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412" r:id="rId3"/>
    <p:sldId id="413" r:id="rId4"/>
    <p:sldId id="414" r:id="rId5"/>
    <p:sldId id="415" r:id="rId6"/>
    <p:sldId id="416" r:id="rId7"/>
    <p:sldId id="417" r:id="rId8"/>
    <p:sldId id="445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47" r:id="rId20"/>
    <p:sldId id="446" r:id="rId21"/>
    <p:sldId id="428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35" autoAdjust="0"/>
  </p:normalViewPr>
  <p:slideViewPr>
    <p:cSldViewPr snapToGrid="0" snapToObjects="1">
      <p:cViewPr>
        <p:scale>
          <a:sx n="100" d="100"/>
          <a:sy n="100" d="100"/>
        </p:scale>
        <p:origin x="-480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2013-10-22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2013-10-22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2819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4867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5891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7939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8963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268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2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B7B783A8-99ED-4B20-A38B-962D87A4391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ACC50568-A430-4A35-B068-0E1B5E63A2D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94684D6B-FAD0-4512-B997-A665C1749622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5667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EAFF07F8-AF4F-4245-9C56-05DE84C61D5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91E8D19-6BAC-40C8-B648-89268CEC0AC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91E8D19-6BAC-40C8-B648-89268CEC0AC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B0EF76A5-354C-4714-BED4-D75E3290A22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Memory performance</a:t>
            </a:r>
            <a:br>
              <a:rPr lang="en-US" sz="4000" i="1" dirty="0" smtClean="0"/>
            </a:br>
            <a:r>
              <a:rPr lang="en-US" sz="3200" i="1" dirty="0" smtClean="0"/>
              <a:t>(Part III: Virtual Memory and Prefetching)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8938" y="471488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Solution: add a Level Of Indirection</a:t>
            </a:r>
            <a:endParaRPr lang="en-GB" sz="36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688" y="5599113"/>
            <a:ext cx="8320087" cy="990600"/>
          </a:xfrm>
        </p:spPr>
        <p:txBody>
          <a:bodyPr lIns="0" tIns="0" rIns="0" bIns="0"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Each </a:t>
            </a:r>
            <a:r>
              <a:rPr lang="en-GB" dirty="0"/>
              <a:t>process gets its own private </a:t>
            </a:r>
            <a:r>
              <a:rPr lang="en-GB" dirty="0" smtClean="0"/>
              <a:t>memory space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Solves the previous problems</a:t>
            </a:r>
          </a:p>
        </p:txBody>
      </p:sp>
      <p:sp>
        <p:nvSpPr>
          <p:cNvPr id="64516" name="TextBox 6"/>
          <p:cNvSpPr txBox="1">
            <a:spLocks noChangeArrowheads="1"/>
          </p:cNvSpPr>
          <p:nvPr/>
        </p:nvSpPr>
        <p:spPr bwMode="auto">
          <a:xfrm>
            <a:off x="6564313" y="2435225"/>
            <a:ext cx="14493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Physical memory</a:t>
            </a:r>
          </a:p>
        </p:txBody>
      </p:sp>
      <p:sp>
        <p:nvSpPr>
          <p:cNvPr id="64517" name="TextBox 7"/>
          <p:cNvSpPr txBox="1">
            <a:spLocks noChangeArrowheads="1"/>
          </p:cNvSpPr>
          <p:nvPr/>
        </p:nvSpPr>
        <p:spPr bwMode="auto">
          <a:xfrm>
            <a:off x="1219200" y="1204913"/>
            <a:ext cx="13589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Virtual memory</a:t>
            </a:r>
          </a:p>
        </p:txBody>
      </p:sp>
      <p:sp>
        <p:nvSpPr>
          <p:cNvPr id="64518" name="TextBox 8"/>
          <p:cNvSpPr txBox="1">
            <a:spLocks noChangeArrowheads="1"/>
          </p:cNvSpPr>
          <p:nvPr/>
        </p:nvSpPr>
        <p:spPr bwMode="auto">
          <a:xfrm>
            <a:off x="1219200" y="3730625"/>
            <a:ext cx="13589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Virtual memory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3213" y="1900238"/>
            <a:ext cx="1074737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491038"/>
            <a:ext cx="1081088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2057400"/>
            <a:ext cx="2514600" cy="28956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3200" i="1" dirty="0">
                <a:solidFill>
                  <a:srgbClr val="990000"/>
                </a:solidFill>
                <a:latin typeface="+mn-lt"/>
              </a:rPr>
              <a:t>mapping</a:t>
            </a:r>
          </a:p>
        </p:txBody>
      </p:sp>
      <p:sp>
        <p:nvSpPr>
          <p:cNvPr id="13" name="Left-Right Arrow 12"/>
          <p:cNvSpPr/>
          <p:nvPr/>
        </p:nvSpPr>
        <p:spPr bwMode="auto">
          <a:xfrm>
            <a:off x="2133600" y="2057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Left-Right Arrow 13"/>
          <p:cNvSpPr/>
          <p:nvPr/>
        </p:nvSpPr>
        <p:spPr bwMode="auto">
          <a:xfrm>
            <a:off x="2133600" y="4430713"/>
            <a:ext cx="1219200" cy="369887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Left-Right Arrow 14"/>
          <p:cNvSpPr/>
          <p:nvPr/>
        </p:nvSpPr>
        <p:spPr bwMode="auto">
          <a:xfrm>
            <a:off x="2133600" y="3200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Left-Right Arrow 15"/>
          <p:cNvSpPr/>
          <p:nvPr/>
        </p:nvSpPr>
        <p:spPr bwMode="auto">
          <a:xfrm>
            <a:off x="5867400" y="3200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1676400" y="1524000"/>
            <a:ext cx="4572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676400" y="4038600"/>
            <a:ext cx="4572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075488" y="2736850"/>
            <a:ext cx="4572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4529" name="Straight Connector 17"/>
          <p:cNvCxnSpPr>
            <a:cxnSpLocks noChangeShapeType="1"/>
          </p:cNvCxnSpPr>
          <p:nvPr/>
        </p:nvCxnSpPr>
        <p:spPr bwMode="auto">
          <a:xfrm rot="5400000">
            <a:off x="1529557" y="3310731"/>
            <a:ext cx="750888" cy="3175"/>
          </a:xfrm>
          <a:prstGeom prst="line">
            <a:avLst/>
          </a:prstGeom>
          <a:noFill/>
          <a:ln w="6985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2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7725" y="1839913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190500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A System Using </a:t>
            </a:r>
            <a:r>
              <a:rPr lang="en-GB" sz="3600" dirty="0" smtClean="0"/>
              <a:t>Virtual Addressing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235575"/>
            <a:ext cx="8307387" cy="882650"/>
          </a:xfrm>
        </p:spPr>
        <p:txBody>
          <a:bodyPr>
            <a:normAutofit fontScale="92500" lnSpcReduction="20000"/>
          </a:bodyPr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= Memory Management Unit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keeps mapping of </a:t>
            </a:r>
            <a:r>
              <a:rPr lang="en-GB" dirty="0" err="1" smtClean="0"/>
              <a:t>VAs</a:t>
            </a:r>
            <a:r>
              <a:rPr lang="en-GB" dirty="0" smtClean="0"/>
              <a:t> -&gt; </a:t>
            </a:r>
            <a:r>
              <a:rPr lang="en-GB" dirty="0" err="1" smtClean="0"/>
              <a:t>PAs</a:t>
            </a:r>
            <a:r>
              <a:rPr lang="en-GB" dirty="0" smtClean="0"/>
              <a:t> in a “page table”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3013" y="39449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6016625" y="1376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5543" name="Text Box 5"/>
          <p:cNvSpPr txBox="1">
            <a:spLocks noChangeArrowheads="1"/>
          </p:cNvSpPr>
          <p:nvPr/>
        </p:nvSpPr>
        <p:spPr bwMode="auto">
          <a:xfrm>
            <a:off x="6016625" y="1604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5778500" y="3897313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5981700" y="1082675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3427413" y="217963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65547" name="Text Box 15"/>
          <p:cNvSpPr txBox="1">
            <a:spLocks noChangeArrowheads="1"/>
          </p:cNvSpPr>
          <p:nvPr/>
        </p:nvSpPr>
        <p:spPr bwMode="auto">
          <a:xfrm>
            <a:off x="6018213" y="1833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5548" name="Text Box 16"/>
          <p:cNvSpPr txBox="1">
            <a:spLocks noChangeArrowheads="1"/>
          </p:cNvSpPr>
          <p:nvPr/>
        </p:nvSpPr>
        <p:spPr bwMode="auto">
          <a:xfrm>
            <a:off x="6016625" y="20621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3013" y="13811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3013" y="16097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3013" y="18383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3013" y="20669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53" name="Rectangle 21"/>
          <p:cNvSpPr>
            <a:spLocks noChangeArrowheads="1"/>
          </p:cNvSpPr>
          <p:nvPr/>
        </p:nvSpPr>
        <p:spPr bwMode="auto">
          <a:xfrm>
            <a:off x="6323013" y="22955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4" name="Rectangle 22"/>
          <p:cNvSpPr>
            <a:spLocks noChangeArrowheads="1"/>
          </p:cNvSpPr>
          <p:nvPr/>
        </p:nvSpPr>
        <p:spPr bwMode="auto">
          <a:xfrm>
            <a:off x="6323013" y="25241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5" name="Text Box 23"/>
          <p:cNvSpPr txBox="1">
            <a:spLocks noChangeArrowheads="1"/>
          </p:cNvSpPr>
          <p:nvPr/>
        </p:nvSpPr>
        <p:spPr bwMode="auto">
          <a:xfrm>
            <a:off x="6016625" y="22907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5556" name="Text Box 24"/>
          <p:cNvSpPr txBox="1">
            <a:spLocks noChangeArrowheads="1"/>
          </p:cNvSpPr>
          <p:nvPr/>
        </p:nvSpPr>
        <p:spPr bwMode="auto">
          <a:xfrm>
            <a:off x="6016625" y="2519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5557" name="Rectangle 25"/>
          <p:cNvSpPr>
            <a:spLocks noChangeArrowheads="1"/>
          </p:cNvSpPr>
          <p:nvPr/>
        </p:nvSpPr>
        <p:spPr bwMode="auto">
          <a:xfrm>
            <a:off x="6323013" y="27527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8" name="Rectangle 26"/>
          <p:cNvSpPr>
            <a:spLocks noChangeArrowheads="1"/>
          </p:cNvSpPr>
          <p:nvPr/>
        </p:nvSpPr>
        <p:spPr bwMode="auto">
          <a:xfrm>
            <a:off x="6323013" y="29813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9" name="Text Box 27"/>
          <p:cNvSpPr txBox="1">
            <a:spLocks noChangeArrowheads="1"/>
          </p:cNvSpPr>
          <p:nvPr/>
        </p:nvSpPr>
        <p:spPr bwMode="auto">
          <a:xfrm>
            <a:off x="6016625" y="2747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5560" name="Text Box 28"/>
          <p:cNvSpPr txBox="1">
            <a:spLocks noChangeArrowheads="1"/>
          </p:cNvSpPr>
          <p:nvPr/>
        </p:nvSpPr>
        <p:spPr bwMode="auto">
          <a:xfrm>
            <a:off x="6018213" y="2976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3013" y="372110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62" name="Text Box 9"/>
          <p:cNvSpPr txBox="1">
            <a:spLocks noChangeArrowheads="1"/>
          </p:cNvSpPr>
          <p:nvPr/>
        </p:nvSpPr>
        <p:spPr bwMode="auto">
          <a:xfrm>
            <a:off x="4556125" y="1884363"/>
            <a:ext cx="1395413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5563" name="AutoShape 31"/>
          <p:cNvSpPr>
            <a:spLocks/>
          </p:cNvSpPr>
          <p:nvPr/>
        </p:nvSpPr>
        <p:spPr bwMode="auto">
          <a:xfrm>
            <a:off x="7313613" y="2295525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64" name="Text Box 32"/>
          <p:cNvSpPr txBox="1">
            <a:spLocks noChangeArrowheads="1"/>
          </p:cNvSpPr>
          <p:nvPr/>
        </p:nvSpPr>
        <p:spPr bwMode="auto">
          <a:xfrm>
            <a:off x="3981450" y="4559300"/>
            <a:ext cx="992188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3013" y="321151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66" name="Text Box 34"/>
          <p:cNvSpPr txBox="1">
            <a:spLocks noChangeArrowheads="1"/>
          </p:cNvSpPr>
          <p:nvPr/>
        </p:nvSpPr>
        <p:spPr bwMode="auto">
          <a:xfrm>
            <a:off x="6016625" y="321151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5567" name="Rectangle 35"/>
          <p:cNvSpPr>
            <a:spLocks noChangeArrowheads="1"/>
          </p:cNvSpPr>
          <p:nvPr/>
        </p:nvSpPr>
        <p:spPr bwMode="auto">
          <a:xfrm>
            <a:off x="6399213" y="3444875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5568" name="Straight Arrow Connector 39"/>
          <p:cNvCxnSpPr>
            <a:cxnSpLocks noChangeShapeType="1"/>
            <a:stCxn id="65546" idx="3"/>
            <a:endCxn id="65555" idx="1"/>
          </p:cNvCxnSpPr>
          <p:nvPr/>
        </p:nvCxnSpPr>
        <p:spPr bwMode="auto">
          <a:xfrm>
            <a:off x="4494213" y="2446338"/>
            <a:ext cx="1522412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5569" name="Straight Connector 54"/>
          <p:cNvCxnSpPr>
            <a:cxnSpLocks noChangeShapeType="1"/>
          </p:cNvCxnSpPr>
          <p:nvPr/>
        </p:nvCxnSpPr>
        <p:spPr bwMode="auto">
          <a:xfrm rot="10800000" flipH="1">
            <a:off x="7466013" y="2752725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70" name="Straight Connector 58"/>
          <p:cNvCxnSpPr>
            <a:cxnSpLocks noChangeShapeType="1"/>
          </p:cNvCxnSpPr>
          <p:nvPr/>
        </p:nvCxnSpPr>
        <p:spPr bwMode="auto">
          <a:xfrm rot="5400000">
            <a:off x="7078662" y="3668713"/>
            <a:ext cx="18399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71" name="Shape 60"/>
          <p:cNvCxnSpPr>
            <a:cxnSpLocks noChangeShapeType="1"/>
            <a:endCxn id="65572" idx="2"/>
          </p:cNvCxnSpPr>
          <p:nvPr/>
        </p:nvCxnSpPr>
        <p:spPr bwMode="auto">
          <a:xfrm rot="10800000">
            <a:off x="1522413" y="2713038"/>
            <a:ext cx="6475412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572" name="Rectangle 10"/>
          <p:cNvSpPr>
            <a:spLocks noChangeArrowheads="1"/>
          </p:cNvSpPr>
          <p:nvPr/>
        </p:nvSpPr>
        <p:spPr bwMode="auto">
          <a:xfrm>
            <a:off x="989013" y="21796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5573" name="Straight Arrow Connector 37"/>
          <p:cNvCxnSpPr>
            <a:cxnSpLocks noChangeShapeType="1"/>
            <a:stCxn id="65572" idx="3"/>
          </p:cNvCxnSpPr>
          <p:nvPr/>
        </p:nvCxnSpPr>
        <p:spPr bwMode="auto">
          <a:xfrm flipV="1">
            <a:off x="2055813" y="2441575"/>
            <a:ext cx="1370012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574" name="Text Box 9"/>
          <p:cNvSpPr txBox="1">
            <a:spLocks noChangeArrowheads="1"/>
          </p:cNvSpPr>
          <p:nvPr/>
        </p:nvSpPr>
        <p:spPr bwMode="auto">
          <a:xfrm>
            <a:off x="2055813" y="1884363"/>
            <a:ext cx="1304925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0413" y="153670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6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7813" y="543719"/>
            <a:ext cx="8624887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VM Turns Main Memory into a Cache</a:t>
            </a:r>
            <a:endParaRPr lang="en-GB" sz="3600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7813" y="1778000"/>
            <a:ext cx="8753475" cy="4578350"/>
          </a:xfrm>
        </p:spPr>
        <p:txBody>
          <a:bodyPr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Driven </a:t>
            </a:r>
            <a:r>
              <a:rPr lang="en-GB" dirty="0"/>
              <a:t>by </a:t>
            </a:r>
            <a:r>
              <a:rPr lang="en-GB" dirty="0" smtClean="0"/>
              <a:t>enormous </a:t>
            </a:r>
            <a:r>
              <a:rPr lang="en-GB" dirty="0"/>
              <a:t>miss </a:t>
            </a:r>
            <a:r>
              <a:rPr lang="en-GB" dirty="0" smtClean="0"/>
              <a:t>penalty: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Disk </a:t>
            </a:r>
            <a:r>
              <a:rPr lang="en-GB" dirty="0"/>
              <a:t>is about </a:t>
            </a:r>
            <a:r>
              <a:rPr lang="en-GB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  <a:endParaRPr lang="en-GB" dirty="0"/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DRAM-Cache Design: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Large page (block) </a:t>
            </a:r>
            <a:r>
              <a:rPr lang="en-GB" dirty="0" smtClean="0"/>
              <a:t>size: typically 4KB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Fully associative </a:t>
            </a:r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Any </a:t>
            </a:r>
            <a:r>
              <a:rPr lang="en-GB" dirty="0" smtClean="0"/>
              <a:t>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Requires a “large” mapping function – different from CPU caches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Too complicated and open-ended to be implemented in hardware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Write-back rather than write-through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0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7725" y="1839913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58763" y="190500"/>
            <a:ext cx="8885237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MMU Needs Big Table of Translations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365750"/>
            <a:ext cx="8307387" cy="752475"/>
          </a:xfrm>
        </p:spPr>
        <p:txBody>
          <a:bodyPr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keeps mapping of </a:t>
            </a:r>
            <a:r>
              <a:rPr lang="en-GB" dirty="0" err="1" smtClean="0"/>
              <a:t>VAs</a:t>
            </a:r>
            <a:r>
              <a:rPr lang="en-GB" dirty="0" smtClean="0"/>
              <a:t> -&gt; </a:t>
            </a:r>
            <a:r>
              <a:rPr lang="en-GB" dirty="0" err="1" smtClean="0"/>
              <a:t>PAs</a:t>
            </a:r>
            <a:r>
              <a:rPr lang="en-GB" dirty="0" smtClean="0"/>
              <a:t> in a “page table”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3013" y="39449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6016625" y="1376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6016625" y="1604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5778500" y="3897313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5981700" y="1082675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3427413" y="217963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67595" name="Text Box 15"/>
          <p:cNvSpPr txBox="1">
            <a:spLocks noChangeArrowheads="1"/>
          </p:cNvSpPr>
          <p:nvPr/>
        </p:nvSpPr>
        <p:spPr bwMode="auto">
          <a:xfrm>
            <a:off x="6018213" y="1833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7596" name="Text Box 16"/>
          <p:cNvSpPr txBox="1">
            <a:spLocks noChangeArrowheads="1"/>
          </p:cNvSpPr>
          <p:nvPr/>
        </p:nvSpPr>
        <p:spPr bwMode="auto">
          <a:xfrm>
            <a:off x="6016625" y="20621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3013" y="13811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3013" y="16097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3013" y="18383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3013" y="20669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01" name="Rectangle 21"/>
          <p:cNvSpPr>
            <a:spLocks noChangeArrowheads="1"/>
          </p:cNvSpPr>
          <p:nvPr/>
        </p:nvSpPr>
        <p:spPr bwMode="auto">
          <a:xfrm>
            <a:off x="6323013" y="22955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2" name="Rectangle 22"/>
          <p:cNvSpPr>
            <a:spLocks noChangeArrowheads="1"/>
          </p:cNvSpPr>
          <p:nvPr/>
        </p:nvSpPr>
        <p:spPr bwMode="auto">
          <a:xfrm>
            <a:off x="6323013" y="25241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3" name="Text Box 23"/>
          <p:cNvSpPr txBox="1">
            <a:spLocks noChangeArrowheads="1"/>
          </p:cNvSpPr>
          <p:nvPr/>
        </p:nvSpPr>
        <p:spPr bwMode="auto">
          <a:xfrm>
            <a:off x="6016625" y="22907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7604" name="Text Box 24"/>
          <p:cNvSpPr txBox="1">
            <a:spLocks noChangeArrowheads="1"/>
          </p:cNvSpPr>
          <p:nvPr/>
        </p:nvSpPr>
        <p:spPr bwMode="auto">
          <a:xfrm>
            <a:off x="6016625" y="2519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7605" name="Rectangle 25"/>
          <p:cNvSpPr>
            <a:spLocks noChangeArrowheads="1"/>
          </p:cNvSpPr>
          <p:nvPr/>
        </p:nvSpPr>
        <p:spPr bwMode="auto">
          <a:xfrm>
            <a:off x="6323013" y="27527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6" name="Rectangle 26"/>
          <p:cNvSpPr>
            <a:spLocks noChangeArrowheads="1"/>
          </p:cNvSpPr>
          <p:nvPr/>
        </p:nvSpPr>
        <p:spPr bwMode="auto">
          <a:xfrm>
            <a:off x="6323013" y="29813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7" name="Text Box 27"/>
          <p:cNvSpPr txBox="1">
            <a:spLocks noChangeArrowheads="1"/>
          </p:cNvSpPr>
          <p:nvPr/>
        </p:nvSpPr>
        <p:spPr bwMode="auto">
          <a:xfrm>
            <a:off x="6016625" y="2747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7608" name="Text Box 28"/>
          <p:cNvSpPr txBox="1">
            <a:spLocks noChangeArrowheads="1"/>
          </p:cNvSpPr>
          <p:nvPr/>
        </p:nvSpPr>
        <p:spPr bwMode="auto">
          <a:xfrm>
            <a:off x="6018213" y="2976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3013" y="372110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10" name="Text Box 9"/>
          <p:cNvSpPr txBox="1">
            <a:spLocks noChangeArrowheads="1"/>
          </p:cNvSpPr>
          <p:nvPr/>
        </p:nvSpPr>
        <p:spPr bwMode="auto">
          <a:xfrm>
            <a:off x="4556125" y="1884363"/>
            <a:ext cx="1395413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7611" name="AutoShape 31"/>
          <p:cNvSpPr>
            <a:spLocks/>
          </p:cNvSpPr>
          <p:nvPr/>
        </p:nvSpPr>
        <p:spPr bwMode="auto">
          <a:xfrm>
            <a:off x="7313613" y="2295525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12" name="Text Box 32"/>
          <p:cNvSpPr txBox="1">
            <a:spLocks noChangeArrowheads="1"/>
          </p:cNvSpPr>
          <p:nvPr/>
        </p:nvSpPr>
        <p:spPr bwMode="auto">
          <a:xfrm>
            <a:off x="3981450" y="4559300"/>
            <a:ext cx="992188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3013" y="321151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14" name="Text Box 34"/>
          <p:cNvSpPr txBox="1">
            <a:spLocks noChangeArrowheads="1"/>
          </p:cNvSpPr>
          <p:nvPr/>
        </p:nvSpPr>
        <p:spPr bwMode="auto">
          <a:xfrm>
            <a:off x="6016625" y="321151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7615" name="Rectangle 35"/>
          <p:cNvSpPr>
            <a:spLocks noChangeArrowheads="1"/>
          </p:cNvSpPr>
          <p:nvPr/>
        </p:nvSpPr>
        <p:spPr bwMode="auto">
          <a:xfrm>
            <a:off x="6399213" y="3444875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7616" name="Straight Arrow Connector 39"/>
          <p:cNvCxnSpPr>
            <a:cxnSpLocks noChangeShapeType="1"/>
            <a:stCxn id="67594" idx="3"/>
            <a:endCxn id="67603" idx="1"/>
          </p:cNvCxnSpPr>
          <p:nvPr/>
        </p:nvCxnSpPr>
        <p:spPr bwMode="auto">
          <a:xfrm>
            <a:off x="4494213" y="2446338"/>
            <a:ext cx="1522412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17" name="Straight Connector 54"/>
          <p:cNvCxnSpPr>
            <a:cxnSpLocks noChangeShapeType="1"/>
          </p:cNvCxnSpPr>
          <p:nvPr/>
        </p:nvCxnSpPr>
        <p:spPr bwMode="auto">
          <a:xfrm rot="10800000" flipH="1">
            <a:off x="7466013" y="2752725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18" name="Straight Connector 58"/>
          <p:cNvCxnSpPr>
            <a:cxnSpLocks noChangeShapeType="1"/>
          </p:cNvCxnSpPr>
          <p:nvPr/>
        </p:nvCxnSpPr>
        <p:spPr bwMode="auto">
          <a:xfrm rot="5400000">
            <a:off x="7078662" y="3668713"/>
            <a:ext cx="18399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19" name="Shape 60"/>
          <p:cNvCxnSpPr>
            <a:cxnSpLocks noChangeShapeType="1"/>
            <a:endCxn id="67620" idx="2"/>
          </p:cNvCxnSpPr>
          <p:nvPr/>
        </p:nvCxnSpPr>
        <p:spPr bwMode="auto">
          <a:xfrm rot="10800000">
            <a:off x="1522413" y="2713038"/>
            <a:ext cx="6475412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620" name="Rectangle 10"/>
          <p:cNvSpPr>
            <a:spLocks noChangeArrowheads="1"/>
          </p:cNvSpPr>
          <p:nvPr/>
        </p:nvSpPr>
        <p:spPr bwMode="auto">
          <a:xfrm>
            <a:off x="989013" y="21796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7621" name="Straight Arrow Connector 37"/>
          <p:cNvCxnSpPr>
            <a:cxnSpLocks noChangeShapeType="1"/>
            <a:stCxn id="67620" idx="3"/>
          </p:cNvCxnSpPr>
          <p:nvPr/>
        </p:nvCxnSpPr>
        <p:spPr bwMode="auto">
          <a:xfrm flipV="1">
            <a:off x="2055813" y="2441575"/>
            <a:ext cx="1370012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622" name="Text Box 9"/>
          <p:cNvSpPr txBox="1">
            <a:spLocks noChangeArrowheads="1"/>
          </p:cNvSpPr>
          <p:nvPr/>
        </p:nvSpPr>
        <p:spPr bwMode="auto">
          <a:xfrm>
            <a:off x="2055813" y="1884363"/>
            <a:ext cx="1304925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0413" y="153670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3425825" y="3140075"/>
            <a:ext cx="1066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Page Table</a:t>
            </a:r>
          </a:p>
        </p:txBody>
      </p:sp>
      <p:cxnSp>
        <p:nvCxnSpPr>
          <p:cNvPr id="67625" name="Straight Arrow Connector 47"/>
          <p:cNvCxnSpPr>
            <a:cxnSpLocks noChangeShapeType="1"/>
          </p:cNvCxnSpPr>
          <p:nvPr/>
        </p:nvCxnSpPr>
        <p:spPr bwMode="auto">
          <a:xfrm rot="5400000">
            <a:off x="3491706" y="2926557"/>
            <a:ext cx="4286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26" name="Straight Arrow Connector 49"/>
          <p:cNvCxnSpPr>
            <a:cxnSpLocks noChangeShapeType="1"/>
          </p:cNvCxnSpPr>
          <p:nvPr/>
        </p:nvCxnSpPr>
        <p:spPr bwMode="auto">
          <a:xfrm rot="16200000" flipV="1">
            <a:off x="3987800" y="2925763"/>
            <a:ext cx="4270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2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573213"/>
            <a:ext cx="3749675" cy="1676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63525" y="284163"/>
            <a:ext cx="8716963" cy="782637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Reduce Hardware: Page Table in </a:t>
            </a:r>
            <a:r>
              <a:rPr lang="en-GB" sz="3600" dirty="0" err="1" smtClean="0"/>
              <a:t>Mem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244975"/>
            <a:ext cx="8523288" cy="2057400"/>
          </a:xfrm>
        </p:spPr>
        <p:txBody>
          <a:bodyPr/>
          <a:lstStyle/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1) Processor sends virtual address (VA) to MMU 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2-3) MMU requests page table entry (PTE) from page table in memory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4) MMU sends physical address (PA) to cache/memory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3963988" y="1809750"/>
            <a:ext cx="1066800" cy="1236663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000"/>
            <a:ext cx="914400" cy="2284413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2288" y="2632075"/>
            <a:ext cx="3841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3579813"/>
            <a:ext cx="547688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28844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525588" y="21621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8619" name="Straight Arrow Connector 37"/>
          <p:cNvCxnSpPr>
            <a:cxnSpLocks noChangeShapeType="1"/>
            <a:stCxn id="68618" idx="3"/>
          </p:cNvCxnSpPr>
          <p:nvPr/>
        </p:nvCxnSpPr>
        <p:spPr bwMode="auto">
          <a:xfrm flipV="1">
            <a:off x="2592388" y="2424113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3043238" y="2157413"/>
            <a:ext cx="40005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576388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246688" y="1717675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V="1">
            <a:off x="5030788" y="19700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1013" y="2022475"/>
            <a:ext cx="46513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 flipH="1" flipV="1">
            <a:off x="5030788" y="22748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0" name="Shape 49"/>
          <p:cNvCxnSpPr>
            <a:cxnSpLocks noChangeShapeType="1"/>
            <a:endCxn id="68618" idx="2"/>
          </p:cNvCxnSpPr>
          <p:nvPr/>
        </p:nvCxnSpPr>
        <p:spPr bwMode="auto">
          <a:xfrm rot="10800000">
            <a:off x="2058988" y="2695575"/>
            <a:ext cx="4494212" cy="8842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19224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263" y="1470025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263" y="23241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263" y="29511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38655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6553200" y="1798638"/>
            <a:ext cx="914400" cy="528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68300" y="6105525"/>
            <a:ext cx="861218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69" tIns="44441" rIns="90469" bIns="44441"/>
          <a:lstStyle/>
          <a:p>
            <a:pPr marL="385718" indent="-385718">
              <a:lnSpc>
                <a:spcPct val="95000"/>
              </a:lnSpc>
              <a:buClr>
                <a:schemeClr val="hlink"/>
              </a:buClr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If 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page is not mapped in physical </a:t>
            </a:r>
            <a:r>
              <a:rPr lang="en-GB" sz="2400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GB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called a “page fault”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6788"/>
            <a:ext cx="3749675" cy="1677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04788" y="296863"/>
            <a:ext cx="8716962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8775" y="4348163"/>
            <a:ext cx="8001000" cy="2057400"/>
          </a:xfrm>
        </p:spPr>
        <p:txBody>
          <a:bodyPr>
            <a:normAutofit lnSpcReduction="10000"/>
          </a:bodyPr>
          <a:lstStyle/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1) Processor sends virtual address to MMU 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2-3) MMU fetches PTE from page table in memory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4) PTE absent so MMU triggers page fault exception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5) Handler identifies victim (and, if dirty, pages it out to disk)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6) Handler pages in new page and updates PTE in memory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69637" name="Rectangle 10"/>
          <p:cNvSpPr>
            <a:spLocks noChangeArrowheads="1"/>
          </p:cNvSpPr>
          <p:nvPr/>
        </p:nvSpPr>
        <p:spPr bwMode="auto">
          <a:xfrm>
            <a:off x="3189288" y="24733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8500" y="2189163"/>
            <a:ext cx="914400" cy="1925637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69639" name="Rectangle 10"/>
          <p:cNvSpPr>
            <a:spLocks noChangeArrowheads="1"/>
          </p:cNvSpPr>
          <p:nvPr/>
        </p:nvSpPr>
        <p:spPr bwMode="auto">
          <a:xfrm>
            <a:off x="750888" y="28257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9640" name="Straight Arrow Connector 37"/>
          <p:cNvCxnSpPr>
            <a:cxnSpLocks noChangeShapeType="1"/>
            <a:stCxn id="69639" idx="3"/>
          </p:cNvCxnSpPr>
          <p:nvPr/>
        </p:nvCxnSpPr>
        <p:spPr bwMode="auto">
          <a:xfrm flipV="1">
            <a:off x="1817688" y="30876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268538" y="2830513"/>
            <a:ext cx="398462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363" y="224155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69643" name="Text Box 9"/>
          <p:cNvSpPr txBox="1">
            <a:spLocks noChangeArrowheads="1"/>
          </p:cNvSpPr>
          <p:nvPr/>
        </p:nvSpPr>
        <p:spPr bwMode="auto">
          <a:xfrm>
            <a:off x="4470400" y="2393950"/>
            <a:ext cx="10953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69644" name="Straight Arrow Connector 45"/>
          <p:cNvCxnSpPr>
            <a:cxnSpLocks noChangeShapeType="1"/>
          </p:cNvCxnSpPr>
          <p:nvPr/>
        </p:nvCxnSpPr>
        <p:spPr bwMode="auto">
          <a:xfrm flipV="1">
            <a:off x="4256088" y="2647950"/>
            <a:ext cx="1522412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5" name="Text Box 9"/>
          <p:cNvSpPr txBox="1">
            <a:spLocks noChangeArrowheads="1"/>
          </p:cNvSpPr>
          <p:nvPr/>
        </p:nvSpPr>
        <p:spPr bwMode="auto">
          <a:xfrm>
            <a:off x="4786313" y="2835275"/>
            <a:ext cx="4635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69646" name="Straight Arrow Connector 47"/>
          <p:cNvCxnSpPr>
            <a:cxnSpLocks noChangeShapeType="1"/>
          </p:cNvCxnSpPr>
          <p:nvPr/>
        </p:nvCxnSpPr>
        <p:spPr bwMode="auto">
          <a:xfrm flipH="1" flipV="1">
            <a:off x="4256088" y="3105150"/>
            <a:ext cx="1522412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450" y="259397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1563" y="21463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1563" y="31543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4063" y="15541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3" y="27003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338"/>
            <a:ext cx="914400" cy="19272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1038" y="1219200"/>
            <a:ext cx="2527300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cxnSpLocks noChangeShapeType="1"/>
            <a:stCxn id="69637" idx="0"/>
            <a:endCxn id="25" idx="1"/>
          </p:cNvCxnSpPr>
          <p:nvPr/>
        </p:nvCxnSpPr>
        <p:spPr bwMode="auto">
          <a:xfrm rot="5400000" flipH="1" flipV="1">
            <a:off x="4248150" y="960438"/>
            <a:ext cx="987425" cy="20383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6707188" y="2633663"/>
            <a:ext cx="12176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10800000">
            <a:off x="6707188" y="3579813"/>
            <a:ext cx="12176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650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54813" y="2354263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42125" y="3302000"/>
            <a:ext cx="9509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51325" y="1179513"/>
            <a:ext cx="93980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663" y="36623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450" y="317341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5761038" y="2241550"/>
            <a:ext cx="914400" cy="528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0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8938" y="780256"/>
            <a:ext cx="8382000" cy="573087"/>
          </a:xfrm>
        </p:spPr>
        <p:txBody>
          <a:bodyPr>
            <a:no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938" y="1900238"/>
            <a:ext cx="8548688" cy="5224462"/>
          </a:xfrm>
        </p:spPr>
        <p:txBody>
          <a:bodyPr/>
          <a:lstStyle/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>
                <a:effectLst/>
              </a:rPr>
              <a:t>Page </a:t>
            </a:r>
            <a:r>
              <a:rPr lang="en-GB" dirty="0">
                <a:effectLst/>
              </a:rPr>
              <a:t>table entries (PTEs) </a:t>
            </a:r>
            <a:r>
              <a:rPr lang="en-GB" dirty="0" smtClean="0">
                <a:effectLst/>
              </a:rPr>
              <a:t>are </a:t>
            </a:r>
            <a:r>
              <a:rPr lang="en-GB" dirty="0">
                <a:effectLst/>
              </a:rPr>
              <a:t>cached in L1 like any other memory word</a:t>
            </a:r>
          </a:p>
          <a:p>
            <a:pPr marL="744451" lvl="1" indent="-246034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But </a:t>
            </a:r>
            <a:r>
              <a:rPr lang="en-GB" dirty="0" err="1" smtClean="0"/>
              <a:t>PTEs</a:t>
            </a:r>
            <a:r>
              <a:rPr lang="en-GB" dirty="0" smtClean="0"/>
              <a:t> </a:t>
            </a:r>
            <a:r>
              <a:rPr lang="en-GB" dirty="0"/>
              <a:t>may be evicted by other data references</a:t>
            </a:r>
          </a:p>
          <a:p>
            <a:pPr marL="744451" lvl="1" indent="-246034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PTE hit still requires a 1-cycle delay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Small hardware cache in MMU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Caches </a:t>
            </a:r>
            <a:r>
              <a:rPr lang="en-GB" dirty="0" err="1" smtClean="0"/>
              <a:t>PTEs</a:t>
            </a:r>
            <a:r>
              <a:rPr lang="en-GB" dirty="0" smtClean="0"/>
              <a:t> for a small number of pages (</a:t>
            </a:r>
            <a:r>
              <a:rPr lang="en-GB" dirty="0" err="1" smtClean="0"/>
              <a:t>eg</a:t>
            </a:r>
            <a:r>
              <a:rPr lang="en-GB" dirty="0" smtClean="0"/>
              <a:t>., 256 entries)</a:t>
            </a:r>
            <a:endParaRPr lang="en-GB" dirty="0"/>
          </a:p>
          <a:p>
            <a:pPr marL="744451" lvl="1" indent="-246034">
              <a:buFont typeface="Wingdings" pitchFamily="2" charset="2"/>
              <a:buNone/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9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752600"/>
            <a:ext cx="3749675" cy="26955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71684" name="Rectangle 10"/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2288" y="3352800"/>
            <a:ext cx="3841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4778375"/>
            <a:ext cx="5476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360521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689" name="Rectangle 10"/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71690" name="Straight Arrow Connector 37"/>
          <p:cNvCxnSpPr>
            <a:cxnSpLocks noChangeShapeType="1"/>
            <a:stCxn id="71689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691" name="Text Box 9"/>
          <p:cNvSpPr txBox="1">
            <a:spLocks noChangeArrowheads="1"/>
          </p:cNvSpPr>
          <p:nvPr/>
        </p:nvSpPr>
        <p:spPr bwMode="auto">
          <a:xfrm>
            <a:off x="3043238" y="3354388"/>
            <a:ext cx="4000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752600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3438" y="2311400"/>
            <a:ext cx="4635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1689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263" y="367188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3" y="5641975"/>
            <a:ext cx="84216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marL="342860" indent="-34286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saves you from accessing memory for the page table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TLB</a:t>
            </a:r>
          </a:p>
        </p:txBody>
      </p:sp>
      <p:cxnSp>
        <p:nvCxnSpPr>
          <p:cNvPr id="71701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703" name="Text Box 9"/>
          <p:cNvSpPr txBox="1">
            <a:spLocks noChangeArrowheads="1"/>
          </p:cNvSpPr>
          <p:nvPr/>
        </p:nvSpPr>
        <p:spPr bwMode="auto">
          <a:xfrm>
            <a:off x="3979863" y="2667000"/>
            <a:ext cx="4000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100" y="26336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6553200" y="2830513"/>
            <a:ext cx="914400" cy="528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752600"/>
            <a:ext cx="3749675" cy="26955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72708" name="Rectangle 10"/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2125" y="3810000"/>
            <a:ext cx="3841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4778375"/>
            <a:ext cx="5476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406241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72714" name="Straight Arrow Connector 37"/>
          <p:cNvCxnSpPr>
            <a:cxnSpLocks noChangeShapeType="1"/>
            <a:stCxn id="72713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715" name="Text Box 9"/>
          <p:cNvSpPr txBox="1">
            <a:spLocks noChangeArrowheads="1"/>
          </p:cNvSpPr>
          <p:nvPr/>
        </p:nvSpPr>
        <p:spPr bwMode="auto">
          <a:xfrm>
            <a:off x="3043238" y="3354388"/>
            <a:ext cx="4000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752600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2438" y="2360613"/>
            <a:ext cx="4635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2713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100" y="412908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TLB</a:t>
            </a:r>
          </a:p>
        </p:txBody>
      </p:sp>
      <p:cxnSp>
        <p:nvCxnSpPr>
          <p:cNvPr id="72724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2726" name="Text Box 9"/>
          <p:cNvSpPr txBox="1">
            <a:spLocks noChangeArrowheads="1"/>
          </p:cNvSpPr>
          <p:nvPr/>
        </p:nvSpPr>
        <p:spPr bwMode="auto">
          <a:xfrm>
            <a:off x="3979863" y="2667000"/>
            <a:ext cx="4000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100" y="21209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246688" y="3371850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flipV="1">
            <a:off x="5030788" y="362426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10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>
            <a:cxnSpLocks noChangeShapeType="1"/>
          </p:cNvCxnSpPr>
          <p:nvPr/>
        </p:nvCxnSpPr>
        <p:spPr bwMode="auto">
          <a:xfrm rot="10800000">
            <a:off x="4648200" y="2636838"/>
            <a:ext cx="1905000" cy="482600"/>
          </a:xfrm>
          <a:prstGeom prst="bentConnector3">
            <a:avLst>
              <a:gd name="adj1" fmla="val 215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458788" y="5564188"/>
            <a:ext cx="7708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endParaRPr lang="en-GB" sz="2000" b="0" kern="0" dirty="0">
              <a:latin typeface="Calibri" pitchFamily="34" charset="0"/>
            </a:endParaRP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6553200" y="2955925"/>
            <a:ext cx="914400" cy="528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1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2013-10-22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532204"/>
            <a:ext cx="7404100" cy="58520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Rectangle 1"/>
          <p:cNvSpPr/>
          <p:nvPr/>
        </p:nvSpPr>
        <p:spPr>
          <a:xfrm>
            <a:off x="5041900" y="1409700"/>
            <a:ext cx="3238500" cy="39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73700" y="4267200"/>
            <a:ext cx="3238500" cy="317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572346" y="1054118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67301" y="4013200"/>
            <a:ext cx="41909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3226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Memory (review (hopefully))</a:t>
            </a:r>
          </a:p>
          <a:p>
            <a:r>
              <a:rPr lang="en-US" dirty="0" smtClean="0"/>
              <a:t>Prefetching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37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2013-10-22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532204"/>
            <a:ext cx="7404100" cy="58520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Rectangle 1"/>
          <p:cNvSpPr/>
          <p:nvPr/>
        </p:nvSpPr>
        <p:spPr>
          <a:xfrm>
            <a:off x="5041900" y="1409700"/>
            <a:ext cx="3238500" cy="39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73700" y="4267200"/>
            <a:ext cx="3238500" cy="317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-25400" y="2063908"/>
            <a:ext cx="238095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0b 01010101… .. ..010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4740" y="2062876"/>
            <a:ext cx="1651038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00010001… 00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05119" y="3133804"/>
            <a:ext cx="189088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10101010 </a:t>
            </a:r>
            <a:r>
              <a:rPr lang="en-US" dirty="0" smtClean="0">
                <a:solidFill>
                  <a:srgbClr val="FF0000"/>
                </a:solidFill>
              </a:rPr>
              <a:t>101010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4740" y="3133804"/>
            <a:ext cx="1651038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00010001… 00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46581" y="2157968"/>
            <a:ext cx="1651038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00010001… 00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0623" y="309438"/>
            <a:ext cx="100835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1010101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8982" y="319910"/>
            <a:ext cx="112602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10101010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185" y="322138"/>
            <a:ext cx="238095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0b 01010101… .. ..010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28382" y="309438"/>
            <a:ext cx="0" cy="942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93582" y="330200"/>
            <a:ext cx="0" cy="536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74682" y="309438"/>
            <a:ext cx="0" cy="917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7600" y="302572"/>
            <a:ext cx="89068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101010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63185" y="867042"/>
            <a:ext cx="270215" cy="12411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1" idx="1"/>
          </p:cNvCxnSpPr>
          <p:nvPr/>
        </p:nvCxnSpPr>
        <p:spPr>
          <a:xfrm flipH="1" flipV="1">
            <a:off x="4015779" y="2289442"/>
            <a:ext cx="530802" cy="531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396006" y="2069068"/>
            <a:ext cx="145120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L1 cache hit!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346" y="1054118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67301" y="4013200"/>
            <a:ext cx="41909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194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7.40741E-7 C 0.00191 0.03195 0.00295 0.06412 0.00122 0.08935 C -0.00069 0.11482 0.02309 0.13472 -0.00989 0.15208 C -0.04253 0.16921 -0.11892 0.18079 -0.19514 0.19259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33" y="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1.11111E-6 C -0.00313 0.07824 -0.00608 0.15695 0.00729 0.19398 C 0.02066 0.23125 0.05052 0.22639 0.08055 0.22199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20" grpId="0" animBg="1"/>
      <p:bldP spid="21" grpId="0" animBg="1"/>
      <p:bldP spid="3" grpId="0" animBg="1"/>
      <p:bldP spid="3" grpId="1" animBg="1"/>
      <p:bldP spid="7" grpId="0" animBg="1"/>
      <p:bldP spid="7" grpId="1" animBg="1"/>
      <p:bldP spid="7" grpId="2" animBg="1"/>
      <p:bldP spid="25" grpId="0" animBg="1"/>
      <p:bldP spid="27" grpId="0" animBg="1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505619"/>
            <a:ext cx="8283575" cy="782637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How to Program for Virtual Memory</a:t>
            </a:r>
            <a:endParaRPr lang="en-GB" sz="3600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638" y="1824038"/>
            <a:ext cx="8413750" cy="5224462"/>
          </a:xfrm>
        </p:spPr>
        <p:txBody>
          <a:bodyPr/>
          <a:lstStyle/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At </a:t>
            </a:r>
            <a:r>
              <a:rPr lang="en-GB" dirty="0"/>
              <a:t>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Programs with better temporal locality will have smaller working </a:t>
            </a:r>
            <a:r>
              <a:rPr lang="en-GB" dirty="0" smtClean="0"/>
              <a:t>sets</a:t>
            </a:r>
            <a:endParaRPr lang="en-GB" dirty="0"/>
          </a:p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If ((working </a:t>
            </a:r>
            <a:r>
              <a:rPr lang="en-GB" dirty="0"/>
              <a:t>set </a:t>
            </a:r>
            <a:r>
              <a:rPr lang="en-GB" dirty="0" smtClean="0"/>
              <a:t>size) </a:t>
            </a:r>
            <a:r>
              <a:rPr lang="en-GB" dirty="0"/>
              <a:t>&gt; main </a:t>
            </a:r>
            <a:r>
              <a:rPr lang="en-GB" dirty="0" err="1" smtClean="0"/>
              <a:t>mem</a:t>
            </a:r>
            <a:r>
              <a:rPr lang="en-GB" dirty="0" smtClean="0"/>
              <a:t> size) </a:t>
            </a:r>
            <a:endParaRPr lang="en-GB" dirty="0"/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</a:t>
            </a:r>
            <a:r>
              <a:rPr lang="en-GB" dirty="0" smtClean="0"/>
              <a:t>continuously</a:t>
            </a:r>
          </a:p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If ((# working set pages) &gt; # TLB entries)</a:t>
            </a: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Will suffer TLB misses</a:t>
            </a: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Not as bad as page thrashing, but still worth avoiding</a:t>
            </a:r>
          </a:p>
          <a:p>
            <a:pPr marL="385718" indent="-385718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4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on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711326"/>
            <a:ext cx="8577262" cy="4727574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Assume a 256-entry TLB, 4kB pages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256*4kB = 1MB: can only have TLB hits for 1MB of data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This is called the “TLB reach”---amount of mem TLB can cover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Typical L2 cache is 6MB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Hence can’t have TLB hits for all of L2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Hence should consider TLB-size before L2 size when tiling?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Real CPUs have second-level TLBs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This is getting complicated to reason about!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Likely have to experiment to find best tile size (HW2)</a:t>
            </a:r>
          </a:p>
          <a:p>
            <a:pPr marL="385718" indent="-385718">
              <a:buClr>
                <a:srgbClr val="660033"/>
              </a:buClr>
              <a:defRPr/>
            </a:pPr>
            <a:endParaRPr lang="en-US" dirty="0" smtClean="0">
              <a:solidFill>
                <a:srgbClr val="000066"/>
              </a:solidFill>
            </a:endParaRPr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7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2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4373563"/>
            <a:ext cx="8307387" cy="2227262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Basic idea:</a:t>
            </a:r>
          </a:p>
          <a:p>
            <a:pPr marL="744451" lvl="1" indent="-246034">
              <a:defRPr/>
            </a:pPr>
            <a:r>
              <a:rPr lang="en-US" dirty="0" smtClean="0"/>
              <a:t>Predicts which data will be needed soon (might be wrong)</a:t>
            </a:r>
          </a:p>
          <a:p>
            <a:pPr marL="744451" lvl="1" indent="-246034">
              <a:defRPr/>
            </a:pPr>
            <a:r>
              <a:rPr lang="en-US" dirty="0" smtClean="0"/>
              <a:t>Initiates an early request for that data (like a load-to-cache)</a:t>
            </a:r>
          </a:p>
          <a:p>
            <a:pPr marL="744451" lvl="1" indent="-246034">
              <a:defRPr/>
            </a:pPr>
            <a:r>
              <a:rPr lang="en-US" dirty="0" smtClean="0"/>
              <a:t>If effective, can be used to tolerate latency to memory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7638" y="2660650"/>
            <a:ext cx="2054225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load X (misses cache)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50" y="24098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750" y="2151063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50" y="1892300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750" y="1633538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750" y="386397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36688" y="3614738"/>
            <a:ext cx="2806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inst5 (must wait for load value)</a:t>
            </a:r>
          </a:p>
        </p:txBody>
      </p:sp>
      <p:cxnSp>
        <p:nvCxnSpPr>
          <p:cNvPr id="77835" name="Straight Arrow Connector 12"/>
          <p:cNvCxnSpPr>
            <a:cxnSpLocks noChangeShapeType="1"/>
          </p:cNvCxnSpPr>
          <p:nvPr/>
        </p:nvCxnSpPr>
        <p:spPr bwMode="auto">
          <a:xfrm rot="5400000">
            <a:off x="1404937" y="3255963"/>
            <a:ext cx="722313" cy="793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1770063" y="3127375"/>
            <a:ext cx="1917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Cache miss latency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5688" y="1287463"/>
            <a:ext cx="2332037" cy="30003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+mj-lt"/>
              </a:rPr>
              <a:t>ORIGINAL CODE: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5300" y="1941513"/>
            <a:ext cx="106045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 err="1">
                <a:latin typeface="+mj-lt"/>
              </a:rPr>
              <a:t>prefetch</a:t>
            </a:r>
            <a:r>
              <a:rPr lang="en-US" sz="1400" dirty="0">
                <a:latin typeface="+mj-lt"/>
              </a:rPr>
              <a:t> 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81650" y="2443163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81650" y="2184400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75300" y="27019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81650" y="1665288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51488" y="35147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56250" y="3257550"/>
            <a:ext cx="2370138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inst5 (load value is ready)</a:t>
            </a:r>
          </a:p>
        </p:txBody>
      </p:sp>
      <p:cxnSp>
        <p:nvCxnSpPr>
          <p:cNvPr id="77845" name="Straight Arrow Connector 22"/>
          <p:cNvCxnSpPr>
            <a:cxnSpLocks noChangeShapeType="1"/>
          </p:cNvCxnSpPr>
          <p:nvPr/>
        </p:nvCxnSpPr>
        <p:spPr bwMode="auto">
          <a:xfrm rot="5400000">
            <a:off x="5938838" y="2568575"/>
            <a:ext cx="722312" cy="793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2" name="TextBox 21"/>
          <p:cNvSpPr txBox="1"/>
          <p:nvPr/>
        </p:nvSpPr>
        <p:spPr>
          <a:xfrm>
            <a:off x="6329363" y="2446338"/>
            <a:ext cx="1917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Cache miss latency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19663" y="1311275"/>
            <a:ext cx="3649662" cy="300038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+mj-lt"/>
              </a:rPr>
              <a:t>CODE WITH PREFETCHING: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56250" y="2994025"/>
            <a:ext cx="1812925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load  X (hits cache)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8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Prefetching</a:t>
            </a:r>
            <a:r>
              <a:rPr lang="en-US" dirty="0"/>
              <a:t> </a:t>
            </a:r>
            <a:r>
              <a:rPr lang="en-US" dirty="0" smtClean="0"/>
              <a:t>is Difficult</a:t>
            </a:r>
            <a:endParaRPr lang="en-GB" dirty="0"/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84300"/>
            <a:ext cx="8602662" cy="5060950"/>
          </a:xfrm>
        </p:spPr>
        <p:txBody>
          <a:bodyPr>
            <a:normAutofit lnSpcReduction="10000"/>
          </a:bodyPr>
          <a:lstStyle/>
          <a:p>
            <a:pPr marL="385718" indent="-385718">
              <a:defRPr/>
            </a:pPr>
            <a:r>
              <a:rPr lang="en-US" dirty="0" err="1"/>
              <a:t>Prefetching</a:t>
            </a:r>
            <a:r>
              <a:rPr lang="en-US" dirty="0"/>
              <a:t> is effective </a:t>
            </a:r>
            <a:r>
              <a:rPr lang="en-US" dirty="0" smtClean="0"/>
              <a:t>only if all of these are true:</a:t>
            </a:r>
            <a:endParaRPr lang="en-US" dirty="0"/>
          </a:p>
          <a:p>
            <a:pPr marL="744451" lvl="1" indent="-246034">
              <a:defRPr/>
            </a:pPr>
            <a:r>
              <a:rPr lang="en-US" dirty="0">
                <a:solidFill>
                  <a:srgbClr val="CC0099"/>
                </a:solidFill>
              </a:rPr>
              <a:t>There is spare memory bandwidth to begin with</a:t>
            </a:r>
          </a:p>
          <a:p>
            <a:pPr marL="1146041" lvl="2" indent="-238097">
              <a:defRPr/>
            </a:pPr>
            <a:r>
              <a:rPr lang="en-US" sz="2000" dirty="0"/>
              <a:t>Otherwise </a:t>
            </a:r>
            <a:r>
              <a:rPr lang="en-US" sz="2000" dirty="0" err="1"/>
              <a:t>prefetches</a:t>
            </a:r>
            <a:r>
              <a:rPr lang="en-US" sz="2000" dirty="0"/>
              <a:t> could make things worse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are </a:t>
            </a:r>
            <a:r>
              <a:rPr lang="en-US" i="1" dirty="0">
                <a:solidFill>
                  <a:srgbClr val="CC0099"/>
                </a:solidFill>
              </a:rPr>
              <a:t>accurate</a:t>
            </a:r>
          </a:p>
          <a:p>
            <a:pPr marL="1146041" lvl="2" indent="-238097">
              <a:defRPr/>
            </a:pPr>
            <a:r>
              <a:rPr lang="en-US" sz="2000" dirty="0"/>
              <a:t>Only useful if you </a:t>
            </a:r>
            <a:r>
              <a:rPr lang="en-US" sz="2000" dirty="0" err="1"/>
              <a:t>prefetch</a:t>
            </a:r>
            <a:r>
              <a:rPr lang="en-US" sz="2000" dirty="0"/>
              <a:t> </a:t>
            </a:r>
            <a:r>
              <a:rPr lang="en-US" sz="2000" dirty="0" smtClean="0"/>
              <a:t>data </a:t>
            </a:r>
            <a:r>
              <a:rPr lang="en-US" sz="2000" dirty="0"/>
              <a:t>you will soon use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are </a:t>
            </a:r>
            <a:r>
              <a:rPr lang="en-US" i="1" dirty="0">
                <a:solidFill>
                  <a:srgbClr val="CC0099"/>
                </a:solidFill>
              </a:rPr>
              <a:t>timely</a:t>
            </a:r>
          </a:p>
          <a:p>
            <a:pPr marL="1146041" lvl="2" indent="-238097">
              <a:defRPr/>
            </a:pPr>
            <a:r>
              <a:rPr lang="en-US" sz="2000" dirty="0" err="1"/>
              <a:t>Ie</a:t>
            </a:r>
            <a:r>
              <a:rPr lang="en-US" sz="2000" dirty="0"/>
              <a:t>., </a:t>
            </a:r>
            <a:r>
              <a:rPr lang="en-US" sz="2000" dirty="0" err="1"/>
              <a:t>prefetch</a:t>
            </a:r>
            <a:r>
              <a:rPr lang="en-US" sz="2000" dirty="0"/>
              <a:t> the right </a:t>
            </a:r>
            <a:r>
              <a:rPr lang="en-US" sz="2000" dirty="0" smtClean="0"/>
              <a:t>data</a:t>
            </a:r>
            <a:r>
              <a:rPr lang="en-US" sz="2000" dirty="0"/>
              <a:t>, but not early enough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Prefetched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smtClean="0">
                <a:solidFill>
                  <a:srgbClr val="CC0099"/>
                </a:solidFill>
              </a:rPr>
              <a:t>data doesn’t </a:t>
            </a:r>
            <a:r>
              <a:rPr lang="en-US" dirty="0">
                <a:solidFill>
                  <a:srgbClr val="CC0099"/>
                </a:solidFill>
              </a:rPr>
              <a:t>displace other in-use </a:t>
            </a:r>
            <a:r>
              <a:rPr lang="en-US" dirty="0" smtClean="0">
                <a:solidFill>
                  <a:srgbClr val="CC0099"/>
                </a:solidFill>
              </a:rPr>
              <a:t>data</a:t>
            </a:r>
            <a:endParaRPr lang="en-US" dirty="0">
              <a:solidFill>
                <a:srgbClr val="CC0099"/>
              </a:solidFill>
            </a:endParaRPr>
          </a:p>
          <a:p>
            <a:pPr marL="1146041" lvl="2" indent="-238097">
              <a:defRPr/>
            </a:pPr>
            <a:r>
              <a:rPr lang="en-US" sz="2000" dirty="0" err="1"/>
              <a:t>Eg</a:t>
            </a:r>
            <a:r>
              <a:rPr lang="en-US" sz="2000" dirty="0"/>
              <a:t>: bad if PF replaces a cache </a:t>
            </a:r>
            <a:r>
              <a:rPr lang="en-US" sz="2000" dirty="0" smtClean="0"/>
              <a:t>block </a:t>
            </a:r>
            <a:r>
              <a:rPr lang="en-US" sz="2000" dirty="0"/>
              <a:t>about to be used</a:t>
            </a:r>
          </a:p>
          <a:p>
            <a:pPr marL="744451" lvl="1" indent="-246034">
              <a:defRPr/>
            </a:pPr>
            <a:r>
              <a:rPr lang="en-US" dirty="0">
                <a:solidFill>
                  <a:srgbClr val="CC0099"/>
                </a:solidFill>
              </a:rPr>
              <a:t>Latency hidden by </a:t>
            </a: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outweighs their cost</a:t>
            </a:r>
          </a:p>
          <a:p>
            <a:pPr marL="1146041" lvl="2" indent="-238097">
              <a:defRPr/>
            </a:pPr>
            <a:r>
              <a:rPr lang="en-US" sz="2000" dirty="0" smtClean="0"/>
              <a:t>C</a:t>
            </a:r>
            <a:r>
              <a:rPr lang="en-US" sz="2200" dirty="0" smtClean="0"/>
              <a:t>ost </a:t>
            </a:r>
            <a:r>
              <a:rPr lang="en-US" sz="2200" dirty="0"/>
              <a:t>of many useless </a:t>
            </a:r>
            <a:r>
              <a:rPr lang="en-US" sz="2200" dirty="0" err="1"/>
              <a:t>prefetches</a:t>
            </a:r>
            <a:r>
              <a:rPr lang="en-US" sz="2200" dirty="0"/>
              <a:t> could be </a:t>
            </a:r>
            <a:r>
              <a:rPr lang="en-US" sz="2200" dirty="0" smtClean="0"/>
              <a:t>significant</a:t>
            </a:r>
          </a:p>
          <a:p>
            <a:pPr marL="385718" indent="-385718">
              <a:defRPr/>
            </a:pPr>
            <a:r>
              <a:rPr lang="en-US" sz="2800" dirty="0" smtClean="0"/>
              <a:t>Ineffective prefetching can hurt performance!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Hardware </a:t>
            </a:r>
            <a:r>
              <a:rPr lang="en-US" dirty="0" err="1" smtClean="0"/>
              <a:t>Prefetching</a:t>
            </a:r>
            <a:endParaRPr lang="en-GB" dirty="0"/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804988"/>
            <a:ext cx="8412162" cy="5132387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A simple hardware </a:t>
            </a:r>
            <a:r>
              <a:rPr lang="en-US" sz="2200" dirty="0" err="1" smtClean="0"/>
              <a:t>prefetcher</a:t>
            </a:r>
            <a:r>
              <a:rPr lang="en-US" sz="2200" dirty="0" smtClean="0"/>
              <a:t>: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When one block is accessed </a:t>
            </a:r>
            <a:r>
              <a:rPr lang="en-US" dirty="0" err="1" smtClean="0"/>
              <a:t>prefetch</a:t>
            </a:r>
            <a:r>
              <a:rPr lang="en-US" dirty="0" smtClean="0"/>
              <a:t> the adjacent block</a:t>
            </a:r>
          </a:p>
          <a:p>
            <a:pPr marL="744451" lvl="1" indent="-246034">
              <a:defRPr/>
            </a:pPr>
            <a:r>
              <a:rPr lang="en-US" dirty="0" smtClean="0"/>
              <a:t>i.e., behaves like blocks are twice as big</a:t>
            </a:r>
          </a:p>
          <a:p>
            <a:pPr marL="385718" indent="-385718">
              <a:defRPr/>
            </a:pPr>
            <a:r>
              <a:rPr lang="en-US" dirty="0" smtClean="0"/>
              <a:t>A more complex hardware </a:t>
            </a:r>
            <a:r>
              <a:rPr lang="en-US" dirty="0" err="1" smtClean="0"/>
              <a:t>prefetcher</a:t>
            </a:r>
            <a:r>
              <a:rPr lang="en-US" dirty="0" smtClean="0"/>
              <a:t>:</a:t>
            </a:r>
          </a:p>
          <a:p>
            <a:pPr marL="744451" lvl="1" indent="-246034">
              <a:defRPr/>
            </a:pPr>
            <a:r>
              <a:rPr lang="en-US" dirty="0" smtClean="0"/>
              <a:t>Can recognize a “stream”: addresses separated by a “stride”</a:t>
            </a:r>
          </a:p>
          <a:p>
            <a:pPr marL="744451" lvl="1" indent="-246034">
              <a:defRPr/>
            </a:pPr>
            <a:r>
              <a:rPr lang="en-US" dirty="0" smtClean="0"/>
              <a:t>Eg1: 0x1, 0x2, 0x3, 0x4, 0x5, 0x6...   (stride = 0x1)</a:t>
            </a:r>
          </a:p>
          <a:p>
            <a:pPr marL="744451" lvl="1" indent="-246034">
              <a:defRPr/>
            </a:pPr>
            <a:r>
              <a:rPr lang="en-US" dirty="0" smtClean="0"/>
              <a:t>Eg2: 0x100, 0x300, 0x500, 0x700, 0x900…  (stride = 0x200)</a:t>
            </a:r>
          </a:p>
          <a:p>
            <a:pPr marL="744451" lvl="1" indent="-246034">
              <a:defRPr/>
            </a:pPr>
            <a:r>
              <a:rPr lang="en-US" dirty="0" err="1" smtClean="0"/>
              <a:t>Prefetch</a:t>
            </a:r>
            <a:r>
              <a:rPr lang="en-US" dirty="0" smtClean="0"/>
              <a:t> predicted future addresses</a:t>
            </a:r>
          </a:p>
          <a:p>
            <a:pPr marL="1146041" lvl="2" indent="-238097">
              <a:defRPr/>
            </a:pPr>
            <a:r>
              <a:rPr lang="en-US" dirty="0" err="1" smtClean="0"/>
              <a:t>Eg</a:t>
            </a:r>
            <a:r>
              <a:rPr lang="en-US" dirty="0" smtClean="0"/>
              <a:t>., </a:t>
            </a:r>
            <a:r>
              <a:rPr lang="en-US" dirty="0" err="1" smtClean="0"/>
              <a:t>current_address</a:t>
            </a:r>
            <a:r>
              <a:rPr lang="en-US" dirty="0" smtClean="0"/>
              <a:t> + stride*4</a:t>
            </a:r>
          </a:p>
          <a:p>
            <a:pPr marL="744451" lvl="1" indent="-246034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2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-Right Arrow 11"/>
          <p:cNvSpPr/>
          <p:nvPr/>
        </p:nvSpPr>
        <p:spPr bwMode="auto">
          <a:xfrm>
            <a:off x="1219200" y="3657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>
            <a:off x="2895600" y="3657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Left-Right Arrow 13"/>
          <p:cNvSpPr/>
          <p:nvPr/>
        </p:nvSpPr>
        <p:spPr bwMode="auto">
          <a:xfrm>
            <a:off x="2895600" y="2514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45720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67056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Core 2 Hardware </a:t>
            </a: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467600" y="2362200"/>
            <a:ext cx="1676400" cy="449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3600" dirty="0">
                <a:latin typeface="Calibri" pitchFamily="34" charset="0"/>
              </a:rPr>
              <a:t>Disk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334000" y="2362200"/>
            <a:ext cx="13716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2000" dirty="0">
                <a:latin typeface="Calibri" pitchFamily="34" charset="0"/>
              </a:rPr>
              <a:t>Main Memory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57600" y="2362200"/>
            <a:ext cx="9144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dirty="0">
                <a:latin typeface="Calibri" pitchFamily="34" charset="0"/>
              </a:rPr>
              <a:t>L2 unified cache</a:t>
            </a:r>
          </a:p>
        </p:txBody>
      </p:sp>
      <p:grpSp>
        <p:nvGrpSpPr>
          <p:cNvPr id="80907" name="Group 10"/>
          <p:cNvGrpSpPr>
            <a:grpSpLocks/>
          </p:cNvGrpSpPr>
          <p:nvPr/>
        </p:nvGrpSpPr>
        <p:grpSpPr bwMode="auto">
          <a:xfrm>
            <a:off x="1892300" y="2362200"/>
            <a:ext cx="1003300" cy="1828800"/>
            <a:chOff x="1892300" y="2362200"/>
            <a:chExt cx="1003300" cy="18288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892300" y="2362200"/>
              <a:ext cx="10033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L1 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I-cache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92300" y="3505200"/>
              <a:ext cx="10033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L1 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D-cache</a:t>
              </a:r>
            </a:p>
          </p:txBody>
        </p:sp>
      </p:grpSp>
      <p:sp>
        <p:nvSpPr>
          <p:cNvPr id="80908" name="Rectangle 8"/>
          <p:cNvSpPr>
            <a:spLocks noChangeArrowheads="1"/>
          </p:cNvSpPr>
          <p:nvPr/>
        </p:nvSpPr>
        <p:spPr bwMode="auto">
          <a:xfrm>
            <a:off x="304800" y="3505200"/>
            <a:ext cx="457200" cy="685800"/>
          </a:xfrm>
          <a:prstGeom prst="rect">
            <a:avLst/>
          </a:prstGeom>
          <a:solidFill>
            <a:srgbClr val="F1C7C7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latin typeface="Calibri" pitchFamily="34" charset="0"/>
              </a:rPr>
              <a:t>CPU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3505200"/>
            <a:ext cx="457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1200" dirty="0" err="1">
                <a:latin typeface="Calibri" pitchFamily="34" charset="0"/>
              </a:rPr>
              <a:t>Reg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0910" name="TextBox 27"/>
          <p:cNvSpPr txBox="1">
            <a:spLocks noChangeArrowheads="1"/>
          </p:cNvSpPr>
          <p:nvPr/>
        </p:nvSpPr>
        <p:spPr bwMode="auto">
          <a:xfrm>
            <a:off x="3759200" y="2055813"/>
            <a:ext cx="6858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6 MB</a:t>
            </a:r>
          </a:p>
        </p:txBody>
      </p:sp>
      <p:sp>
        <p:nvSpPr>
          <p:cNvPr id="80911" name="TextBox 28"/>
          <p:cNvSpPr txBox="1">
            <a:spLocks noChangeArrowheads="1"/>
          </p:cNvSpPr>
          <p:nvPr/>
        </p:nvSpPr>
        <p:spPr bwMode="auto">
          <a:xfrm>
            <a:off x="2078038" y="3200400"/>
            <a:ext cx="7270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32 KB</a:t>
            </a:r>
          </a:p>
        </p:txBody>
      </p:sp>
      <p:sp>
        <p:nvSpPr>
          <p:cNvPr id="80912" name="TextBox 30"/>
          <p:cNvSpPr txBox="1">
            <a:spLocks noChangeArrowheads="1"/>
          </p:cNvSpPr>
          <p:nvPr/>
        </p:nvSpPr>
        <p:spPr bwMode="auto">
          <a:xfrm>
            <a:off x="5670550" y="2057400"/>
            <a:ext cx="747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~4 GB</a:t>
            </a:r>
          </a:p>
        </p:txBody>
      </p:sp>
      <p:sp>
        <p:nvSpPr>
          <p:cNvPr id="80913" name="TextBox 31"/>
          <p:cNvSpPr txBox="1">
            <a:spLocks noChangeArrowheads="1"/>
          </p:cNvSpPr>
          <p:nvPr/>
        </p:nvSpPr>
        <p:spPr bwMode="auto">
          <a:xfrm>
            <a:off x="7869238" y="2055813"/>
            <a:ext cx="12858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~500 GB (?)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7000" y="1219200"/>
            <a:ext cx="2133600" cy="273050"/>
          </a:xfrm>
          <a:prstGeom prst="rect">
            <a:avLst/>
          </a:prstGeom>
          <a:noFill/>
        </p:spPr>
        <p:txBody>
          <a:bodyPr lIns="91429" tIns="45714" rIns="91429" bIns="45714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drawn to scale </a:t>
            </a:r>
          </a:p>
        </p:txBody>
      </p:sp>
      <p:sp>
        <p:nvSpPr>
          <p:cNvPr id="80915" name="TextBox 33"/>
          <p:cNvSpPr txBox="1">
            <a:spLocks noChangeArrowheads="1"/>
          </p:cNvSpPr>
          <p:nvPr/>
        </p:nvSpPr>
        <p:spPr bwMode="auto">
          <a:xfrm>
            <a:off x="381000" y="1219200"/>
            <a:ext cx="2495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L1/L2 cache: 64 B blocks</a:t>
            </a:r>
          </a:p>
        </p:txBody>
      </p:sp>
      <p:sp>
        <p:nvSpPr>
          <p:cNvPr id="38" name="Right Arrow 37"/>
          <p:cNvSpPr/>
          <p:nvPr/>
        </p:nvSpPr>
        <p:spPr bwMode="auto">
          <a:xfrm flipH="1">
            <a:off x="2852738" y="4030663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17" name="TextBox 33"/>
          <p:cNvSpPr txBox="1">
            <a:spLocks noChangeArrowheads="1"/>
          </p:cNvSpPr>
          <p:nvPr/>
        </p:nvSpPr>
        <p:spPr bwMode="auto">
          <a:xfrm>
            <a:off x="2133600" y="4600575"/>
            <a:ext cx="24177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L2-&gt;L1 data prefetching</a:t>
            </a:r>
          </a:p>
        </p:txBody>
      </p:sp>
      <p:sp>
        <p:nvSpPr>
          <p:cNvPr id="40" name="Right Arrow 39"/>
          <p:cNvSpPr/>
          <p:nvPr/>
        </p:nvSpPr>
        <p:spPr bwMode="auto">
          <a:xfrm flipH="1">
            <a:off x="2852738" y="1978025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19" name="TextBox 33"/>
          <p:cNvSpPr txBox="1">
            <a:spLocks noChangeArrowheads="1"/>
          </p:cNvSpPr>
          <p:nvPr/>
        </p:nvSpPr>
        <p:spPr bwMode="auto">
          <a:xfrm>
            <a:off x="2108200" y="1690688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L2-&gt;L1 inst prefetching</a:t>
            </a:r>
          </a:p>
        </p:txBody>
      </p:sp>
      <p:sp>
        <p:nvSpPr>
          <p:cNvPr id="42" name="Right Arrow 41"/>
          <p:cNvSpPr/>
          <p:nvPr/>
        </p:nvSpPr>
        <p:spPr bwMode="auto">
          <a:xfrm flipH="1">
            <a:off x="4572000" y="4030663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21" name="TextBox 33"/>
          <p:cNvSpPr txBox="1">
            <a:spLocks noChangeArrowheads="1"/>
          </p:cNvSpPr>
          <p:nvPr/>
        </p:nvSpPr>
        <p:spPr bwMode="auto">
          <a:xfrm>
            <a:off x="4873625" y="4505325"/>
            <a:ext cx="17494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Mem-&gt;L2 </a:t>
            </a:r>
          </a:p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data prefetching</a:t>
            </a:r>
          </a:p>
        </p:txBody>
      </p:sp>
      <p:sp>
        <p:nvSpPr>
          <p:cNvPr id="80922" name="TextBox 33"/>
          <p:cNvSpPr txBox="1">
            <a:spLocks noChangeArrowheads="1"/>
          </p:cNvSpPr>
          <p:nvPr/>
        </p:nvSpPr>
        <p:spPr bwMode="auto">
          <a:xfrm>
            <a:off x="404813" y="5418138"/>
            <a:ext cx="6573837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Includes next-block prefetching and multiple streaming prefetchers</a:t>
            </a:r>
          </a:p>
          <a:p>
            <a:r>
              <a:rPr lang="en-US">
                <a:latin typeface="Calibri" pitchFamily="34" charset="0"/>
              </a:rPr>
              <a:t> They will only prefetch within a page boundary</a:t>
            </a:r>
          </a:p>
          <a:p>
            <a:r>
              <a:rPr lang="en-US">
                <a:latin typeface="Calibri" pitchFamily="34" charset="0"/>
              </a:rPr>
              <a:t>(details are kept vague/secret)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130175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Software </a:t>
            </a: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911225"/>
            <a:ext cx="8731250" cy="5534025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Hardware provides special </a:t>
            </a:r>
            <a:r>
              <a:rPr lang="en-US" sz="2200" dirty="0" err="1" smtClean="0"/>
              <a:t>prefetch</a:t>
            </a:r>
            <a:r>
              <a:rPr lang="en-US" sz="2200" dirty="0" smtClean="0"/>
              <a:t> instructions: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err="1" smtClean="0"/>
              <a:t>Eg</a:t>
            </a:r>
            <a:r>
              <a:rPr lang="en-US" dirty="0" smtClean="0"/>
              <a:t>., </a:t>
            </a:r>
            <a:r>
              <a:rPr lang="en-US" dirty="0" err="1" smtClean="0"/>
              <a:t>intel’s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prefetchnta</a:t>
            </a:r>
            <a:r>
              <a:rPr lang="en-US" dirty="0" smtClean="0"/>
              <a:t> instruction</a:t>
            </a:r>
          </a:p>
          <a:p>
            <a:pPr marL="385718" indent="-385718">
              <a:defRPr/>
            </a:pPr>
            <a:r>
              <a:rPr lang="en-US" dirty="0" smtClean="0"/>
              <a:t>Compiler or programmer can insert them into the code: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Can PF patterns that hardware wouldn’t recognize (non-</a:t>
            </a:r>
            <a:r>
              <a:rPr lang="en-US" dirty="0" err="1" smtClean="0">
                <a:solidFill>
                  <a:srgbClr val="000066"/>
                </a:solidFill>
              </a:rPr>
              <a:t>strided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430213" y="2940050"/>
            <a:ext cx="3781425" cy="171170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349" tIns="44275" rIns="90349" bIns="44275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void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err="1">
                <a:latin typeface="Consolas"/>
                <a:cs typeface="Consolas"/>
              </a:rPr>
              <a:t>process_list</a:t>
            </a:r>
            <a:r>
              <a:rPr lang="en-GB" sz="1400" dirty="0">
                <a:latin typeface="Consolas"/>
                <a:cs typeface="Consolas"/>
              </a:rPr>
              <a:t>(</a:t>
            </a:r>
            <a:r>
              <a:rPr lang="en-GB" sz="1400" dirty="0" err="1">
                <a:latin typeface="Consolas"/>
                <a:cs typeface="Consolas"/>
              </a:rPr>
              <a:t>list_t</a:t>
            </a:r>
            <a:r>
              <a:rPr lang="en-GB" sz="1400" dirty="0">
                <a:latin typeface="Consolas"/>
                <a:cs typeface="Consolas"/>
              </a:rPr>
              <a:t> *head){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err="1" smtClean="0">
                <a:latin typeface="Consolas"/>
                <a:cs typeface="Consolas"/>
              </a:rPr>
              <a:t>list_t</a:t>
            </a:r>
            <a:r>
              <a:rPr lang="en-GB" sz="1400" dirty="0" smtClean="0">
                <a:latin typeface="Consolas"/>
                <a:cs typeface="Consolas"/>
              </a:rPr>
              <a:t> </a:t>
            </a:r>
            <a:r>
              <a:rPr lang="en-GB" sz="1400" dirty="0">
                <a:latin typeface="Consolas"/>
                <a:cs typeface="Consolas"/>
              </a:rPr>
              <a:t>*p = head;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smtClean="0">
                <a:latin typeface="Consolas"/>
                <a:cs typeface="Consolas"/>
              </a:rPr>
              <a:t>while </a:t>
            </a:r>
            <a:r>
              <a:rPr lang="en-GB" sz="1400" dirty="0">
                <a:latin typeface="Consolas"/>
                <a:cs typeface="Consolas"/>
              </a:rPr>
              <a:t>(p){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  </a:t>
            </a:r>
            <a:r>
              <a:rPr lang="en-GB" sz="1400" dirty="0" smtClean="0">
                <a:latin typeface="Consolas"/>
                <a:cs typeface="Consolas"/>
              </a:rPr>
              <a:t>process</a:t>
            </a:r>
            <a:r>
              <a:rPr lang="en-GB" sz="1400" dirty="0">
                <a:latin typeface="Consolas"/>
                <a:cs typeface="Consolas"/>
              </a:rPr>
              <a:t>(p)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   p </a:t>
            </a:r>
            <a:r>
              <a:rPr lang="en-GB" sz="1400" dirty="0">
                <a:latin typeface="Consolas"/>
                <a:cs typeface="Consolas"/>
              </a:rPr>
              <a:t>= p-&gt;next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}</a:t>
            </a:r>
            <a:endParaRPr lang="en-GB" sz="1400" dirty="0"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4676775" y="2940050"/>
            <a:ext cx="3781425" cy="25217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349" tIns="44275" rIns="90349" bIns="44275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void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err="1">
                <a:latin typeface="Consolas"/>
                <a:cs typeface="Consolas"/>
              </a:rPr>
              <a:t>process_list_PF</a:t>
            </a:r>
            <a:r>
              <a:rPr lang="en-GB" sz="1400" dirty="0">
                <a:latin typeface="Consolas"/>
                <a:cs typeface="Consolas"/>
              </a:rPr>
              <a:t>(</a:t>
            </a:r>
            <a:r>
              <a:rPr lang="en-GB" sz="1400" dirty="0" err="1">
                <a:latin typeface="Consolas"/>
                <a:cs typeface="Consolas"/>
              </a:rPr>
              <a:t>list_t</a:t>
            </a:r>
            <a:r>
              <a:rPr lang="en-GB" sz="1400" dirty="0">
                <a:latin typeface="Consolas"/>
                <a:cs typeface="Consolas"/>
              </a:rPr>
              <a:t> *head){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err="1" smtClean="0">
                <a:latin typeface="Consolas"/>
                <a:cs typeface="Consolas"/>
              </a:rPr>
              <a:t>list_t</a:t>
            </a:r>
            <a:r>
              <a:rPr lang="en-GB" sz="1400" dirty="0" smtClean="0">
                <a:latin typeface="Consolas"/>
                <a:cs typeface="Consolas"/>
              </a:rPr>
              <a:t> </a:t>
            </a:r>
            <a:r>
              <a:rPr lang="en-GB" sz="1400" dirty="0">
                <a:latin typeface="Consolas"/>
                <a:cs typeface="Consolas"/>
              </a:rPr>
              <a:t>*p = head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GB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list_t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*q;</a:t>
            </a:r>
            <a:endParaRPr lang="en-GB" sz="1400" dirty="0">
              <a:solidFill>
                <a:srgbClr val="FF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	</a:t>
            </a:r>
            <a:endParaRPr lang="en-GB" sz="1400" dirty="0">
              <a:solidFill>
                <a:srgbClr val="C0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smtClean="0">
                <a:latin typeface="Consolas"/>
                <a:cs typeface="Consolas"/>
              </a:rPr>
              <a:t>while </a:t>
            </a:r>
            <a:r>
              <a:rPr lang="en-GB" sz="1400" dirty="0">
                <a:latin typeface="Consolas"/>
                <a:cs typeface="Consolas"/>
              </a:rPr>
              <a:t>(p){	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  q = p-&gt;next;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C0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C00000"/>
                </a:solidFill>
                <a:latin typeface="Consolas"/>
                <a:cs typeface="Consolas"/>
              </a:rPr>
              <a:t>    </a:t>
            </a:r>
            <a:r>
              <a:rPr lang="en-GB" sz="1400" dirty="0" err="1" smtClean="0">
                <a:solidFill>
                  <a:srgbClr val="C00000"/>
                </a:solidFill>
                <a:latin typeface="Consolas"/>
                <a:cs typeface="Consolas"/>
              </a:rPr>
              <a:t>prefetch</a:t>
            </a:r>
            <a:r>
              <a:rPr lang="en-GB" sz="1400" dirty="0" smtClean="0">
                <a:solidFill>
                  <a:srgbClr val="C00000"/>
                </a:solidFill>
                <a:latin typeface="Consolas"/>
                <a:cs typeface="Consolas"/>
              </a:rPr>
              <a:t>(q);</a:t>
            </a:r>
            <a:r>
              <a:rPr lang="en-GB" sz="1400" dirty="0" smtClean="0">
                <a:latin typeface="Consolas"/>
                <a:cs typeface="Consolas"/>
              </a:rPr>
              <a:t>       </a:t>
            </a:r>
            <a:endParaRPr lang="en-GB" sz="1400" dirty="0">
              <a:solidFill>
                <a:srgbClr val="C0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  </a:t>
            </a:r>
            <a:r>
              <a:rPr lang="en-GB" sz="1400" dirty="0" smtClean="0">
                <a:latin typeface="Consolas"/>
                <a:cs typeface="Consolas"/>
              </a:rPr>
              <a:t>process</a:t>
            </a:r>
            <a:r>
              <a:rPr lang="en-GB" sz="1400" dirty="0">
                <a:latin typeface="Consolas"/>
                <a:cs typeface="Consolas"/>
              </a:rPr>
              <a:t>(p)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  p = q;</a:t>
            </a: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	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}</a:t>
            </a:r>
            <a:endParaRPr lang="en-GB" sz="1400" dirty="0"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81926" name="TextBox 33"/>
          <p:cNvSpPr txBox="1">
            <a:spLocks noChangeArrowheads="1"/>
          </p:cNvSpPr>
          <p:nvPr/>
        </p:nvSpPr>
        <p:spPr bwMode="auto">
          <a:xfrm>
            <a:off x="290513" y="5645150"/>
            <a:ext cx="80502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Assumes process() is long enough to hide the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prefetch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latency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1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Summary: </a:t>
            </a:r>
            <a:br>
              <a:rPr lang="en-US" dirty="0" smtClean="0"/>
            </a:br>
            <a:r>
              <a:rPr lang="en-US" dirty="0" smtClean="0"/>
              <a:t>Optimizing for a Modern</a:t>
            </a:r>
            <a:br>
              <a:rPr lang="en-US" dirty="0" smtClean="0"/>
            </a:br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791200" cy="573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400"/>
              <a:t>IA32 Linux Memory Layout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3594100" cy="548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Stack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Runtime stack (8MB limit)</a:t>
            </a:r>
          </a:p>
          <a:p>
            <a:pPr>
              <a:defRPr/>
            </a:pPr>
            <a:r>
              <a:rPr lang="en-US" sz="2000" dirty="0" smtClean="0"/>
              <a:t>Data</a:t>
            </a:r>
            <a:endParaRPr lang="en-US" sz="2000" dirty="0"/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Statically allocated data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E.g., arrays &amp; strings declared in </a:t>
            </a:r>
            <a:r>
              <a:rPr lang="en-US" sz="1800" dirty="0" smtClean="0"/>
              <a:t>code</a:t>
            </a:r>
          </a:p>
          <a:p>
            <a:pPr>
              <a:defRPr/>
            </a:pPr>
            <a:r>
              <a:rPr lang="en-US" sz="2000" dirty="0" smtClean="0"/>
              <a:t>Heap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 smtClean="0"/>
              <a:t>Dynamically allocated storage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 smtClean="0"/>
              <a:t>When call </a:t>
            </a:r>
            <a:r>
              <a:rPr lang="en-US" sz="1800" dirty="0" err="1" smtClean="0">
                <a:latin typeface="Courier New" pitchFamily="49" charset="0"/>
              </a:rPr>
              <a:t>malloc</a:t>
            </a:r>
            <a:r>
              <a:rPr lang="en-US" sz="1800" dirty="0" smtClean="0">
                <a:latin typeface="Courier New" pitchFamily="49" charset="0"/>
              </a:rPr>
              <a:t>(), </a:t>
            </a:r>
            <a:r>
              <a:rPr lang="en-US" sz="1800" dirty="0" err="1" smtClean="0">
                <a:latin typeface="Courier New" pitchFamily="49" charset="0"/>
              </a:rPr>
              <a:t>calloc</a:t>
            </a:r>
            <a:r>
              <a:rPr lang="en-US" sz="1800" dirty="0" smtClean="0">
                <a:latin typeface="Courier New" pitchFamily="49" charset="0"/>
              </a:rPr>
              <a:t>(), new()</a:t>
            </a:r>
          </a:p>
          <a:p>
            <a:pPr>
              <a:defRPr/>
            </a:pPr>
            <a:r>
              <a:rPr lang="en-US" sz="2000" dirty="0" smtClean="0"/>
              <a:t>Text</a:t>
            </a:r>
            <a:endParaRPr lang="en-US" sz="2000" dirty="0"/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Executable machine instructions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Read-only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143000"/>
            <a:ext cx="4932278" cy="48387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83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609600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Memory Optimization: Summary</a:t>
            </a:r>
            <a:endParaRPr lang="en-GB" dirty="0"/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765300"/>
            <a:ext cx="8142287" cy="4546600"/>
          </a:xfrm>
        </p:spPr>
        <p:txBody>
          <a:bodyPr>
            <a:normAutofit fontScale="85000" lnSpcReduction="20000"/>
          </a:bodyPr>
          <a:lstStyle/>
          <a:p>
            <a:pPr marL="385718" indent="-385718">
              <a:defRPr/>
            </a:pPr>
            <a:r>
              <a:rPr lang="en-US" sz="2200" dirty="0" smtClean="0"/>
              <a:t>Caches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Conflict Misses: </a:t>
            </a:r>
          </a:p>
          <a:p>
            <a:pPr marL="1146041" lvl="2" indent="-238097">
              <a:defRPr/>
            </a:pPr>
            <a:r>
              <a:rPr lang="en-US" dirty="0" smtClean="0"/>
              <a:t>Less of a concern due to high-associativity (8-way L1, 16-way L2)</a:t>
            </a:r>
          </a:p>
          <a:p>
            <a:pPr marL="744451" lvl="1" indent="-246034">
              <a:defRPr/>
            </a:pPr>
            <a:r>
              <a:rPr lang="en-US" dirty="0" smtClean="0"/>
              <a:t>Cache Capacity:</a:t>
            </a:r>
          </a:p>
          <a:p>
            <a:pPr marL="1146041" lvl="2" indent="-238097">
              <a:defRPr/>
            </a:pPr>
            <a:r>
              <a:rPr lang="en-US" dirty="0" smtClean="0"/>
              <a:t>Main concern: keep working set within on-chip cache capacity</a:t>
            </a:r>
          </a:p>
          <a:p>
            <a:pPr marL="1146041" lvl="2" indent="-238097">
              <a:defRPr/>
            </a:pPr>
            <a:r>
              <a:rPr lang="en-US" dirty="0" smtClean="0"/>
              <a:t>Focus on either L1 or L2 depending on required working-set size</a:t>
            </a:r>
          </a:p>
          <a:p>
            <a:pPr marL="385718" indent="-385718">
              <a:defRPr/>
            </a:pPr>
            <a:r>
              <a:rPr lang="en-US" sz="2200" dirty="0" smtClean="0"/>
              <a:t>Virtual Memory: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Page Misses: </a:t>
            </a:r>
          </a:p>
          <a:p>
            <a:pPr marL="1146041" lvl="2" indent="-238097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Keep “big-picture” working set within main memory capacity</a:t>
            </a:r>
            <a:endParaRPr lang="en-US" dirty="0" smtClean="0"/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TLB Misses: may want to keep working set #pages &lt; TLB #entries</a:t>
            </a:r>
            <a:endParaRPr lang="en-US" sz="2200" dirty="0" smtClean="0">
              <a:solidFill>
                <a:srgbClr val="000066"/>
              </a:solidFill>
            </a:endParaRPr>
          </a:p>
          <a:p>
            <a:pPr marL="385718" indent="-385718">
              <a:defRPr/>
            </a:pPr>
            <a:r>
              <a:rPr lang="en-US" sz="2200" dirty="0" smtClean="0"/>
              <a:t>Prefetching: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Try to arrange data structures, access patterns to </a:t>
            </a:r>
            <a:r>
              <a:rPr lang="en-US" dirty="0" err="1" smtClean="0"/>
              <a:t>favour</a:t>
            </a:r>
            <a:r>
              <a:rPr lang="en-US" dirty="0" smtClean="0"/>
              <a:t> sequential/</a:t>
            </a:r>
            <a:r>
              <a:rPr lang="en-US" dirty="0" err="1" smtClean="0"/>
              <a:t>strided</a:t>
            </a:r>
            <a:r>
              <a:rPr lang="en-US" dirty="0" smtClean="0"/>
              <a:t> access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Try compiler or manual-inserted </a:t>
            </a:r>
            <a:r>
              <a:rPr lang="en-US" dirty="0" err="1" smtClean="0"/>
              <a:t>prefetch</a:t>
            </a:r>
            <a:r>
              <a:rPr lang="en-US" dirty="0" smtClean="0"/>
              <a:t> instructions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0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4025" y="1741489"/>
            <a:ext cx="8232775" cy="4506912"/>
          </a:xfrm>
        </p:spPr>
        <p:txBody>
          <a:bodyPr>
            <a:normAutofit lnSpcReduction="10000"/>
          </a:bodyPr>
          <a:lstStyle/>
          <a:p>
            <a:pPr marL="385718" indent="-385718">
              <a:defRPr/>
            </a:pPr>
            <a:r>
              <a:rPr lang="en-US" dirty="0"/>
              <a:t>Programs </a:t>
            </a:r>
            <a:r>
              <a:rPr lang="en-US" dirty="0" smtClean="0"/>
              <a:t>refer </a:t>
            </a:r>
            <a:r>
              <a:rPr lang="en-US" dirty="0"/>
              <a:t>to </a:t>
            </a:r>
            <a:r>
              <a:rPr lang="en-US" dirty="0" smtClean="0"/>
              <a:t>virtual memory addresses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Conceptually </a:t>
            </a:r>
            <a:r>
              <a:rPr lang="en-US" dirty="0"/>
              <a:t>very large array of </a:t>
            </a:r>
            <a:r>
              <a:rPr lang="en-US" dirty="0" smtClean="0"/>
              <a:t>bytes (4GB for IA32, 16 </a:t>
            </a:r>
            <a:r>
              <a:rPr lang="en-US" dirty="0" err="1" smtClean="0"/>
              <a:t>exabytes</a:t>
            </a:r>
            <a:r>
              <a:rPr lang="en-US" dirty="0" smtClean="0"/>
              <a:t> for 64 bits)</a:t>
            </a:r>
          </a:p>
          <a:p>
            <a:pPr marL="744451" lvl="1" indent="-246034">
              <a:defRPr/>
            </a:pPr>
            <a:r>
              <a:rPr lang="en-US" dirty="0" smtClean="0"/>
              <a:t>Each byte has its own address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System </a:t>
            </a:r>
            <a:r>
              <a:rPr lang="en-US" dirty="0"/>
              <a:t>provides address space private to particular “process</a:t>
            </a:r>
            <a:r>
              <a:rPr lang="en-US" dirty="0" smtClean="0"/>
              <a:t>”</a:t>
            </a:r>
          </a:p>
          <a:p>
            <a:pPr marL="385718" indent="-385718">
              <a:defRPr/>
            </a:pPr>
            <a:r>
              <a:rPr lang="en-US" dirty="0" smtClean="0"/>
              <a:t>Allocation: Compiler and run-time system</a:t>
            </a:r>
            <a:endParaRPr lang="en-US" dirty="0"/>
          </a:p>
          <a:p>
            <a:pPr marL="744451" lvl="1" indent="-246034">
              <a:defRPr/>
            </a:pPr>
            <a:r>
              <a:rPr lang="en-US" dirty="0"/>
              <a:t>Where different program objects should be stored</a:t>
            </a:r>
          </a:p>
          <a:p>
            <a:pPr marL="744451" lvl="1" indent="-246034">
              <a:defRPr/>
            </a:pPr>
            <a:r>
              <a:rPr lang="en-US" dirty="0"/>
              <a:t>All allocation within single virtual address </a:t>
            </a:r>
            <a:r>
              <a:rPr lang="en-US" dirty="0" smtClean="0"/>
              <a:t>space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385718" indent="-385718">
              <a:defRPr/>
            </a:pPr>
            <a:r>
              <a:rPr lang="en-US" i="1" dirty="0" smtClean="0">
                <a:solidFill>
                  <a:srgbClr val="990000"/>
                </a:solidFill>
              </a:rPr>
              <a:t>But why virtual memory? </a:t>
            </a:r>
          </a:p>
          <a:p>
            <a:pPr marL="385718" indent="-385718">
              <a:defRPr/>
            </a:pPr>
            <a:r>
              <a:rPr lang="en-US" i="1" dirty="0" smtClean="0">
                <a:solidFill>
                  <a:srgbClr val="990000"/>
                </a:solidFill>
              </a:rPr>
              <a:t>Why not physical memory?</a:t>
            </a:r>
            <a:endParaRPr lang="en-US" i="1" dirty="0">
              <a:solidFill>
                <a:srgbClr val="99000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65125" y="498475"/>
            <a:ext cx="85979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7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346075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5295900"/>
            <a:ext cx="8712200" cy="881063"/>
          </a:xfrm>
        </p:spPr>
        <p:txBody>
          <a:bodyPr>
            <a:normAutofit fontScale="85000" lnSpcReduction="20000"/>
          </a:bodyPr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Used </a:t>
            </a:r>
            <a:r>
              <a:rPr lang="en-GB" dirty="0" smtClean="0"/>
              <a:t>in “simple” embedded </a:t>
            </a:r>
            <a:r>
              <a:rPr lang="en-GB" dirty="0"/>
              <a:t>microcontrollers </a:t>
            </a:r>
            <a:endParaRPr lang="en-GB" dirty="0" smtClean="0"/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Problems for larger, multi-process systems</a:t>
            </a:r>
            <a:endParaRPr lang="en-GB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738688" y="419417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4432300" y="16256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0422" name="Text Box 5"/>
          <p:cNvSpPr txBox="1">
            <a:spLocks noChangeArrowheads="1"/>
          </p:cNvSpPr>
          <p:nvPr/>
        </p:nvSpPr>
        <p:spPr bwMode="auto">
          <a:xfrm>
            <a:off x="4432300" y="18542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0423" name="Text Box 6"/>
          <p:cNvSpPr txBox="1">
            <a:spLocks noChangeArrowheads="1"/>
          </p:cNvSpPr>
          <p:nvPr/>
        </p:nvSpPr>
        <p:spPr bwMode="auto">
          <a:xfrm>
            <a:off x="4194175" y="4146550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4397375" y="1331913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1690688" y="24288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sp>
        <p:nvSpPr>
          <p:cNvPr id="60426" name="Text Box 15"/>
          <p:cNvSpPr txBox="1">
            <a:spLocks noChangeArrowheads="1"/>
          </p:cNvSpPr>
          <p:nvPr/>
        </p:nvSpPr>
        <p:spPr bwMode="auto">
          <a:xfrm>
            <a:off x="4433888" y="2082800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0427" name="Text Box 16"/>
          <p:cNvSpPr txBox="1">
            <a:spLocks noChangeArrowheads="1"/>
          </p:cNvSpPr>
          <p:nvPr/>
        </p:nvSpPr>
        <p:spPr bwMode="auto">
          <a:xfrm>
            <a:off x="4432300" y="23114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738688" y="16303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738688" y="18589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738688" y="20875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738688" y="23161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32" name="Rectangle 21"/>
          <p:cNvSpPr>
            <a:spLocks noChangeArrowheads="1"/>
          </p:cNvSpPr>
          <p:nvPr/>
        </p:nvSpPr>
        <p:spPr bwMode="auto">
          <a:xfrm>
            <a:off x="4738688" y="25447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3" name="Rectangle 22"/>
          <p:cNvSpPr>
            <a:spLocks noChangeArrowheads="1"/>
          </p:cNvSpPr>
          <p:nvPr/>
        </p:nvSpPr>
        <p:spPr bwMode="auto">
          <a:xfrm>
            <a:off x="4738688" y="27733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4" name="Text Box 23"/>
          <p:cNvSpPr txBox="1">
            <a:spLocks noChangeArrowheads="1"/>
          </p:cNvSpPr>
          <p:nvPr/>
        </p:nvSpPr>
        <p:spPr bwMode="auto">
          <a:xfrm>
            <a:off x="4432300" y="25400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0435" name="Text Box 24"/>
          <p:cNvSpPr txBox="1">
            <a:spLocks noChangeArrowheads="1"/>
          </p:cNvSpPr>
          <p:nvPr/>
        </p:nvSpPr>
        <p:spPr bwMode="auto">
          <a:xfrm>
            <a:off x="4432300" y="27686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0436" name="Rectangle 25"/>
          <p:cNvSpPr>
            <a:spLocks noChangeArrowheads="1"/>
          </p:cNvSpPr>
          <p:nvPr/>
        </p:nvSpPr>
        <p:spPr bwMode="auto">
          <a:xfrm>
            <a:off x="4738688" y="30019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7" name="Rectangle 26"/>
          <p:cNvSpPr>
            <a:spLocks noChangeArrowheads="1"/>
          </p:cNvSpPr>
          <p:nvPr/>
        </p:nvSpPr>
        <p:spPr bwMode="auto">
          <a:xfrm>
            <a:off x="4738688" y="32305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8" name="Text Box 27"/>
          <p:cNvSpPr txBox="1">
            <a:spLocks noChangeArrowheads="1"/>
          </p:cNvSpPr>
          <p:nvPr/>
        </p:nvSpPr>
        <p:spPr bwMode="auto">
          <a:xfrm>
            <a:off x="4432300" y="29972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0439" name="Text Box 28"/>
          <p:cNvSpPr txBox="1">
            <a:spLocks noChangeArrowheads="1"/>
          </p:cNvSpPr>
          <p:nvPr/>
        </p:nvSpPr>
        <p:spPr bwMode="auto">
          <a:xfrm>
            <a:off x="4433888" y="3225800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738688" y="39703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41" name="Text Box 9"/>
          <p:cNvSpPr txBox="1">
            <a:spLocks noChangeArrowheads="1"/>
          </p:cNvSpPr>
          <p:nvPr/>
        </p:nvSpPr>
        <p:spPr bwMode="auto">
          <a:xfrm>
            <a:off x="2909888" y="2133600"/>
            <a:ext cx="1395412" cy="62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0442" name="AutoShape 31"/>
          <p:cNvSpPr>
            <a:spLocks/>
          </p:cNvSpPr>
          <p:nvPr/>
        </p:nvSpPr>
        <p:spPr bwMode="auto">
          <a:xfrm>
            <a:off x="5729288" y="2544763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43" name="Text Box 32"/>
          <p:cNvSpPr txBox="1">
            <a:spLocks noChangeArrowheads="1"/>
          </p:cNvSpPr>
          <p:nvPr/>
        </p:nvSpPr>
        <p:spPr bwMode="auto">
          <a:xfrm>
            <a:off x="3844925" y="4808538"/>
            <a:ext cx="992188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738688" y="34607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45" name="Text Box 34"/>
          <p:cNvSpPr txBox="1">
            <a:spLocks noChangeArrowheads="1"/>
          </p:cNvSpPr>
          <p:nvPr/>
        </p:nvSpPr>
        <p:spPr bwMode="auto">
          <a:xfrm>
            <a:off x="4432300" y="346075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0446" name="Rectangle 35"/>
          <p:cNvSpPr>
            <a:spLocks noChangeArrowheads="1"/>
          </p:cNvSpPr>
          <p:nvPr/>
        </p:nvSpPr>
        <p:spPr bwMode="auto">
          <a:xfrm>
            <a:off x="4814888" y="3694113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0447" name="Straight Arrow Connector 39"/>
          <p:cNvCxnSpPr>
            <a:cxnSpLocks noChangeShapeType="1"/>
            <a:stCxn id="60425" idx="3"/>
            <a:endCxn id="60434" idx="1"/>
          </p:cNvCxnSpPr>
          <p:nvPr/>
        </p:nvCxnSpPr>
        <p:spPr bwMode="auto">
          <a:xfrm>
            <a:off x="2757488" y="2695575"/>
            <a:ext cx="1674812" cy="111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0448" name="Straight Connector 54"/>
          <p:cNvCxnSpPr>
            <a:cxnSpLocks noChangeShapeType="1"/>
          </p:cNvCxnSpPr>
          <p:nvPr/>
        </p:nvCxnSpPr>
        <p:spPr bwMode="auto">
          <a:xfrm rot="10800000" flipH="1">
            <a:off x="5881688" y="3001963"/>
            <a:ext cx="533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49" name="Straight Connector 58"/>
          <p:cNvCxnSpPr>
            <a:cxnSpLocks noChangeShapeType="1"/>
          </p:cNvCxnSpPr>
          <p:nvPr/>
        </p:nvCxnSpPr>
        <p:spPr bwMode="auto">
          <a:xfrm rot="5400000">
            <a:off x="5494338" y="3917950"/>
            <a:ext cx="18399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50" name="Shape 60"/>
          <p:cNvCxnSpPr>
            <a:cxnSpLocks noChangeShapeType="1"/>
          </p:cNvCxnSpPr>
          <p:nvPr/>
        </p:nvCxnSpPr>
        <p:spPr bwMode="auto">
          <a:xfrm rot="10800000">
            <a:off x="2224088" y="2962275"/>
            <a:ext cx="4189412" cy="1876425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2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/>
              <a:t>Problem 1: How Does Everything Fit?</a:t>
            </a:r>
            <a:endParaRPr lang="en-US" sz="3200" dirty="0"/>
          </a:p>
        </p:txBody>
      </p:sp>
      <p:sp>
        <p:nvSpPr>
          <p:cNvPr id="61443" name="TextBox 3"/>
          <p:cNvSpPr txBox="1">
            <a:spLocks noChangeArrowheads="1"/>
          </p:cNvSpPr>
          <p:nvPr/>
        </p:nvSpPr>
        <p:spPr bwMode="auto">
          <a:xfrm>
            <a:off x="1358900" y="1485900"/>
            <a:ext cx="181133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64-bit addresses:</a:t>
            </a:r>
          </a:p>
          <a:p>
            <a:r>
              <a:rPr lang="en-US">
                <a:latin typeface="Calibri" pitchFamily="34" charset="0"/>
              </a:rPr>
              <a:t>16 Exabyte</a:t>
            </a:r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5168900" y="1485900"/>
            <a:ext cx="2403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memory:</a:t>
            </a:r>
          </a:p>
          <a:p>
            <a:r>
              <a:rPr lang="en-US">
                <a:latin typeface="Calibri" pitchFamily="34" charset="0"/>
              </a:rPr>
              <a:t>Few Gigabytes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63700" y="2247900"/>
            <a:ext cx="1066800" cy="388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549900" y="3619500"/>
            <a:ext cx="2286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 bwMode="auto">
          <a:xfrm>
            <a:off x="3340100" y="300990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61448" name="TextBox 8"/>
          <p:cNvSpPr txBox="1">
            <a:spLocks noChangeArrowheads="1"/>
          </p:cNvSpPr>
          <p:nvPr/>
        </p:nvSpPr>
        <p:spPr bwMode="auto">
          <a:xfrm>
            <a:off x="1358900" y="6173788"/>
            <a:ext cx="33385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And there are many processes ….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Problem 2: Memory Management</a:t>
            </a:r>
            <a:endParaRPr lang="en-US" sz="3600" dirty="0"/>
          </a:p>
        </p:txBody>
      </p:sp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5902325" y="16002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378325" y="312420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where?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511925" y="2057400"/>
            <a:ext cx="1066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470" name="TextBox 9"/>
          <p:cNvSpPr txBox="1">
            <a:spLocks noChangeArrowheads="1"/>
          </p:cNvSpPr>
          <p:nvPr/>
        </p:nvSpPr>
        <p:spPr bwMode="auto">
          <a:xfrm>
            <a:off x="3008313" y="3001963"/>
            <a:ext cx="954087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r"/>
            <a:r>
              <a:rPr lang="en-US">
                <a:latin typeface="Calibri" pitchFamily="34" charset="0"/>
              </a:rPr>
              <a:t>stack</a:t>
            </a:r>
          </a:p>
          <a:p>
            <a:pPr algn="r"/>
            <a:r>
              <a:rPr lang="en-US">
                <a:latin typeface="Calibri" pitchFamily="34" charset="0"/>
              </a:rPr>
              <a:t>heap</a:t>
            </a:r>
          </a:p>
          <a:p>
            <a:pPr algn="r"/>
            <a:r>
              <a:rPr lang="en-US" sz="2000">
                <a:cs typeface="Courier New" pitchFamily="49" charset="0"/>
              </a:rPr>
              <a:t>.text</a:t>
            </a:r>
          </a:p>
          <a:p>
            <a:pPr algn="r"/>
            <a:r>
              <a:rPr lang="en-US" sz="2000">
                <a:cs typeface="Courier New" pitchFamily="49" charset="0"/>
              </a:rPr>
              <a:t>.data</a:t>
            </a:r>
          </a:p>
          <a:p>
            <a:pPr algn="r"/>
            <a:r>
              <a:rPr lang="en-US">
                <a:latin typeface="Calibri" pitchFamily="34" charset="0"/>
              </a:rPr>
              <a:t>…</a:t>
            </a:r>
          </a:p>
        </p:txBody>
      </p:sp>
      <p:sp>
        <p:nvSpPr>
          <p:cNvPr id="62471" name="TextBox 10"/>
          <p:cNvSpPr txBox="1">
            <a:spLocks noChangeArrowheads="1"/>
          </p:cNvSpPr>
          <p:nvPr/>
        </p:nvSpPr>
        <p:spPr bwMode="auto">
          <a:xfrm>
            <a:off x="685800" y="2819400"/>
            <a:ext cx="1081088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1</a:t>
            </a:r>
          </a:p>
          <a:p>
            <a:r>
              <a:rPr lang="en-US">
                <a:latin typeface="Calibri" pitchFamily="34" charset="0"/>
              </a:rPr>
              <a:t>Process 2</a:t>
            </a:r>
          </a:p>
          <a:p>
            <a:r>
              <a:rPr lang="en-US">
                <a:latin typeface="Calibri" pitchFamily="34" charset="0"/>
              </a:rPr>
              <a:t>Process 3</a:t>
            </a:r>
          </a:p>
          <a:p>
            <a:r>
              <a:rPr lang="en-US">
                <a:latin typeface="Calibri" pitchFamily="34" charset="0"/>
              </a:rPr>
              <a:t>…</a:t>
            </a:r>
          </a:p>
          <a:p>
            <a:r>
              <a:rPr lang="en-US">
                <a:latin typeface="Calibri" pitchFamily="34" charset="0"/>
              </a:rPr>
              <a:t>Process n</a:t>
            </a:r>
          </a:p>
        </p:txBody>
      </p:sp>
      <p:sp>
        <p:nvSpPr>
          <p:cNvPr id="62472" name="TextBox 11"/>
          <p:cNvSpPr txBox="1">
            <a:spLocks noChangeArrowheads="1"/>
          </p:cNvSpPr>
          <p:nvPr/>
        </p:nvSpPr>
        <p:spPr bwMode="auto">
          <a:xfrm>
            <a:off x="2357438" y="3192463"/>
            <a:ext cx="517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6000" b="0">
                <a:latin typeface="Calibri" pitchFamily="34" charset="0"/>
              </a:rPr>
              <a:t>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7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Problem 3: Portability</a:t>
            </a:r>
            <a:endParaRPr lang="en-US" sz="3600" dirty="0"/>
          </a:p>
        </p:txBody>
      </p:sp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3673475" y="1798431"/>
            <a:ext cx="2300608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Machine 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Physical </a:t>
            </a:r>
            <a:r>
              <a:rPr lang="en-US" dirty="0">
                <a:latin typeface="Calibri" pitchFamily="34" charset="0"/>
              </a:rPr>
              <a:t>main </a:t>
            </a:r>
            <a:r>
              <a:rPr lang="en-US" dirty="0" smtClean="0">
                <a:latin typeface="Calibri" pitchFamily="34" charset="0"/>
              </a:rPr>
              <a:t>memory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530475" y="339725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</a:t>
            </a:r>
            <a:r>
              <a:rPr lang="en-US" sz="2000" i="1" dirty="0" smtClean="0">
                <a:solidFill>
                  <a:srgbClr val="990000"/>
                </a:solidFill>
                <a:latin typeface="+mn-lt"/>
              </a:rPr>
              <a:t>where</a:t>
            </a:r>
            <a:endParaRPr lang="en-US" sz="2000" i="1" dirty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70375" y="2552700"/>
            <a:ext cx="1066800" cy="36639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470" name="TextBox 9"/>
          <p:cNvSpPr txBox="1">
            <a:spLocks noChangeArrowheads="1"/>
          </p:cNvSpPr>
          <p:nvPr/>
        </p:nvSpPr>
        <p:spPr bwMode="auto">
          <a:xfrm>
            <a:off x="795080" y="3275013"/>
            <a:ext cx="1319470" cy="181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r"/>
            <a:r>
              <a:rPr lang="en-US" dirty="0" err="1" smtClean="0">
                <a:latin typeface="Comic Sans MS"/>
                <a:cs typeface="Comic Sans MS"/>
              </a:rPr>
              <a:t>programA</a:t>
            </a:r>
            <a:r>
              <a:rPr lang="en-US" dirty="0" smtClean="0">
                <a:latin typeface="Comic Sans MS"/>
                <a:cs typeface="Comic Sans MS"/>
              </a:rPr>
              <a:t>:</a:t>
            </a:r>
          </a:p>
          <a:p>
            <a:pPr algn="r"/>
            <a:r>
              <a:rPr lang="en-US" dirty="0" smtClean="0">
                <a:latin typeface="Calibri" pitchFamily="34" charset="0"/>
              </a:rPr>
              <a:t>stack</a:t>
            </a:r>
            <a:endParaRPr lang="en-US" dirty="0">
              <a:latin typeface="Calibri" pitchFamily="34" charset="0"/>
            </a:endParaRPr>
          </a:p>
          <a:p>
            <a:pPr algn="r"/>
            <a:r>
              <a:rPr lang="en-US" dirty="0">
                <a:latin typeface="Calibri" pitchFamily="34" charset="0"/>
              </a:rPr>
              <a:t>heap</a:t>
            </a:r>
          </a:p>
          <a:p>
            <a:pPr algn="r"/>
            <a:r>
              <a:rPr lang="en-US" sz="2000" dirty="0">
                <a:cs typeface="Courier New" pitchFamily="49" charset="0"/>
              </a:rPr>
              <a:t>.text</a:t>
            </a:r>
          </a:p>
          <a:p>
            <a:pPr algn="r"/>
            <a:r>
              <a:rPr lang="en-US" sz="2000" dirty="0">
                <a:cs typeface="Courier New" pitchFamily="49" charset="0"/>
              </a:rPr>
              <a:t>.data</a:t>
            </a:r>
          </a:p>
          <a:p>
            <a:pPr algn="r"/>
            <a:r>
              <a:rPr lang="en-US" dirty="0">
                <a:latin typeface="Calibri" pitchFamily="34" charset="0"/>
              </a:rPr>
              <a:t>…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545583" y="1798431"/>
            <a:ext cx="2300608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Machine 2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Physical </a:t>
            </a:r>
            <a:r>
              <a:rPr lang="en-US" dirty="0">
                <a:latin typeface="Calibri" pitchFamily="34" charset="0"/>
              </a:rPr>
              <a:t>main </a:t>
            </a:r>
            <a:r>
              <a:rPr lang="en-US" dirty="0" smtClean="0">
                <a:latin typeface="Calibri" pitchFamily="34" charset="0"/>
              </a:rPr>
              <a:t>memory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78675" y="2552700"/>
            <a:ext cx="1066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ight Arrow 11"/>
          <p:cNvSpPr/>
          <p:nvPr/>
        </p:nvSpPr>
        <p:spPr bwMode="auto">
          <a:xfrm>
            <a:off x="5464175" y="3275013"/>
            <a:ext cx="1546225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where?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Problem 4: How To Protect</a:t>
            </a:r>
            <a:endParaRPr lang="en-US" dirty="0"/>
          </a:p>
        </p:txBody>
      </p:sp>
      <p:sp>
        <p:nvSpPr>
          <p:cNvPr id="63491" name="TextBox 4"/>
          <p:cNvSpPr txBox="1">
            <a:spLocks noChangeArrowheads="1"/>
          </p:cNvSpPr>
          <p:nvPr/>
        </p:nvSpPr>
        <p:spPr bwMode="auto">
          <a:xfrm>
            <a:off x="4759325" y="12954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0" y="1752600"/>
            <a:ext cx="1066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493" name="TextBox 9"/>
          <p:cNvSpPr txBox="1">
            <a:spLocks noChangeArrowheads="1"/>
          </p:cNvSpPr>
          <p:nvPr/>
        </p:nvSpPr>
        <p:spPr bwMode="auto">
          <a:xfrm>
            <a:off x="2209800" y="1722438"/>
            <a:ext cx="10144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i</a:t>
            </a:r>
          </a:p>
        </p:txBody>
      </p:sp>
      <p:sp>
        <p:nvSpPr>
          <p:cNvPr id="63494" name="TextBox 6"/>
          <p:cNvSpPr txBox="1">
            <a:spLocks noChangeArrowheads="1"/>
          </p:cNvSpPr>
          <p:nvPr/>
        </p:nvSpPr>
        <p:spPr bwMode="auto">
          <a:xfrm>
            <a:off x="2209800" y="2625725"/>
            <a:ext cx="1017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j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2209800"/>
            <a:ext cx="10668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3496" name="Straight Arrow Connector 12"/>
          <p:cNvCxnSpPr>
            <a:cxnSpLocks noChangeShapeType="1"/>
            <a:stCxn id="63493" idx="3"/>
          </p:cNvCxnSpPr>
          <p:nvPr/>
        </p:nvCxnSpPr>
        <p:spPr bwMode="auto">
          <a:xfrm>
            <a:off x="3224213" y="1858963"/>
            <a:ext cx="2109787" cy="4349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497" name="Straight Arrow Connector 14"/>
          <p:cNvCxnSpPr>
            <a:cxnSpLocks noChangeShapeType="1"/>
            <a:stCxn id="63494" idx="3"/>
          </p:cNvCxnSpPr>
          <p:nvPr/>
        </p:nvCxnSpPr>
        <p:spPr bwMode="auto">
          <a:xfrm flipV="1">
            <a:off x="3227388" y="2359025"/>
            <a:ext cx="2106612" cy="403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" name="Title 1"/>
          <p:cNvSpPr txBox="1">
            <a:spLocks/>
          </p:cNvSpPr>
          <p:nvPr/>
        </p:nvSpPr>
        <p:spPr bwMode="auto">
          <a:xfrm>
            <a:off x="357188" y="3733800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marL="119049" indent="-119049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3800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Problem </a:t>
            </a:r>
            <a:r>
              <a:rPr lang="en-US" sz="3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5: </a:t>
            </a:r>
            <a:r>
              <a:rPr lang="en-US" sz="3800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How To Share?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59325" y="44196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876800"/>
            <a:ext cx="1066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09800" y="4846638"/>
            <a:ext cx="10144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i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09800" y="5749925"/>
            <a:ext cx="1017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j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334000" y="5334000"/>
            <a:ext cx="10668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" name="Straight Arrow Connector 22"/>
          <p:cNvCxnSpPr>
            <a:cxnSpLocks noChangeShapeType="1"/>
            <a:stCxn id="20" idx="3"/>
          </p:cNvCxnSpPr>
          <p:nvPr/>
        </p:nvCxnSpPr>
        <p:spPr bwMode="auto">
          <a:xfrm>
            <a:off x="3224213" y="4983163"/>
            <a:ext cx="2109787" cy="4349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4" name="Straight Arrow Connector 23"/>
          <p:cNvCxnSpPr>
            <a:cxnSpLocks noChangeShapeType="1"/>
            <a:stCxn id="21" idx="3"/>
          </p:cNvCxnSpPr>
          <p:nvPr/>
        </p:nvCxnSpPr>
        <p:spPr bwMode="auto">
          <a:xfrm flipV="1">
            <a:off x="3227388" y="5483225"/>
            <a:ext cx="2106612" cy="403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/>
      <p:bldP spid="21" grpId="0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37736</TotalTime>
  <Words>2007</Words>
  <Application>Microsoft Macintosh PowerPoint</Application>
  <PresentationFormat>On-screen Show (4:3)</PresentationFormat>
  <Paragraphs>490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Capital</vt:lpstr>
      <vt:lpstr>ECE 454  Computer Systems Programming Memory performance (Part III: Virtual Memory and Prefetching)</vt:lpstr>
      <vt:lpstr>Contents</vt:lpstr>
      <vt:lpstr>IA32 Linux Memory Layout</vt:lpstr>
      <vt:lpstr>Virtual Memory</vt:lpstr>
      <vt:lpstr>A System Using Physical Addressing</vt:lpstr>
      <vt:lpstr>Problem 1: How Does Everything Fit?</vt:lpstr>
      <vt:lpstr>Problem 2: Memory Management</vt:lpstr>
      <vt:lpstr>Problem 3: Portability</vt:lpstr>
      <vt:lpstr>Problem 4: How To Protect</vt:lpstr>
      <vt:lpstr>Solution: add a Level Of Indirection</vt:lpstr>
      <vt:lpstr>A System Using Virtual Addressing</vt:lpstr>
      <vt:lpstr>VM Turns Main Memory into a Cache</vt:lpstr>
      <vt:lpstr>MMU Needs Big Table of Translations</vt:lpstr>
      <vt:lpstr>Reduce Hardware: Page Table in Mem.</vt:lpstr>
      <vt:lpstr>Page Fault</vt:lpstr>
      <vt:lpstr>Speeding up Translation with a TLB</vt:lpstr>
      <vt:lpstr>TLB Hit</vt:lpstr>
      <vt:lpstr>TLB Miss</vt:lpstr>
      <vt:lpstr>PowerPoint Presentation</vt:lpstr>
      <vt:lpstr>PowerPoint Presentation</vt:lpstr>
      <vt:lpstr>How to Program for Virtual Memory</vt:lpstr>
      <vt:lpstr>More on TLBs</vt:lpstr>
      <vt:lpstr>Prefetching</vt:lpstr>
      <vt:lpstr>Prefetching</vt:lpstr>
      <vt:lpstr>Prefetching is Difficult</vt:lpstr>
      <vt:lpstr>Hardware Prefetching</vt:lpstr>
      <vt:lpstr>Core 2 Hardware Prefetching</vt:lpstr>
      <vt:lpstr>Software Prefetching</vt:lpstr>
      <vt:lpstr>Summary:  Optimizing for a Modern Memory Hierarchy</vt:lpstr>
      <vt:lpstr>Memory Optimization: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251</cp:revision>
  <cp:lastPrinted>2013-09-11T16:09:48Z</cp:lastPrinted>
  <dcterms:created xsi:type="dcterms:W3CDTF">2013-01-10T16:28:45Z</dcterms:created>
  <dcterms:modified xsi:type="dcterms:W3CDTF">2013-10-22T17:20:25Z</dcterms:modified>
</cp:coreProperties>
</file>