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74"/>
  </p:notesMasterIdLst>
  <p:handoutMasterIdLst>
    <p:handoutMasterId r:id="rId75"/>
  </p:handoutMasterIdLst>
  <p:sldIdLst>
    <p:sldId id="256" r:id="rId2"/>
    <p:sldId id="412" r:id="rId3"/>
    <p:sldId id="447" r:id="rId4"/>
    <p:sldId id="448" r:id="rId5"/>
    <p:sldId id="449" r:id="rId6"/>
    <p:sldId id="472" r:id="rId7"/>
    <p:sldId id="452" r:id="rId8"/>
    <p:sldId id="454" r:id="rId9"/>
    <p:sldId id="455" r:id="rId10"/>
    <p:sldId id="456" r:id="rId11"/>
    <p:sldId id="457" r:id="rId12"/>
    <p:sldId id="459" r:id="rId13"/>
    <p:sldId id="460" r:id="rId14"/>
    <p:sldId id="466" r:id="rId15"/>
    <p:sldId id="467" r:id="rId16"/>
    <p:sldId id="463" r:id="rId17"/>
    <p:sldId id="468" r:id="rId18"/>
    <p:sldId id="471" r:id="rId19"/>
    <p:sldId id="470" r:id="rId20"/>
    <p:sldId id="473" r:id="rId21"/>
    <p:sldId id="474" r:id="rId22"/>
    <p:sldId id="475" r:id="rId23"/>
    <p:sldId id="476" r:id="rId24"/>
    <p:sldId id="477" r:id="rId25"/>
    <p:sldId id="478" r:id="rId26"/>
    <p:sldId id="479" r:id="rId27"/>
    <p:sldId id="480" r:id="rId28"/>
    <p:sldId id="481" r:id="rId29"/>
    <p:sldId id="482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92" r:id="rId40"/>
    <p:sldId id="498" r:id="rId41"/>
    <p:sldId id="493" r:id="rId42"/>
    <p:sldId id="499" r:id="rId43"/>
    <p:sldId id="494" r:id="rId44"/>
    <p:sldId id="500" r:id="rId45"/>
    <p:sldId id="495" r:id="rId46"/>
    <p:sldId id="501" r:id="rId47"/>
    <p:sldId id="496" r:id="rId48"/>
    <p:sldId id="497" r:id="rId49"/>
    <p:sldId id="502" r:id="rId50"/>
    <p:sldId id="503" r:id="rId51"/>
    <p:sldId id="504" r:id="rId52"/>
    <p:sldId id="505" r:id="rId53"/>
    <p:sldId id="506" r:id="rId54"/>
    <p:sldId id="507" r:id="rId55"/>
    <p:sldId id="508" r:id="rId56"/>
    <p:sldId id="509" r:id="rId57"/>
    <p:sldId id="510" r:id="rId58"/>
    <p:sldId id="511" r:id="rId59"/>
    <p:sldId id="512" r:id="rId60"/>
    <p:sldId id="513" r:id="rId61"/>
    <p:sldId id="514" r:id="rId62"/>
    <p:sldId id="515" r:id="rId63"/>
    <p:sldId id="516" r:id="rId64"/>
    <p:sldId id="517" r:id="rId65"/>
    <p:sldId id="518" r:id="rId66"/>
    <p:sldId id="519" r:id="rId67"/>
    <p:sldId id="520" r:id="rId68"/>
    <p:sldId id="521" r:id="rId69"/>
    <p:sldId id="522" r:id="rId70"/>
    <p:sldId id="523" r:id="rId71"/>
    <p:sldId id="524" r:id="rId72"/>
    <p:sldId id="525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35" autoAdjust="0"/>
  </p:normalViewPr>
  <p:slideViewPr>
    <p:cSldViewPr snapToGrid="0" snapToObjects="1">
      <p:cViewPr>
        <p:scale>
          <a:sx n="100" d="100"/>
          <a:sy n="100" d="100"/>
        </p:scale>
        <p:origin x="-3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2013-10-21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8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2013-10-21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90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8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1" y="4343704"/>
            <a:ext cx="5024438" cy="4113892"/>
          </a:xfrm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1" y="4343704"/>
            <a:ext cx="5024438" cy="4113892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2150"/>
            <a:ext cx="4552950" cy="34163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1" y="4343704"/>
            <a:ext cx="5024438" cy="4113892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diyuan@ug137:~/ece454/</a:t>
            </a:r>
            <a:r>
              <a:rPr lang="en-US" dirty="0" err="1" smtClean="0"/>
              <a:t>test_alignment</a:t>
            </a:r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310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2150"/>
            <a:ext cx="4552950" cy="34163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1" y="4343704"/>
            <a:ext cx="5024438" cy="4113892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2150"/>
            <a:ext cx="4552950" cy="34163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1" y="4343704"/>
            <a:ext cx="5024438" cy="4113892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310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31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31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E851303-5760-5E4A-99FB-0C39087481F4}" type="datetime1">
              <a:rPr lang="en-CA" smtClean="0"/>
              <a:t>2013-10-21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5A15-1C2B-D241-B847-078598B3D84C}" type="datetime1">
              <a:rPr lang="en-CA" smtClean="0"/>
              <a:t>2013-10-21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171F-6E4C-5248-B34C-C3E97D23B20D}" type="datetime1">
              <a:rPr lang="en-CA" smtClean="0"/>
              <a:t>2013-10-21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A1A3-6548-B84B-87D5-6D3F51DED19C}" type="datetime1">
              <a:rPr lang="en-CA" smtClean="0"/>
              <a:t>2013-10-21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3321-E3D1-D544-97C1-DCF6342DBA70}" type="datetime1">
              <a:rPr lang="en-CA" smtClean="0"/>
              <a:t>2013-10-21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8006-D756-374A-B44C-6E176A76D1EE}" type="datetime1">
              <a:rPr lang="en-CA" smtClean="0"/>
              <a:t>2013-10-21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2013-10-21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6D5227B-8C69-F049-81D8-683402444958}" type="datetime1">
              <a:rPr lang="en-CA" smtClean="0"/>
              <a:t>2013-10-21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6E79-79F1-044E-BF15-519AA80333F1}" type="datetime1">
              <a:rPr lang="en-CA" smtClean="0"/>
              <a:t>2013-10-21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7A21-AF85-A74F-950D-2F0E5DC37417}" type="datetime1">
              <a:rPr lang="en-CA" smtClean="0"/>
              <a:t>2013-10-21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3E6E-2392-614D-A8D1-DF45789A74E2}" type="datetime1">
              <a:rPr lang="en-CA" smtClean="0"/>
              <a:t>2013-10-21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188A-3465-C742-8B48-0EC082F1ACB9}" type="datetime1">
              <a:rPr lang="en-CA" smtClean="0"/>
              <a:t>2013-10-21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096B-E8B6-0948-A246-FBB3328310E5}" type="datetime1">
              <a:rPr lang="en-CA" smtClean="0"/>
              <a:t>2013-10-21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2ED0-8F2E-0D4F-8609-29BA494015F4}" type="datetime1">
              <a:rPr lang="en-CA" smtClean="0"/>
              <a:t>2013-10-21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5934A909-10B6-5545-85D7-6FF85FA8EFAD}" type="datetime1">
              <a:rPr lang="en-CA" smtClean="0"/>
              <a:t>2013-10-21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333" y="1123950"/>
            <a:ext cx="7452255" cy="1924050"/>
          </a:xfrm>
        </p:spPr>
        <p:txBody>
          <a:bodyPr/>
          <a:lstStyle/>
          <a:p>
            <a:r>
              <a:rPr lang="en-US" sz="4000" dirty="0" smtClean="0"/>
              <a:t>ECE 454 </a:t>
            </a:r>
            <a:br>
              <a:rPr lang="en-US" sz="4000" dirty="0" smtClean="0"/>
            </a:br>
            <a:r>
              <a:rPr lang="en-US" sz="4000" dirty="0" smtClean="0"/>
              <a:t>Computer Systems Programming</a:t>
            </a:r>
            <a:br>
              <a:rPr lang="en-US" sz="4000" dirty="0" smtClean="0"/>
            </a:br>
            <a:r>
              <a:rPr lang="en-US" sz="4000" i="1" dirty="0" smtClean="0"/>
              <a:t>Dynamic Memory </a:t>
            </a:r>
            <a:br>
              <a:rPr lang="en-US" sz="4000" i="1" dirty="0" smtClean="0"/>
            </a:br>
            <a:r>
              <a:rPr lang="en-US" sz="3200" i="1" dirty="0" smtClean="0"/>
              <a:t>(Part I: Simple Allocator)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27777"/>
            <a:ext cx="7342188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Ding Yuan</a:t>
            </a:r>
          </a:p>
          <a:p>
            <a:r>
              <a:rPr lang="en-US" sz="2800" dirty="0" smtClean="0"/>
              <a:t>ECE Dept., University of Toronto</a:t>
            </a:r>
          </a:p>
          <a:p>
            <a:r>
              <a:rPr lang="en-US" sz="2800" dirty="0" smtClean="0"/>
              <a:t>http://www.eecg.toronto.edu/~yuan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91758"/>
            <a:ext cx="7345361" cy="8353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alignment?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1" y="977385"/>
            <a:ext cx="8246343" cy="4330699"/>
          </a:xfrm>
        </p:spPr>
        <p:txBody>
          <a:bodyPr/>
          <a:lstStyle/>
          <a:p>
            <a:r>
              <a:rPr lang="en-US" dirty="0" smtClean="0"/>
              <a:t>Similar to cache that reads at 64B size, CPU always reads at its WORD size</a:t>
            </a:r>
          </a:p>
          <a:p>
            <a:pPr lvl="1"/>
            <a:r>
              <a:rPr lang="en-US" dirty="0" smtClean="0"/>
              <a:t>on 32-bit machines, read 4 bytes from an </a:t>
            </a:r>
            <a:r>
              <a:rPr lang="en-US" dirty="0" err="1" smtClean="0"/>
              <a:t>addr</a:t>
            </a:r>
            <a:r>
              <a:rPr lang="en-US" dirty="0" smtClean="0"/>
              <a:t>. with lower 2 bits to be 0 (00, 01, 10, 11)</a:t>
            </a:r>
          </a:p>
          <a:p>
            <a:pPr lvl="1"/>
            <a:r>
              <a:rPr lang="en-US" dirty="0" smtClean="0"/>
              <a:t>If not aligned at WORD size, reading a simple data structure (e.g., short, </a:t>
            </a:r>
            <a:r>
              <a:rPr lang="en-US" dirty="0" err="1" smtClean="0"/>
              <a:t>int</a:t>
            </a:r>
            <a:r>
              <a:rPr lang="en-US" dirty="0" smtClean="0"/>
              <a:t>, pointer, etc.) can take two CPU reads</a:t>
            </a:r>
          </a:p>
          <a:p>
            <a:pPr lvl="1"/>
            <a:endParaRPr lang="en-US" dirty="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842000" y="5892800"/>
            <a:ext cx="1447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0000 0000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5842000" y="5588000"/>
            <a:ext cx="1447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0000 0000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5842000" y="5283200"/>
            <a:ext cx="1447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0000 0000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330700" y="49297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0x923d3f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 flipV="1">
            <a:off x="6565900" y="5043488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CA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5842000" y="4978400"/>
            <a:ext cx="1447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0000 0000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4343400" y="52472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0x923d40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4356100" y="55520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0x923d41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368800" y="58695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0x923d42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4343400" y="3687286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addr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.(hex)</a:t>
            </a: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5930900" y="3674586"/>
            <a:ext cx="115432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content</a:t>
            </a: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4" name="AutoShape 16"/>
          <p:cNvSpPr>
            <a:spLocks/>
          </p:cNvSpPr>
          <p:nvPr/>
        </p:nvSpPr>
        <p:spPr bwMode="auto">
          <a:xfrm rot="10800000">
            <a:off x="7369176" y="50165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88250" y="5266293"/>
            <a:ext cx="1139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Calibri" pitchFamily="34" charset="0"/>
              </a:rPr>
              <a:t>an integer</a:t>
            </a:r>
          </a:p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</a:rPr>
              <a:t>var.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842000" y="4673600"/>
            <a:ext cx="14478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XXXX XXXX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842000" y="4368800"/>
            <a:ext cx="14478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XXXX XXXX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842000" y="4064000"/>
            <a:ext cx="14478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XXXX XXXX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842000" y="6197600"/>
            <a:ext cx="14478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XXXX XXXX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330700" y="46122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0x923d3e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4343400" y="42947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0x923d3d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4343400" y="40026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0x923d3c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4368800" y="61870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0x923d43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2451100" y="4938752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…0011 1111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2469690" y="4612243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…0011 </a:t>
            </a:r>
            <a:r>
              <a:rPr lang="en-US" sz="1800" dirty="0" smtClean="0">
                <a:latin typeface="Courier New" pitchFamily="49" charset="0"/>
              </a:rPr>
              <a:t>1110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2461426" y="4294743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…0011 </a:t>
            </a:r>
            <a:r>
              <a:rPr lang="en-US" sz="1800" dirty="0" smtClean="0">
                <a:latin typeface="Courier New" pitchFamily="49" charset="0"/>
              </a:rPr>
              <a:t>1101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2461426" y="4017486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…0011 </a:t>
            </a:r>
            <a:r>
              <a:rPr lang="en-US" sz="1800" dirty="0" smtClean="0">
                <a:latin typeface="Courier New" pitchFamily="49" charset="0"/>
              </a:rPr>
              <a:t>1100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2324100" y="3477220"/>
            <a:ext cx="198545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addr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.(binary,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  <a:latin typeface="Courier New" pitchFamily="49" charset="0"/>
              </a:rPr>
              <a:t>last 8 bits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</a:t>
            </a: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2451100" y="5258395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…0100 0000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2451100" y="5575895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…0100 0001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2451100" y="5880695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…0100 0010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2451100" y="6185495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…0100 0011</a:t>
            </a:r>
            <a:endParaRPr lang="en-US" sz="1800" dirty="0">
              <a:latin typeface="Courier New" pitchFamily="49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714500" y="5283200"/>
            <a:ext cx="6235700" cy="24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39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align?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866900"/>
            <a:ext cx="8089900" cy="4198621"/>
          </a:xfrm>
        </p:spPr>
        <p:txBody>
          <a:bodyPr/>
          <a:lstStyle/>
          <a:p>
            <a:r>
              <a:rPr lang="en-US" dirty="0" smtClean="0"/>
              <a:t>Make sure data structures have aligned addresses</a:t>
            </a:r>
          </a:p>
          <a:p>
            <a:r>
              <a:rPr lang="en-US" dirty="0" smtClean="0"/>
              <a:t>Compiler </a:t>
            </a:r>
          </a:p>
          <a:p>
            <a:pPr lvl="1"/>
            <a:r>
              <a:rPr lang="en-US" dirty="0" smtClean="0"/>
              <a:t>Inserts gaps in structure to ensure correct alignment of fields</a:t>
            </a:r>
          </a:p>
          <a:p>
            <a:r>
              <a:rPr lang="en-US" dirty="0" smtClean="0"/>
              <a:t>Library and OS (e.g., </a:t>
            </a:r>
            <a:r>
              <a:rPr lang="en-US" dirty="0" err="1" smtClean="0"/>
              <a:t>malloc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Return aligned addresses only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2013-10-21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5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300913" cy="5730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Specific Cases of Alignment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17600"/>
            <a:ext cx="8307387" cy="5530850"/>
          </a:xfrm>
        </p:spPr>
        <p:txBody>
          <a:bodyPr>
            <a:normAutofit/>
          </a:bodyPr>
          <a:lstStyle/>
          <a:p>
            <a:pPr marL="223838" indent="-223838" defTabSz="895350" eaLnBrk="1" hangingPunct="1">
              <a:defRPr/>
            </a:pPr>
            <a:r>
              <a:rPr lang="en-US" dirty="0" smtClean="0"/>
              <a:t>By Data Type:</a:t>
            </a:r>
          </a:p>
          <a:p>
            <a:pPr marL="560388" lvl="1" indent="-222250" defTabSz="895350" eaLnBrk="1" hangingPunct="1">
              <a:defRPr/>
            </a:pPr>
            <a:r>
              <a:rPr lang="en-US" u="sng" dirty="0" smtClean="0"/>
              <a:t>1 byte</a:t>
            </a:r>
            <a:r>
              <a:rPr lang="en-US" dirty="0" smtClean="0"/>
              <a:t> (e.g., </a:t>
            </a:r>
            <a:r>
              <a:rPr lang="en-US" dirty="0" smtClean="0">
                <a:latin typeface="Courier New" pitchFamily="49" charset="0"/>
              </a:rPr>
              <a:t>char)</a:t>
            </a:r>
          </a:p>
          <a:p>
            <a:pPr marL="971550" lvl="2" indent="-296863" defTabSz="895350" eaLnBrk="1" hangingPunct="1">
              <a:defRPr/>
            </a:pPr>
            <a:r>
              <a:rPr lang="en-US" dirty="0" smtClean="0"/>
              <a:t>no restrictions on address</a:t>
            </a:r>
          </a:p>
          <a:p>
            <a:pPr marL="560388" lvl="1" indent="-222250" defTabSz="895350" eaLnBrk="1" hangingPunct="1">
              <a:defRPr/>
            </a:pPr>
            <a:r>
              <a:rPr lang="en-US" u="sng" dirty="0" smtClean="0"/>
              <a:t>2 bytes</a:t>
            </a:r>
            <a:r>
              <a:rPr lang="en-US" dirty="0" smtClean="0"/>
              <a:t> (e.g., </a:t>
            </a:r>
            <a:r>
              <a:rPr lang="en-US" dirty="0" smtClean="0">
                <a:latin typeface="Courier New" pitchFamily="49" charset="0"/>
              </a:rPr>
              <a:t>short</a:t>
            </a:r>
            <a:r>
              <a:rPr lang="en-US" dirty="0" smtClean="0"/>
              <a:t>)</a:t>
            </a:r>
          </a:p>
          <a:p>
            <a:pPr marL="971550" lvl="2" indent="-296863" defTabSz="895350" eaLnBrk="1" hangingPunct="1">
              <a:defRPr/>
            </a:pPr>
            <a:r>
              <a:rPr lang="en-US" dirty="0" smtClean="0"/>
              <a:t>lowest 1 bit of address is 0</a:t>
            </a:r>
            <a:r>
              <a:rPr lang="en-US" baseline="-25000" dirty="0" smtClean="0"/>
              <a:t>(2)</a:t>
            </a:r>
          </a:p>
          <a:p>
            <a:pPr marL="971550" lvl="2" indent="-296863" defTabSz="895350" eaLnBrk="1" hangingPunct="1">
              <a:defRPr/>
            </a:pPr>
            <a:r>
              <a:rPr lang="en-US" dirty="0" smtClean="0"/>
              <a:t>i.e., 2-byte aligned</a:t>
            </a:r>
            <a:endParaRPr lang="en-US" baseline="-25000" dirty="0" smtClean="0"/>
          </a:p>
          <a:p>
            <a:pPr marL="560388" lvl="1" indent="-222250" defTabSz="895350" eaLnBrk="1" hangingPunct="1">
              <a:defRPr/>
            </a:pPr>
            <a:r>
              <a:rPr lang="en-US" u="sng" dirty="0" smtClean="0"/>
              <a:t>4 bytes</a:t>
            </a:r>
            <a:r>
              <a:rPr lang="en-US" dirty="0" smtClean="0"/>
              <a:t> (e.g., </a:t>
            </a:r>
            <a:r>
              <a:rPr lang="en-US" dirty="0" err="1" smtClean="0">
                <a:latin typeface="Courier New" pitchFamily="49" charset="0"/>
              </a:rPr>
              <a:t>int</a:t>
            </a:r>
            <a:r>
              <a:rPr lang="en-US" dirty="0" smtClean="0"/>
              <a:t>, </a:t>
            </a:r>
            <a:r>
              <a:rPr lang="en-US" dirty="0" smtClean="0">
                <a:latin typeface="Courier New" pitchFamily="49" charset="0"/>
              </a:rPr>
              <a:t>float</a:t>
            </a:r>
            <a:r>
              <a:rPr lang="en-US" dirty="0" smtClean="0"/>
              <a:t>, </a:t>
            </a:r>
            <a:r>
              <a:rPr lang="en-US" dirty="0" smtClean="0">
                <a:latin typeface="Courier New" pitchFamily="49" charset="0"/>
              </a:rPr>
              <a:t>char *</a:t>
            </a:r>
            <a:r>
              <a:rPr lang="en-US" dirty="0" smtClean="0"/>
              <a:t>, etc.)</a:t>
            </a:r>
          </a:p>
          <a:p>
            <a:pPr marL="971550" lvl="2" indent="-296863" defTabSz="895350" eaLnBrk="1" hangingPunct="1">
              <a:defRPr/>
            </a:pPr>
            <a:r>
              <a:rPr lang="en-US" dirty="0" smtClean="0"/>
              <a:t>lowest 2 bits of address are 00</a:t>
            </a:r>
            <a:r>
              <a:rPr lang="en-US" baseline="-25000" dirty="0" smtClean="0"/>
              <a:t>(2)</a:t>
            </a:r>
            <a:endParaRPr lang="en-US" dirty="0" smtClean="0"/>
          </a:p>
          <a:p>
            <a:pPr marL="962025" lvl="2" indent="-222250" defTabSz="895350" eaLnBrk="1" hangingPunct="1">
              <a:defRPr/>
            </a:pPr>
            <a:r>
              <a:rPr lang="en-US" dirty="0" smtClean="0"/>
              <a:t>i.e., 4-byte aligned</a:t>
            </a:r>
            <a:endParaRPr lang="en-US" baseline="-25000" dirty="0" smtClean="0"/>
          </a:p>
          <a:p>
            <a:pPr marL="560388" lvl="1" indent="-222250" defTabSz="895350" eaLnBrk="1" hangingPunct="1">
              <a:defRPr/>
            </a:pPr>
            <a:r>
              <a:rPr lang="en-US" u="sng" dirty="0" smtClean="0"/>
              <a:t>8 bytes</a:t>
            </a:r>
            <a:r>
              <a:rPr lang="en-US" dirty="0" smtClean="0"/>
              <a:t> (e.g., </a:t>
            </a:r>
            <a:r>
              <a:rPr lang="en-US" dirty="0" smtClean="0">
                <a:latin typeface="Courier New" pitchFamily="49" charset="0"/>
              </a:rPr>
              <a:t>double</a:t>
            </a:r>
            <a:r>
              <a:rPr lang="en-US" dirty="0" smtClean="0"/>
              <a:t>)</a:t>
            </a:r>
          </a:p>
          <a:p>
            <a:pPr marL="971550" lvl="2" indent="-296863" defTabSz="895350" eaLnBrk="1" hangingPunct="1">
              <a:defRPr/>
            </a:pPr>
            <a:r>
              <a:rPr lang="en-US" dirty="0" smtClean="0"/>
              <a:t>lowest 3 bits of address are 000</a:t>
            </a:r>
            <a:r>
              <a:rPr lang="en-US" baseline="-25000" dirty="0" smtClean="0"/>
              <a:t>(2)</a:t>
            </a:r>
          </a:p>
          <a:p>
            <a:pPr marL="971550" lvl="2" indent="-296863" defTabSz="895350" eaLnBrk="1" hangingPunct="1">
              <a:defRPr/>
            </a:pPr>
            <a:r>
              <a:rPr lang="en-US" dirty="0" smtClean="0"/>
              <a:t>i.e., 8-byte aligned</a:t>
            </a:r>
          </a:p>
        </p:txBody>
      </p:sp>
    </p:spTree>
    <p:extLst>
      <p:ext uri="{BB962C8B-B14F-4D97-AF65-F5344CB8AC3E}">
        <p14:creationId xmlns:p14="http://schemas.microsoft.com/office/powerpoint/2010/main" val="338853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406400"/>
            <a:ext cx="8767762" cy="5730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Satisfying Alignment with Structures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38" y="1816100"/>
            <a:ext cx="8382000" cy="5149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Offsets of elements within </a:t>
            </a:r>
            <a:r>
              <a:rPr lang="en-US" dirty="0"/>
              <a:t>s</a:t>
            </a:r>
            <a:r>
              <a:rPr lang="en-US" dirty="0" smtClean="0"/>
              <a:t>tructure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Must satisfy element’s alignment requirement</a:t>
            </a:r>
          </a:p>
          <a:p>
            <a:pPr eaLnBrk="1" hangingPunct="1">
              <a:defRPr/>
            </a:pPr>
            <a:r>
              <a:rPr lang="en-US" dirty="0" smtClean="0"/>
              <a:t>Overall Structure Placement</a:t>
            </a:r>
          </a:p>
          <a:p>
            <a:pPr lvl="1" eaLnBrk="1" hangingPunct="1">
              <a:defRPr/>
            </a:pPr>
            <a:r>
              <a:rPr lang="en-US" dirty="0" smtClean="0"/>
              <a:t>Each structure has alignment requirement K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Largest alignment of any element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Initial address &amp; structure length must be multiples of K!!!!!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169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092825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Example1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09600" y="990600"/>
            <a:ext cx="2214563" cy="12001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struct S1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char c;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int i[2];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 *p;</a:t>
            </a:r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4527550" y="3898900"/>
            <a:ext cx="25908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1800">
                <a:solidFill>
                  <a:srgbClr val="FF0000"/>
                </a:solidFill>
              </a:rPr>
              <a:t>Multiple of 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71800" y="1246188"/>
            <a:ext cx="2238375" cy="608012"/>
            <a:chOff x="2971800" y="1246188"/>
            <a:chExt cx="2238375" cy="608012"/>
          </a:xfrm>
        </p:grpSpPr>
        <p:sp>
          <p:nvSpPr>
            <p:cNvPr id="3090" name="TextBox 19"/>
            <p:cNvSpPr txBox="1">
              <a:spLocks noChangeArrowheads="1"/>
            </p:cNvSpPr>
            <p:nvPr/>
          </p:nvSpPr>
          <p:spPr bwMode="auto">
            <a:xfrm>
              <a:off x="2971800" y="1246188"/>
              <a:ext cx="479425" cy="34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1B</a:t>
              </a:r>
            </a:p>
          </p:txBody>
        </p:sp>
        <p:sp>
          <p:nvSpPr>
            <p:cNvPr id="3091" name="TextBox 20"/>
            <p:cNvSpPr txBox="1">
              <a:spLocks noChangeArrowheads="1"/>
            </p:cNvSpPr>
            <p:nvPr/>
          </p:nvSpPr>
          <p:spPr bwMode="auto">
            <a:xfrm>
              <a:off x="2971800" y="1511300"/>
              <a:ext cx="8636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4B x 2</a:t>
              </a:r>
            </a:p>
          </p:txBody>
        </p:sp>
        <p:sp>
          <p:nvSpPr>
            <p:cNvPr id="3092" name="Right Brace 22"/>
            <p:cNvSpPr>
              <a:spLocks/>
            </p:cNvSpPr>
            <p:nvPr/>
          </p:nvSpPr>
          <p:spPr bwMode="auto">
            <a:xfrm>
              <a:off x="3733800" y="1338263"/>
              <a:ext cx="304800" cy="436562"/>
            </a:xfrm>
            <a:prstGeom prst="rightBrace">
              <a:avLst>
                <a:gd name="adj1" fmla="val 8322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 type="none" w="sm" len="sm"/>
            </a:ln>
          </p:spPr>
          <p:txBody>
            <a:bodyPr lIns="45720" rIns="45720" anchor="ctr">
              <a:spAutoFit/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93" name="TextBox 23"/>
            <p:cNvSpPr txBox="1">
              <a:spLocks noChangeArrowheads="1"/>
            </p:cNvSpPr>
            <p:nvPr/>
          </p:nvSpPr>
          <p:spPr bwMode="auto">
            <a:xfrm>
              <a:off x="4178300" y="1401763"/>
              <a:ext cx="10318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9B total</a:t>
              </a:r>
            </a:p>
          </p:txBody>
        </p:sp>
      </p:grpSp>
      <p:sp>
        <p:nvSpPr>
          <p:cNvPr id="3094" name="TextBox 24"/>
          <p:cNvSpPr txBox="1">
            <a:spLocks noChangeArrowheads="1"/>
          </p:cNvSpPr>
          <p:nvPr/>
        </p:nvSpPr>
        <p:spPr bwMode="auto">
          <a:xfrm>
            <a:off x="6248400" y="1371600"/>
            <a:ext cx="61436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K=4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36750" y="3136900"/>
            <a:ext cx="4429125" cy="2462213"/>
            <a:chOff x="1936750" y="3136900"/>
            <a:chExt cx="4429125" cy="2462213"/>
          </a:xfrm>
        </p:grpSpPr>
        <p:sp>
          <p:nvSpPr>
            <p:cNvPr id="3076" name="Rectangle 5"/>
            <p:cNvSpPr>
              <a:spLocks noChangeArrowheads="1"/>
            </p:cNvSpPr>
            <p:nvPr/>
          </p:nvSpPr>
          <p:spPr bwMode="auto">
            <a:xfrm>
              <a:off x="2389188" y="3136900"/>
              <a:ext cx="279400" cy="279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c</a:t>
              </a:r>
            </a:p>
          </p:txBody>
        </p:sp>
        <p:sp>
          <p:nvSpPr>
            <p:cNvPr id="3077" name="Rectangle 6"/>
            <p:cNvSpPr>
              <a:spLocks noChangeArrowheads="1"/>
            </p:cNvSpPr>
            <p:nvPr/>
          </p:nvSpPr>
          <p:spPr bwMode="auto">
            <a:xfrm>
              <a:off x="3608388" y="3136900"/>
              <a:ext cx="1193800" cy="279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i[0]</a:t>
              </a:r>
            </a:p>
          </p:txBody>
        </p:sp>
        <p:sp>
          <p:nvSpPr>
            <p:cNvPr id="3078" name="Rectangle 7"/>
            <p:cNvSpPr>
              <a:spLocks noChangeArrowheads="1"/>
            </p:cNvSpPr>
            <p:nvPr/>
          </p:nvSpPr>
          <p:spPr bwMode="auto">
            <a:xfrm>
              <a:off x="4827588" y="3136900"/>
              <a:ext cx="1193800" cy="279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i[1]</a:t>
              </a:r>
            </a:p>
          </p:txBody>
        </p:sp>
        <p:sp>
          <p:nvSpPr>
            <p:cNvPr id="3079" name="Rectangle 8"/>
            <p:cNvSpPr>
              <a:spLocks noChangeArrowheads="1"/>
            </p:cNvSpPr>
            <p:nvPr/>
          </p:nvSpPr>
          <p:spPr bwMode="auto">
            <a:xfrm>
              <a:off x="2693988" y="3136900"/>
              <a:ext cx="889000" cy="279400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80" name="Rectangle 9"/>
            <p:cNvSpPr>
              <a:spLocks noChangeArrowheads="1"/>
            </p:cNvSpPr>
            <p:nvPr/>
          </p:nvSpPr>
          <p:spPr bwMode="auto">
            <a:xfrm>
              <a:off x="2089150" y="3429000"/>
              <a:ext cx="590550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p+0</a:t>
              </a:r>
            </a:p>
          </p:txBody>
        </p:sp>
        <p:sp>
          <p:nvSpPr>
            <p:cNvPr id="3081" name="Rectangle 10"/>
            <p:cNvSpPr>
              <a:spLocks noChangeArrowheads="1"/>
            </p:cNvSpPr>
            <p:nvPr/>
          </p:nvSpPr>
          <p:spPr bwMode="auto">
            <a:xfrm>
              <a:off x="3308350" y="3429000"/>
              <a:ext cx="590550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p+4</a:t>
              </a:r>
            </a:p>
          </p:txBody>
        </p:sp>
        <p:sp>
          <p:nvSpPr>
            <p:cNvPr id="3082" name="Rectangle 11"/>
            <p:cNvSpPr>
              <a:spLocks noChangeArrowheads="1"/>
            </p:cNvSpPr>
            <p:nvPr/>
          </p:nvSpPr>
          <p:spPr bwMode="auto">
            <a:xfrm>
              <a:off x="4527550" y="3429000"/>
              <a:ext cx="590550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p+8</a:t>
              </a:r>
            </a:p>
          </p:txBody>
        </p:sp>
        <p:sp>
          <p:nvSpPr>
            <p:cNvPr id="3083" name="Line 12"/>
            <p:cNvSpPr>
              <a:spLocks noChangeShapeType="1"/>
            </p:cNvSpPr>
            <p:nvPr/>
          </p:nvSpPr>
          <p:spPr bwMode="auto">
            <a:xfrm flipV="1">
              <a:off x="3613150" y="3670300"/>
              <a:ext cx="14288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84" name="Rectangle 13"/>
            <p:cNvSpPr>
              <a:spLocks noChangeArrowheads="1"/>
            </p:cNvSpPr>
            <p:nvPr/>
          </p:nvSpPr>
          <p:spPr bwMode="auto">
            <a:xfrm>
              <a:off x="2622550" y="3898900"/>
              <a:ext cx="20574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/>
            <a:lstStyle/>
            <a:p>
              <a:pPr marL="223838" indent="-223838" defTabSz="895350">
                <a:spcBef>
                  <a:spcPct val="3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Multiple of 4</a:t>
              </a:r>
            </a:p>
          </p:txBody>
        </p:sp>
        <p:sp>
          <p:nvSpPr>
            <p:cNvPr id="3086" name="Rectangle 15"/>
            <p:cNvSpPr>
              <a:spLocks noChangeArrowheads="1"/>
            </p:cNvSpPr>
            <p:nvPr/>
          </p:nvSpPr>
          <p:spPr bwMode="auto">
            <a:xfrm>
              <a:off x="1936750" y="4203700"/>
              <a:ext cx="25908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Multiple of 4</a:t>
              </a:r>
            </a:p>
          </p:txBody>
        </p:sp>
        <p:sp>
          <p:nvSpPr>
            <p:cNvPr id="3087" name="Line 16"/>
            <p:cNvSpPr>
              <a:spLocks noChangeShapeType="1"/>
            </p:cNvSpPr>
            <p:nvPr/>
          </p:nvSpPr>
          <p:spPr bwMode="auto">
            <a:xfrm flipV="1">
              <a:off x="2393950" y="37465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88" name="Rectangle 17"/>
            <p:cNvSpPr>
              <a:spLocks noChangeArrowheads="1"/>
            </p:cNvSpPr>
            <p:nvPr/>
          </p:nvSpPr>
          <p:spPr bwMode="auto">
            <a:xfrm>
              <a:off x="5638800" y="3429000"/>
              <a:ext cx="72707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p+12</a:t>
              </a:r>
            </a:p>
          </p:txBody>
        </p:sp>
        <p:sp>
          <p:nvSpPr>
            <p:cNvPr id="3089" name="Line 18"/>
            <p:cNvSpPr>
              <a:spLocks noChangeShapeType="1"/>
            </p:cNvSpPr>
            <p:nvPr/>
          </p:nvSpPr>
          <p:spPr bwMode="auto">
            <a:xfrm flipV="1">
              <a:off x="6003925" y="3670300"/>
              <a:ext cx="14288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95" name="TextBox 25"/>
            <p:cNvSpPr txBox="1">
              <a:spLocks noChangeArrowheads="1"/>
            </p:cNvSpPr>
            <p:nvPr/>
          </p:nvSpPr>
          <p:spPr bwMode="auto">
            <a:xfrm>
              <a:off x="2667000" y="5257800"/>
              <a:ext cx="3686175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12B total considering alignment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09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Example2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1143000"/>
            <a:ext cx="2214563" cy="14747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struct S1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char c;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int i[2];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double v;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 *p;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03225" y="3581400"/>
            <a:ext cx="8664575" cy="1905000"/>
            <a:chOff x="403225" y="3581400"/>
            <a:chExt cx="8664575" cy="1905000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11200" y="3581400"/>
              <a:ext cx="279400" cy="279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>
                  <a:solidFill>
                    <a:srgbClr val="FF0000"/>
                  </a:solidFill>
                  <a:latin typeface="Courier New" pitchFamily="49" charset="0"/>
                </a:rPr>
                <a:t>c</a:t>
              </a: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1878013" y="3581400"/>
              <a:ext cx="1193800" cy="2794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>
                  <a:solidFill>
                    <a:srgbClr val="FF0000"/>
                  </a:solidFill>
                  <a:latin typeface="Courier New" pitchFamily="49" charset="0"/>
                </a:rPr>
                <a:t>i[0]</a:t>
              </a: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3073400" y="3581400"/>
              <a:ext cx="1193800" cy="2794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>
                  <a:solidFill>
                    <a:srgbClr val="FF0000"/>
                  </a:solidFill>
                  <a:latin typeface="Courier New" pitchFamily="49" charset="0"/>
                </a:rPr>
                <a:t>i[1]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5462588" y="3581400"/>
              <a:ext cx="2413000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  <a:defRPr/>
              </a:pPr>
              <a:r>
                <a:rPr lang="en-US" sz="2000">
                  <a:solidFill>
                    <a:srgbClr val="FF0000"/>
                  </a:solidFill>
                  <a:latin typeface="Courier New" pitchFamily="49" charset="0"/>
                </a:rPr>
                <a:t>v</a:t>
              </a: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990600" y="3581400"/>
              <a:ext cx="889000" cy="279400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 i="1">
                  <a:solidFill>
                    <a:srgbClr val="FF0000"/>
                  </a:solidFill>
                  <a:latin typeface="Calibri" pitchFamily="34" charset="0"/>
                </a:rPr>
                <a:t>3 bytes</a:t>
              </a: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267200" y="3581400"/>
              <a:ext cx="1193800" cy="279400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 i="1">
                  <a:solidFill>
                    <a:srgbClr val="FF0000"/>
                  </a:solidFill>
                  <a:latin typeface="Calibri" pitchFamily="34" charset="0"/>
                </a:rPr>
                <a:t>4 bytes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403225" y="3873500"/>
              <a:ext cx="5969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p+0</a:t>
              </a: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600200" y="3873500"/>
              <a:ext cx="5969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p+4</a:t>
              </a: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2779713" y="38735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p+8</a:t>
              </a: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5105400" y="3873500"/>
              <a:ext cx="73342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p+16</a:t>
              </a: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7526338" y="3873500"/>
              <a:ext cx="73342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p+24</a:t>
              </a: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V="1">
              <a:off x="1905000" y="423545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371600" y="4608513"/>
              <a:ext cx="20574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/>
            <a:lstStyle/>
            <a:p>
              <a:pPr marL="223838" indent="-223838" defTabSz="895350">
                <a:spcBef>
                  <a:spcPct val="30000"/>
                </a:spcBef>
              </a:pPr>
              <a:r>
                <a:rPr lang="en-US" sz="1800">
                  <a:solidFill>
                    <a:srgbClr val="FF0000"/>
                  </a:solidFill>
                  <a:latin typeface="Calibri" pitchFamily="34" charset="0"/>
                </a:rPr>
                <a:t>Multiple of 4</a:t>
              </a: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5029200" y="4608513"/>
              <a:ext cx="1890713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/>
            <a:lstStyle/>
            <a:p>
              <a:pPr marL="223838" indent="-223838" defTabSz="895350">
                <a:spcBef>
                  <a:spcPct val="30000"/>
                </a:spcBef>
              </a:pPr>
              <a:r>
                <a:rPr lang="en-US" sz="1800">
                  <a:solidFill>
                    <a:srgbClr val="FF0000"/>
                  </a:solidFill>
                  <a:latin typeface="Calibri" pitchFamily="34" charset="0"/>
                </a:rPr>
                <a:t>Multiple of 8</a:t>
              </a: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V="1">
              <a:off x="5437188" y="423545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457200" y="5105400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/>
            <a:lstStyle/>
            <a:p>
              <a:pPr marL="223838" indent="-223838" defTabSz="895350">
                <a:spcBef>
                  <a:spcPct val="30000"/>
                </a:spcBef>
              </a:pPr>
              <a:r>
                <a:rPr lang="en-US" sz="1800">
                  <a:solidFill>
                    <a:srgbClr val="FF0000"/>
                  </a:solidFill>
                  <a:latin typeface="Calibri" pitchFamily="34" charset="0"/>
                </a:rPr>
                <a:t>Multiple of 8</a:t>
              </a: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 flipV="1">
              <a:off x="685800" y="4235450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7543800" y="5105400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/>
            <a:lstStyle/>
            <a:p>
              <a:pPr marL="223838" indent="-223838" defTabSz="895350">
                <a:spcBef>
                  <a:spcPct val="30000"/>
                </a:spcBef>
              </a:pPr>
              <a:r>
                <a:rPr lang="en-US" sz="1800">
                  <a:solidFill>
                    <a:srgbClr val="FF0000"/>
                  </a:solidFill>
                  <a:latin typeface="Calibri" pitchFamily="34" charset="0"/>
                </a:rPr>
                <a:t>Multiple of 8</a:t>
              </a: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V="1">
              <a:off x="7848600" y="4235450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0800" y="1411288"/>
            <a:ext cx="2301875" cy="887412"/>
            <a:chOff x="2590800" y="1411288"/>
            <a:chExt cx="2301875" cy="887412"/>
          </a:xfrm>
        </p:grpSpPr>
        <p:sp>
          <p:nvSpPr>
            <p:cNvPr id="4120" name="TextBox 24"/>
            <p:cNvSpPr txBox="1">
              <a:spLocks noChangeArrowheads="1"/>
            </p:cNvSpPr>
            <p:nvPr/>
          </p:nvSpPr>
          <p:spPr bwMode="auto">
            <a:xfrm>
              <a:off x="2590800" y="1411288"/>
              <a:ext cx="479425" cy="34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1B</a:t>
              </a:r>
            </a:p>
          </p:txBody>
        </p:sp>
        <p:sp>
          <p:nvSpPr>
            <p:cNvPr id="4121" name="TextBox 25"/>
            <p:cNvSpPr txBox="1">
              <a:spLocks noChangeArrowheads="1"/>
            </p:cNvSpPr>
            <p:nvPr/>
          </p:nvSpPr>
          <p:spPr bwMode="auto">
            <a:xfrm>
              <a:off x="2590800" y="1676400"/>
              <a:ext cx="863600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4B x 2</a:t>
              </a:r>
            </a:p>
          </p:txBody>
        </p:sp>
        <p:sp>
          <p:nvSpPr>
            <p:cNvPr id="4122" name="TextBox 26"/>
            <p:cNvSpPr txBox="1">
              <a:spLocks noChangeArrowheads="1"/>
            </p:cNvSpPr>
            <p:nvPr/>
          </p:nvSpPr>
          <p:spPr bwMode="auto">
            <a:xfrm>
              <a:off x="2598738" y="1955800"/>
              <a:ext cx="4794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8B</a:t>
              </a:r>
            </a:p>
          </p:txBody>
        </p:sp>
        <p:sp>
          <p:nvSpPr>
            <p:cNvPr id="4123" name="Right Brace 28"/>
            <p:cNvSpPr>
              <a:spLocks/>
            </p:cNvSpPr>
            <p:nvPr/>
          </p:nvSpPr>
          <p:spPr bwMode="auto">
            <a:xfrm>
              <a:off x="3375025" y="1647825"/>
              <a:ext cx="260350" cy="438150"/>
            </a:xfrm>
            <a:prstGeom prst="rightBrace">
              <a:avLst>
                <a:gd name="adj1" fmla="val 8329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124" name="TextBox 29"/>
            <p:cNvSpPr txBox="1">
              <a:spLocks noChangeArrowheads="1"/>
            </p:cNvSpPr>
            <p:nvPr/>
          </p:nvSpPr>
          <p:spPr bwMode="auto">
            <a:xfrm>
              <a:off x="3733800" y="1676400"/>
              <a:ext cx="1158875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17B total</a:t>
              </a:r>
            </a:p>
          </p:txBody>
        </p:sp>
      </p:grpSp>
      <p:sp>
        <p:nvSpPr>
          <p:cNvPr id="4125" name="TextBox 30"/>
          <p:cNvSpPr txBox="1">
            <a:spLocks noChangeArrowheads="1"/>
          </p:cNvSpPr>
          <p:nvPr/>
        </p:nvSpPr>
        <p:spPr bwMode="auto">
          <a:xfrm>
            <a:off x="2667000" y="5562600"/>
            <a:ext cx="36861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24B total considering alignment</a:t>
            </a:r>
          </a:p>
        </p:txBody>
      </p:sp>
      <p:sp>
        <p:nvSpPr>
          <p:cNvPr id="4126" name="TextBox 31"/>
          <p:cNvSpPr txBox="1">
            <a:spLocks noChangeArrowheads="1"/>
          </p:cNvSpPr>
          <p:nvPr/>
        </p:nvSpPr>
        <p:spPr bwMode="auto">
          <a:xfrm>
            <a:off x="5791200" y="1676400"/>
            <a:ext cx="61436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K=8</a:t>
            </a:r>
          </a:p>
        </p:txBody>
      </p:sp>
    </p:spTree>
    <p:extLst>
      <p:ext uri="{BB962C8B-B14F-4D97-AF65-F5344CB8AC3E}">
        <p14:creationId xmlns:p14="http://schemas.microsoft.com/office/powerpoint/2010/main" val="306397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5" grpId="0"/>
      <p:bldP spid="41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7" y="591344"/>
            <a:ext cx="6538913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Array of Structures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804194"/>
            <a:ext cx="5303837" cy="4037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Principle</a:t>
            </a:r>
          </a:p>
          <a:p>
            <a:pPr lvl="1" eaLnBrk="1" hangingPunct="1">
              <a:defRPr/>
            </a:pPr>
            <a:r>
              <a:rPr lang="en-US" dirty="0" smtClean="0"/>
              <a:t>Allocated by repeating allocation for element type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1295400" y="5257800"/>
            <a:ext cx="6611938" cy="660400"/>
            <a:chOff x="816" y="3312"/>
            <a:chExt cx="4165" cy="416"/>
          </a:xfrm>
        </p:grpSpPr>
        <p:sp>
          <p:nvSpPr>
            <p:cNvPr id="20498" name="Rectangle 5"/>
            <p:cNvSpPr>
              <a:spLocks noChangeArrowheads="1"/>
            </p:cNvSpPr>
            <p:nvPr/>
          </p:nvSpPr>
          <p:spPr bwMode="auto">
            <a:xfrm>
              <a:off x="1006" y="3334"/>
              <a:ext cx="1136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a[0]</a:t>
              </a:r>
            </a:p>
          </p:txBody>
        </p:sp>
        <p:sp>
          <p:nvSpPr>
            <p:cNvPr id="20499" name="Rectangle 6"/>
            <p:cNvSpPr>
              <a:spLocks noChangeArrowheads="1"/>
            </p:cNvSpPr>
            <p:nvPr/>
          </p:nvSpPr>
          <p:spPr bwMode="auto">
            <a:xfrm>
              <a:off x="816" y="3518"/>
              <a:ext cx="345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a+0</a:t>
              </a:r>
            </a:p>
          </p:txBody>
        </p:sp>
        <p:sp>
          <p:nvSpPr>
            <p:cNvPr id="20500" name="Rectangle 7"/>
            <p:cNvSpPr>
              <a:spLocks noChangeArrowheads="1"/>
            </p:cNvSpPr>
            <p:nvPr/>
          </p:nvSpPr>
          <p:spPr bwMode="auto">
            <a:xfrm>
              <a:off x="2158" y="3334"/>
              <a:ext cx="1136" cy="176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a[1]</a:t>
              </a:r>
            </a:p>
          </p:txBody>
        </p:sp>
        <p:sp>
          <p:nvSpPr>
            <p:cNvPr id="20501" name="Rectangle 8"/>
            <p:cNvSpPr>
              <a:spLocks noChangeArrowheads="1"/>
            </p:cNvSpPr>
            <p:nvPr/>
          </p:nvSpPr>
          <p:spPr bwMode="auto">
            <a:xfrm>
              <a:off x="3310" y="3334"/>
              <a:ext cx="1136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a[2]</a:t>
              </a:r>
            </a:p>
          </p:txBody>
        </p:sp>
        <p:sp>
          <p:nvSpPr>
            <p:cNvPr id="20502" name="Rectangle 9"/>
            <p:cNvSpPr>
              <a:spLocks noChangeArrowheads="1"/>
            </p:cNvSpPr>
            <p:nvPr/>
          </p:nvSpPr>
          <p:spPr bwMode="auto">
            <a:xfrm>
              <a:off x="1939" y="3518"/>
              <a:ext cx="422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a+12</a:t>
              </a:r>
            </a:p>
          </p:txBody>
        </p:sp>
        <p:sp>
          <p:nvSpPr>
            <p:cNvPr id="20503" name="Rectangle 10"/>
            <p:cNvSpPr>
              <a:spLocks noChangeArrowheads="1"/>
            </p:cNvSpPr>
            <p:nvPr/>
          </p:nvSpPr>
          <p:spPr bwMode="auto">
            <a:xfrm>
              <a:off x="3091" y="3518"/>
              <a:ext cx="422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a+24</a:t>
              </a:r>
            </a:p>
          </p:txBody>
        </p:sp>
        <p:sp>
          <p:nvSpPr>
            <p:cNvPr id="20504" name="Rectangle 11"/>
            <p:cNvSpPr>
              <a:spLocks noChangeArrowheads="1"/>
            </p:cNvSpPr>
            <p:nvPr/>
          </p:nvSpPr>
          <p:spPr bwMode="auto">
            <a:xfrm>
              <a:off x="4243" y="3518"/>
              <a:ext cx="422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a+36</a:t>
              </a:r>
            </a:p>
          </p:txBody>
        </p:sp>
        <p:sp>
          <p:nvSpPr>
            <p:cNvPr id="20505" name="Rectangle 12"/>
            <p:cNvSpPr>
              <a:spLocks noChangeArrowheads="1"/>
            </p:cNvSpPr>
            <p:nvPr/>
          </p:nvSpPr>
          <p:spPr bwMode="auto">
            <a:xfrm>
              <a:off x="4637" y="3312"/>
              <a:ext cx="344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/>
                <a:t>• • •</a:t>
              </a:r>
            </a:p>
          </p:txBody>
        </p:sp>
      </p:grpSp>
      <p:sp>
        <p:nvSpPr>
          <p:cNvPr id="20485" name="Line 13"/>
          <p:cNvSpPr>
            <a:spLocks noChangeShapeType="1"/>
          </p:cNvSpPr>
          <p:nvPr/>
        </p:nvSpPr>
        <p:spPr bwMode="auto">
          <a:xfrm>
            <a:off x="1143000" y="4114800"/>
            <a:ext cx="2209800" cy="1143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486" name="Line 14"/>
          <p:cNvSpPr>
            <a:spLocks noChangeShapeType="1"/>
          </p:cNvSpPr>
          <p:nvPr/>
        </p:nvSpPr>
        <p:spPr bwMode="auto">
          <a:xfrm flipH="1">
            <a:off x="5257800" y="4114800"/>
            <a:ext cx="3124200" cy="1143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487" name="Rectangle 15"/>
          <p:cNvSpPr>
            <a:spLocks noChangeArrowheads="1"/>
          </p:cNvSpPr>
          <p:nvPr/>
        </p:nvSpPr>
        <p:spPr bwMode="auto">
          <a:xfrm>
            <a:off x="914400" y="4191000"/>
            <a:ext cx="7270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a+12</a:t>
            </a:r>
          </a:p>
        </p:txBody>
      </p:sp>
      <p:sp>
        <p:nvSpPr>
          <p:cNvPr id="20488" name="Rectangle 16"/>
          <p:cNvSpPr>
            <a:spLocks noChangeArrowheads="1"/>
          </p:cNvSpPr>
          <p:nvPr/>
        </p:nvSpPr>
        <p:spPr bwMode="auto">
          <a:xfrm>
            <a:off x="5638800" y="4191000"/>
            <a:ext cx="7270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a+20</a:t>
            </a:r>
          </a:p>
        </p:txBody>
      </p:sp>
      <p:sp>
        <p:nvSpPr>
          <p:cNvPr id="20489" name="Rectangle 17"/>
          <p:cNvSpPr>
            <a:spLocks noChangeArrowheads="1"/>
          </p:cNvSpPr>
          <p:nvPr/>
        </p:nvSpPr>
        <p:spPr bwMode="auto">
          <a:xfrm>
            <a:off x="3276600" y="4191000"/>
            <a:ext cx="7270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a+16</a:t>
            </a:r>
          </a:p>
        </p:txBody>
      </p:sp>
      <p:sp>
        <p:nvSpPr>
          <p:cNvPr id="20490" name="Rectangle 18"/>
          <p:cNvSpPr>
            <a:spLocks noChangeArrowheads="1"/>
          </p:cNvSpPr>
          <p:nvPr/>
        </p:nvSpPr>
        <p:spPr bwMode="auto">
          <a:xfrm>
            <a:off x="8001000" y="4191000"/>
            <a:ext cx="7270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a+24</a:t>
            </a:r>
          </a:p>
        </p:txBody>
      </p:sp>
      <p:sp>
        <p:nvSpPr>
          <p:cNvPr id="20491" name="Rectangle 19"/>
          <p:cNvSpPr>
            <a:spLocks noChangeArrowheads="1"/>
          </p:cNvSpPr>
          <p:nvPr/>
        </p:nvSpPr>
        <p:spPr bwMode="auto">
          <a:xfrm>
            <a:off x="5791200" y="1752600"/>
            <a:ext cx="2214563" cy="147478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</a:rPr>
              <a:t> S3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v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short j;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 a[10];</a:t>
            </a:r>
          </a:p>
        </p:txBody>
      </p:sp>
      <p:grpSp>
        <p:nvGrpSpPr>
          <p:cNvPr id="20492" name="Group 20"/>
          <p:cNvGrpSpPr>
            <a:grpSpLocks/>
          </p:cNvGrpSpPr>
          <p:nvPr/>
        </p:nvGrpSpPr>
        <p:grpSpPr bwMode="auto">
          <a:xfrm>
            <a:off x="1066800" y="3810000"/>
            <a:ext cx="7315200" cy="279400"/>
            <a:chOff x="672" y="2400"/>
            <a:chExt cx="4608" cy="176"/>
          </a:xfrm>
        </p:grpSpPr>
        <p:sp>
          <p:nvSpPr>
            <p:cNvPr id="20493" name="Rectangle 21"/>
            <p:cNvSpPr>
              <a:spLocks noChangeArrowheads="1"/>
            </p:cNvSpPr>
            <p:nvPr/>
          </p:nvSpPr>
          <p:spPr bwMode="auto">
            <a:xfrm>
              <a:off x="672" y="2400"/>
              <a:ext cx="752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a[1].i</a:t>
              </a:r>
            </a:p>
          </p:txBody>
        </p:sp>
        <p:sp>
          <p:nvSpPr>
            <p:cNvPr id="20494" name="Rectangle 22"/>
            <p:cNvSpPr>
              <a:spLocks noChangeArrowheads="1"/>
            </p:cNvSpPr>
            <p:nvPr/>
          </p:nvSpPr>
          <p:spPr bwMode="auto">
            <a:xfrm>
              <a:off x="3744" y="2400"/>
              <a:ext cx="752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a[1].j</a:t>
              </a:r>
            </a:p>
          </p:txBody>
        </p:sp>
        <p:sp>
          <p:nvSpPr>
            <p:cNvPr id="20495" name="Rectangle 23"/>
            <p:cNvSpPr>
              <a:spLocks noChangeArrowheads="1"/>
            </p:cNvSpPr>
            <p:nvPr/>
          </p:nvSpPr>
          <p:spPr bwMode="auto">
            <a:xfrm>
              <a:off x="2208" y="2400"/>
              <a:ext cx="1520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a[1].v</a:t>
              </a:r>
            </a:p>
          </p:txBody>
        </p:sp>
        <p:sp>
          <p:nvSpPr>
            <p:cNvPr id="20496" name="Rectangle 24"/>
            <p:cNvSpPr>
              <a:spLocks noChangeArrowheads="1"/>
            </p:cNvSpPr>
            <p:nvPr/>
          </p:nvSpPr>
          <p:spPr bwMode="auto">
            <a:xfrm>
              <a:off x="1440" y="2400"/>
              <a:ext cx="768" cy="176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Rectangle 25"/>
            <p:cNvSpPr>
              <a:spLocks noChangeArrowheads="1"/>
            </p:cNvSpPr>
            <p:nvPr/>
          </p:nvSpPr>
          <p:spPr bwMode="auto">
            <a:xfrm>
              <a:off x="4512" y="2400"/>
              <a:ext cx="768" cy="176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27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573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Saving Space</a:t>
            </a:r>
            <a:endParaRPr lang="en-US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44650"/>
            <a:ext cx="7896225" cy="49720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Does the order of elements matter?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969963" y="4025900"/>
            <a:ext cx="1193800" cy="279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Courier New" pitchFamily="49" charset="0"/>
              </a:rPr>
              <a:t>x</a:t>
            </a: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5773738" y="4025900"/>
            <a:ext cx="1193800" cy="279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Courier New" pitchFamily="49" charset="0"/>
              </a:rPr>
              <a:t>y</a:t>
            </a: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3352800" y="4025900"/>
            <a:ext cx="2413000" cy="279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  <a:defRPr/>
            </a:pPr>
            <a:r>
              <a:rPr lang="en-US" sz="2000" dirty="0">
                <a:solidFill>
                  <a:srgbClr val="FF0000"/>
                </a:solidFill>
                <a:latin typeface="Courier New" pitchFamily="49" charset="0"/>
              </a:rPr>
              <a:t>v</a:t>
            </a:r>
          </a:p>
        </p:txBody>
      </p:sp>
      <p:sp>
        <p:nvSpPr>
          <p:cNvPr id="5127" name="Rectangle 13"/>
          <p:cNvSpPr>
            <a:spLocks noChangeArrowheads="1"/>
          </p:cNvSpPr>
          <p:nvPr/>
        </p:nvSpPr>
        <p:spPr bwMode="auto">
          <a:xfrm>
            <a:off x="2159000" y="4025900"/>
            <a:ext cx="1193800" cy="279400"/>
          </a:xfrm>
          <a:prstGeom prst="rect">
            <a:avLst/>
          </a:prstGeom>
          <a:solidFill>
            <a:srgbClr val="B2B2B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i="1">
                <a:solidFill>
                  <a:srgbClr val="FF0000"/>
                </a:solidFill>
                <a:latin typeface="Calibri" pitchFamily="34" charset="0"/>
              </a:rPr>
              <a:t>4 bytes</a:t>
            </a:r>
          </a:p>
        </p:txBody>
      </p:sp>
      <p:sp>
        <p:nvSpPr>
          <p:cNvPr id="5128" name="Rectangle 14"/>
          <p:cNvSpPr>
            <a:spLocks noChangeArrowheads="1"/>
          </p:cNvSpPr>
          <p:nvPr/>
        </p:nvSpPr>
        <p:spPr bwMode="auto">
          <a:xfrm>
            <a:off x="668338" y="4344988"/>
            <a:ext cx="5969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p+0</a:t>
            </a:r>
          </a:p>
        </p:txBody>
      </p:sp>
      <p:sp>
        <p:nvSpPr>
          <p:cNvPr id="5129" name="Rectangle 15"/>
          <p:cNvSpPr>
            <a:spLocks noChangeArrowheads="1"/>
          </p:cNvSpPr>
          <p:nvPr/>
        </p:nvSpPr>
        <p:spPr bwMode="auto">
          <a:xfrm>
            <a:off x="1865313" y="4344988"/>
            <a:ext cx="5969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p+4</a:t>
            </a:r>
          </a:p>
        </p:txBody>
      </p:sp>
      <p:sp>
        <p:nvSpPr>
          <p:cNvPr id="5130" name="Rectangle 16"/>
          <p:cNvSpPr>
            <a:spLocks noChangeArrowheads="1"/>
          </p:cNvSpPr>
          <p:nvPr/>
        </p:nvSpPr>
        <p:spPr bwMode="auto">
          <a:xfrm>
            <a:off x="3044825" y="4344988"/>
            <a:ext cx="5953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p+8</a:t>
            </a:r>
          </a:p>
        </p:txBody>
      </p:sp>
      <p:sp>
        <p:nvSpPr>
          <p:cNvPr id="5131" name="Rectangle 17"/>
          <p:cNvSpPr>
            <a:spLocks noChangeArrowheads="1"/>
          </p:cNvSpPr>
          <p:nvPr/>
        </p:nvSpPr>
        <p:spPr bwMode="auto">
          <a:xfrm>
            <a:off x="5370513" y="4344988"/>
            <a:ext cx="7350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p+16</a:t>
            </a:r>
          </a:p>
        </p:txBody>
      </p:sp>
      <p:sp>
        <p:nvSpPr>
          <p:cNvPr id="5132" name="Rectangle 18"/>
          <p:cNvSpPr>
            <a:spLocks noChangeArrowheads="1"/>
          </p:cNvSpPr>
          <p:nvPr/>
        </p:nvSpPr>
        <p:spPr bwMode="auto">
          <a:xfrm>
            <a:off x="6611938" y="4330700"/>
            <a:ext cx="7350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p+20</a:t>
            </a:r>
          </a:p>
        </p:txBody>
      </p:sp>
      <p:sp>
        <p:nvSpPr>
          <p:cNvPr id="5133" name="Rectangle 2"/>
          <p:cNvSpPr>
            <a:spLocks noChangeArrowheads="1"/>
          </p:cNvSpPr>
          <p:nvPr/>
        </p:nvSpPr>
        <p:spPr bwMode="auto">
          <a:xfrm>
            <a:off x="1371600" y="2171700"/>
            <a:ext cx="2214563" cy="1320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struct S1 {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 int x;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 double v;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 int y;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} *p;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5176838" y="2171700"/>
            <a:ext cx="2214562" cy="12461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ourier New" pitchFamily="49" charset="0"/>
              </a:rPr>
              <a:t>struct S2 {</a:t>
            </a:r>
          </a:p>
          <a:p>
            <a:pPr algn="l"/>
            <a:r>
              <a:rPr lang="en-US" sz="1600">
                <a:solidFill>
                  <a:srgbClr val="FF0000"/>
                </a:solidFill>
                <a:latin typeface="Courier New" pitchFamily="49" charset="0"/>
              </a:rPr>
              <a:t>  double v;</a:t>
            </a:r>
          </a:p>
          <a:p>
            <a:pPr algn="l"/>
            <a:r>
              <a:rPr lang="en-US" sz="1600">
                <a:solidFill>
                  <a:srgbClr val="FF0000"/>
                </a:solidFill>
                <a:latin typeface="Courier New" pitchFamily="49" charset="0"/>
              </a:rPr>
              <a:t>  int x;</a:t>
            </a:r>
          </a:p>
          <a:p>
            <a:pPr algn="l"/>
            <a:r>
              <a:rPr lang="en-US" sz="1600">
                <a:solidFill>
                  <a:srgbClr val="FF0000"/>
                </a:solidFill>
                <a:latin typeface="Courier New" pitchFamily="49" charset="0"/>
              </a:rPr>
              <a:t>  int y;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ourier New" pitchFamily="49" charset="0"/>
              </a:rPr>
              <a:t>} *p;</a:t>
            </a:r>
          </a:p>
        </p:txBody>
      </p:sp>
      <p:sp>
        <p:nvSpPr>
          <p:cNvPr id="27" name="Right Arrow 26"/>
          <p:cNvSpPr/>
          <p:nvPr/>
        </p:nvSpPr>
        <p:spPr bwMode="auto">
          <a:xfrm>
            <a:off x="3962400" y="2501900"/>
            <a:ext cx="914400" cy="685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>
              <a:lnSpc>
                <a:spcPct val="100000"/>
              </a:lnSpc>
              <a:defRPr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68338" y="5473700"/>
            <a:ext cx="5518150" cy="722313"/>
            <a:chOff x="685800" y="5830833"/>
            <a:chExt cx="5517682" cy="722367"/>
          </a:xfrm>
        </p:grpSpPr>
        <p:sp>
          <p:nvSpPr>
            <p:cNvPr id="5142" name="Rectangle 9"/>
            <p:cNvSpPr>
              <a:spLocks noChangeArrowheads="1"/>
            </p:cNvSpPr>
            <p:nvPr/>
          </p:nvSpPr>
          <p:spPr bwMode="auto">
            <a:xfrm>
              <a:off x="3411070" y="5830833"/>
              <a:ext cx="1193800" cy="2794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>
                  <a:solidFill>
                    <a:srgbClr val="FF0000"/>
                  </a:solidFill>
                  <a:latin typeface="Courier New" pitchFamily="49" charset="0"/>
                </a:rPr>
                <a:t>x</a:t>
              </a:r>
            </a:p>
          </p:txBody>
        </p:sp>
        <p:sp>
          <p:nvSpPr>
            <p:cNvPr id="5143" name="Rectangle 10"/>
            <p:cNvSpPr>
              <a:spLocks noChangeArrowheads="1"/>
            </p:cNvSpPr>
            <p:nvPr/>
          </p:nvSpPr>
          <p:spPr bwMode="auto">
            <a:xfrm>
              <a:off x="4606365" y="5830833"/>
              <a:ext cx="1193800" cy="2794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>
                  <a:solidFill>
                    <a:srgbClr val="FF0000"/>
                  </a:solidFill>
                  <a:latin typeface="Courier New" pitchFamily="49" charset="0"/>
                </a:rPr>
                <a:t>y</a:t>
              </a: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993749" y="5830833"/>
              <a:ext cx="2412795" cy="2794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  <a:defRPr/>
              </a:pPr>
              <a:r>
                <a:rPr lang="en-US" sz="2000" dirty="0">
                  <a:solidFill>
                    <a:srgbClr val="FF0000"/>
                  </a:solidFill>
                  <a:latin typeface="Courier New" pitchFamily="49" charset="0"/>
                </a:rPr>
                <a:t>v</a:t>
              </a:r>
            </a:p>
          </p:txBody>
        </p:sp>
        <p:sp>
          <p:nvSpPr>
            <p:cNvPr id="5145" name="Rectangle 14"/>
            <p:cNvSpPr>
              <a:spLocks noChangeArrowheads="1"/>
            </p:cNvSpPr>
            <p:nvPr/>
          </p:nvSpPr>
          <p:spPr bwMode="auto">
            <a:xfrm>
              <a:off x="685800" y="6186433"/>
              <a:ext cx="596316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p+0</a:t>
              </a:r>
            </a:p>
          </p:txBody>
        </p:sp>
        <p:sp>
          <p:nvSpPr>
            <p:cNvPr id="5146" name="Rectangle 16"/>
            <p:cNvSpPr>
              <a:spLocks noChangeArrowheads="1"/>
            </p:cNvSpPr>
            <p:nvPr/>
          </p:nvSpPr>
          <p:spPr bwMode="auto">
            <a:xfrm>
              <a:off x="3061611" y="6186433"/>
              <a:ext cx="596316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p+8</a:t>
              </a:r>
            </a:p>
          </p:txBody>
        </p:sp>
        <p:sp>
          <p:nvSpPr>
            <p:cNvPr id="5147" name="Rectangle 17"/>
            <p:cNvSpPr>
              <a:spLocks noChangeArrowheads="1"/>
            </p:cNvSpPr>
            <p:nvPr/>
          </p:nvSpPr>
          <p:spPr bwMode="auto">
            <a:xfrm>
              <a:off x="5469308" y="6138730"/>
              <a:ext cx="734174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p+16</a:t>
              </a:r>
            </a:p>
          </p:txBody>
        </p:sp>
      </p:grpSp>
      <p:sp>
        <p:nvSpPr>
          <p:cNvPr id="37" name="Down Arrow 36"/>
          <p:cNvSpPr/>
          <p:nvPr/>
        </p:nvSpPr>
        <p:spPr bwMode="auto">
          <a:xfrm>
            <a:off x="3182938" y="4864100"/>
            <a:ext cx="1066800" cy="4572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>
              <a:lnSpc>
                <a:spcPct val="100000"/>
              </a:lnSpc>
              <a:defRPr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38" name="Rectangle 16"/>
          <p:cNvSpPr>
            <a:spLocks noChangeArrowheads="1"/>
          </p:cNvSpPr>
          <p:nvPr/>
        </p:nvSpPr>
        <p:spPr bwMode="auto">
          <a:xfrm>
            <a:off x="4257675" y="5815013"/>
            <a:ext cx="73342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p+12</a:t>
            </a:r>
          </a:p>
        </p:txBody>
      </p:sp>
      <p:sp>
        <p:nvSpPr>
          <p:cNvPr id="5140" name="Rectangle 13"/>
          <p:cNvSpPr>
            <a:spLocks noChangeArrowheads="1"/>
          </p:cNvSpPr>
          <p:nvPr/>
        </p:nvSpPr>
        <p:spPr bwMode="auto">
          <a:xfrm>
            <a:off x="6969125" y="4025900"/>
            <a:ext cx="1193800" cy="279400"/>
          </a:xfrm>
          <a:prstGeom prst="rect">
            <a:avLst/>
          </a:prstGeom>
          <a:solidFill>
            <a:srgbClr val="B2B2B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i="1">
                <a:solidFill>
                  <a:srgbClr val="FF0000"/>
                </a:solidFill>
                <a:latin typeface="Calibri" pitchFamily="34" charset="0"/>
              </a:rPr>
              <a:t>4 bytes</a:t>
            </a:r>
          </a:p>
        </p:txBody>
      </p:sp>
      <p:sp>
        <p:nvSpPr>
          <p:cNvPr id="5141" name="Rectangle 18"/>
          <p:cNvSpPr>
            <a:spLocks noChangeArrowheads="1"/>
          </p:cNvSpPr>
          <p:nvPr/>
        </p:nvSpPr>
        <p:spPr bwMode="auto">
          <a:xfrm>
            <a:off x="7772400" y="4330700"/>
            <a:ext cx="7350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p+24</a:t>
            </a:r>
          </a:p>
        </p:txBody>
      </p:sp>
    </p:spTree>
    <p:extLst>
      <p:ext uri="{BB962C8B-B14F-4D97-AF65-F5344CB8AC3E}">
        <p14:creationId xmlns:p14="http://schemas.microsoft.com/office/powerpoint/2010/main" val="17829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7" grpId="0" animBg="1"/>
      <p:bldP spid="51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24200"/>
            <a:ext cx="8716963" cy="781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Basic Dynamic Memory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5613"/>
            <a:ext cx="59436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err="1" smtClean="0"/>
              <a:t>Malloc</a:t>
            </a:r>
            <a:r>
              <a:rPr lang="en-US" sz="3600" dirty="0" smtClean="0"/>
              <a:t> Package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398588"/>
            <a:ext cx="8510587" cy="51514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2000" dirty="0" smtClean="0">
                <a:latin typeface="Courier New" pitchFamily="49" charset="0"/>
              </a:rPr>
              <a:t>#include &lt;</a:t>
            </a:r>
            <a:r>
              <a:rPr lang="en-US" sz="2000" dirty="0" err="1" smtClean="0">
                <a:latin typeface="Courier New" pitchFamily="49" charset="0"/>
              </a:rPr>
              <a:t>stdlib.h</a:t>
            </a:r>
            <a:r>
              <a:rPr lang="en-US" sz="2000" dirty="0" smtClean="0">
                <a:latin typeface="Courier New" pitchFamily="49" charset="0"/>
              </a:rPr>
              <a:t>&gt;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000" dirty="0" smtClean="0">
                <a:latin typeface="Courier New" pitchFamily="49" charset="0"/>
              </a:rPr>
              <a:t>void *</a:t>
            </a:r>
            <a:r>
              <a:rPr lang="en-US" sz="2000" dirty="0" err="1" smtClean="0">
                <a:latin typeface="Courier New" pitchFamily="49" charset="0"/>
              </a:rPr>
              <a:t>malloc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size_t</a:t>
            </a:r>
            <a:r>
              <a:rPr lang="en-US" sz="2000" dirty="0" smtClean="0">
                <a:latin typeface="Courier New" pitchFamily="49" charset="0"/>
              </a:rPr>
              <a:t> size)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If successful:</a:t>
            </a:r>
          </a:p>
          <a:p>
            <a:pPr lvl="2" eaLnBrk="1" hangingPunct="1">
              <a:lnSpc>
                <a:spcPct val="97000"/>
              </a:lnSpc>
              <a:defRPr/>
            </a:pPr>
            <a:r>
              <a:rPr lang="en-US" sz="1600" dirty="0" smtClean="0"/>
              <a:t>Returns a pointer to a memory block of at least </a:t>
            </a:r>
            <a:r>
              <a:rPr lang="en-US" sz="1600" dirty="0" smtClean="0">
                <a:latin typeface="Courier New" pitchFamily="49" charset="0"/>
              </a:rPr>
              <a:t>size</a:t>
            </a:r>
            <a:r>
              <a:rPr lang="en-US" sz="1600" dirty="0" smtClean="0"/>
              <a:t> bytes</a:t>
            </a:r>
            <a:endParaRPr lang="en-US" sz="1600" dirty="0"/>
          </a:p>
          <a:p>
            <a:pPr lvl="2">
              <a:lnSpc>
                <a:spcPct val="97000"/>
              </a:lnSpc>
              <a:defRPr/>
            </a:pPr>
            <a:r>
              <a:rPr lang="en-US" sz="1600" dirty="0" smtClean="0"/>
              <a:t>(typically) </a:t>
            </a:r>
            <a:r>
              <a:rPr lang="en-US" sz="1600" dirty="0" smtClean="0">
                <a:solidFill>
                  <a:srgbClr val="0000FF"/>
                </a:solidFill>
              </a:rPr>
              <a:t>aligned</a:t>
            </a:r>
            <a:r>
              <a:rPr lang="en-US" sz="1600" dirty="0" smtClean="0"/>
              <a:t> to 8-byte boundary on 32 bits machine, 16-byte on 64 bits machine.</a:t>
            </a:r>
          </a:p>
          <a:p>
            <a:pPr lvl="2" eaLnBrk="1" hangingPunct="1">
              <a:lnSpc>
                <a:spcPct val="97000"/>
              </a:lnSpc>
              <a:defRPr/>
            </a:pPr>
            <a:r>
              <a:rPr lang="en-US" sz="1600" dirty="0" smtClean="0"/>
              <a:t>If </a:t>
            </a:r>
            <a:r>
              <a:rPr lang="en-US" sz="1600" dirty="0" smtClean="0">
                <a:latin typeface="Courier New" pitchFamily="49" charset="0"/>
              </a:rPr>
              <a:t>size == 0</a:t>
            </a:r>
            <a:r>
              <a:rPr lang="en-US" sz="1600" dirty="0" smtClean="0"/>
              <a:t>, returns NULL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If unsuccessful: returns NULL (0) and sets </a:t>
            </a:r>
            <a:r>
              <a:rPr lang="en-US" sz="1800" dirty="0" err="1" smtClean="0">
                <a:latin typeface="Courier New" pitchFamily="49" charset="0"/>
              </a:rPr>
              <a:t>errno</a:t>
            </a:r>
            <a:r>
              <a:rPr lang="en-US" sz="1800" dirty="0" smtClean="0"/>
              <a:t>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Note: a well-written program will check for unsuccessful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mallocs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!</a:t>
            </a:r>
            <a:endParaRPr lang="en-US" sz="1800" b="0" dirty="0" smtClean="0">
              <a:latin typeface="Courier New" pitchFamily="49" charset="0"/>
            </a:endParaRPr>
          </a:p>
          <a:p>
            <a:pPr eaLnBrk="1" hangingPunct="1">
              <a:lnSpc>
                <a:spcPct val="85000"/>
              </a:lnSpc>
              <a:defRPr/>
            </a:pPr>
            <a:r>
              <a:rPr lang="en-US" sz="2000" dirty="0" smtClean="0">
                <a:latin typeface="Courier New" pitchFamily="49" charset="0"/>
              </a:rPr>
              <a:t>void free(void *p)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Returns the block pointed at by </a:t>
            </a:r>
            <a:r>
              <a:rPr lang="en-US" sz="1800" dirty="0" smtClean="0">
                <a:latin typeface="Courier New" pitchFamily="49" charset="0"/>
              </a:rPr>
              <a:t>p</a:t>
            </a:r>
            <a:r>
              <a:rPr lang="en-US" sz="1800" dirty="0" smtClean="0"/>
              <a:t> to pool of available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Courier New" pitchFamily="49" charset="0"/>
              </a:rPr>
              <a:t>p</a:t>
            </a:r>
            <a:r>
              <a:rPr lang="en-US" sz="1800" dirty="0" smtClean="0"/>
              <a:t> must come from a previous call to </a:t>
            </a:r>
            <a:r>
              <a:rPr lang="en-US" sz="1800" dirty="0" err="1" smtClean="0">
                <a:latin typeface="Courier New" pitchFamily="49" charset="0"/>
              </a:rPr>
              <a:t>malloc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/>
              <a:t>or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realloc</a:t>
            </a:r>
            <a:r>
              <a:rPr lang="en-US" sz="1800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85000"/>
              </a:lnSpc>
              <a:defRPr/>
            </a:pPr>
            <a:r>
              <a:rPr lang="en-US" sz="2000" dirty="0" smtClean="0">
                <a:latin typeface="Courier New" pitchFamily="49" charset="0"/>
              </a:rPr>
              <a:t>void *</a:t>
            </a:r>
            <a:r>
              <a:rPr lang="en-US" sz="2000" dirty="0" err="1" smtClean="0">
                <a:latin typeface="Courier New" pitchFamily="49" charset="0"/>
              </a:rPr>
              <a:t>realloc</a:t>
            </a:r>
            <a:r>
              <a:rPr lang="en-US" sz="2000" dirty="0" smtClean="0">
                <a:latin typeface="Courier New" pitchFamily="49" charset="0"/>
              </a:rPr>
              <a:t>(void *p, </a:t>
            </a:r>
            <a:r>
              <a:rPr lang="en-US" sz="2000" dirty="0" err="1" smtClean="0">
                <a:latin typeface="Courier New" pitchFamily="49" charset="0"/>
              </a:rPr>
              <a:t>size_t</a:t>
            </a:r>
            <a:r>
              <a:rPr lang="en-US" sz="2000" dirty="0" smtClean="0">
                <a:latin typeface="Courier New" pitchFamily="49" charset="0"/>
              </a:rPr>
              <a:t> size)</a:t>
            </a:r>
            <a:r>
              <a:rPr lang="en-US" sz="2000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Changes size of block </a:t>
            </a:r>
            <a:r>
              <a:rPr lang="en-US" sz="1800" dirty="0" smtClean="0">
                <a:latin typeface="Courier New" pitchFamily="49" charset="0"/>
              </a:rPr>
              <a:t>p</a:t>
            </a:r>
            <a:r>
              <a:rPr lang="en-US" sz="1800" dirty="0" smtClean="0"/>
              <a:t> and returns pointer to new block.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Contents of new block unchanged up to min of old and new size.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4689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2" y="1955800"/>
            <a:ext cx="7583488" cy="41782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Intro. to dynamic memory management</a:t>
            </a:r>
          </a:p>
          <a:p>
            <a:r>
              <a:rPr lang="en-US" dirty="0" smtClean="0"/>
              <a:t>Simple allocators</a:t>
            </a:r>
          </a:p>
          <a:p>
            <a:pPr lvl="1"/>
            <a:r>
              <a:rPr lang="en-US" dirty="0" smtClean="0"/>
              <a:t>Data structures</a:t>
            </a:r>
          </a:p>
          <a:p>
            <a:pPr lvl="1"/>
            <a:r>
              <a:rPr lang="en-US" dirty="0" smtClean="0"/>
              <a:t>Mechanisms</a:t>
            </a:r>
          </a:p>
          <a:p>
            <a:pPr lvl="1"/>
            <a:r>
              <a:rPr lang="en-US" dirty="0" smtClean="0"/>
              <a:t>Policies</a:t>
            </a:r>
          </a:p>
          <a:p>
            <a:r>
              <a:rPr lang="en-US" dirty="0" smtClean="0"/>
              <a:t>Advanced allocators</a:t>
            </a:r>
          </a:p>
          <a:p>
            <a:pPr lvl="1"/>
            <a:r>
              <a:rPr lang="en-US" dirty="0" smtClean="0"/>
              <a:t>Doubly-linked free lists</a:t>
            </a:r>
          </a:p>
          <a:p>
            <a:pPr lvl="1"/>
            <a:r>
              <a:rPr lang="en-US" dirty="0" smtClean="0"/>
              <a:t>Segregated free lists</a:t>
            </a:r>
          </a:p>
          <a:p>
            <a:r>
              <a:rPr lang="en-US" dirty="0" smtClean="0"/>
              <a:t>Garbage collection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2013-10-21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3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436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Malloc Example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219200" y="1066800"/>
            <a:ext cx="6781800" cy="56356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void foo(</a:t>
            </a:r>
            <a:r>
              <a:rPr lang="en-US" sz="1400" dirty="0" err="1">
                <a:latin typeface="Consolas"/>
                <a:cs typeface="Consolas"/>
              </a:rPr>
              <a:t>int</a:t>
            </a:r>
            <a:r>
              <a:rPr lang="en-US" sz="1400" dirty="0">
                <a:latin typeface="Consolas"/>
                <a:cs typeface="Consolas"/>
              </a:rPr>
              <a:t> n, </a:t>
            </a:r>
            <a:r>
              <a:rPr lang="en-US" sz="1400" dirty="0" err="1">
                <a:latin typeface="Consolas"/>
                <a:cs typeface="Consolas"/>
              </a:rPr>
              <a:t>int</a:t>
            </a:r>
            <a:r>
              <a:rPr lang="en-US" sz="1400" dirty="0">
                <a:latin typeface="Consolas"/>
                <a:cs typeface="Consolas"/>
              </a:rPr>
              <a:t> m)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</a:t>
            </a:r>
            <a:r>
              <a:rPr lang="en-US" sz="1400" dirty="0" err="1">
                <a:latin typeface="Consolas"/>
                <a:cs typeface="Consolas"/>
              </a:rPr>
              <a:t>int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i</a:t>
            </a:r>
            <a:r>
              <a:rPr lang="en-US" sz="1400" dirty="0">
                <a:latin typeface="Consolas"/>
                <a:cs typeface="Consolas"/>
              </a:rPr>
              <a:t>, *p;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/* allocate a block of n </a:t>
            </a:r>
            <a:r>
              <a:rPr lang="en-US" sz="1400" dirty="0" err="1">
                <a:latin typeface="Consolas"/>
                <a:cs typeface="Consolas"/>
              </a:rPr>
              <a:t>ints</a:t>
            </a:r>
            <a:r>
              <a:rPr lang="en-US" sz="1400" dirty="0">
                <a:latin typeface="Consolas"/>
                <a:cs typeface="Consolas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if ((p = (</a:t>
            </a:r>
            <a:r>
              <a:rPr lang="en-US" sz="1400" dirty="0" err="1">
                <a:latin typeface="Consolas"/>
                <a:cs typeface="Consolas"/>
              </a:rPr>
              <a:t>int</a:t>
            </a:r>
            <a:r>
              <a:rPr lang="en-US" sz="1400" dirty="0">
                <a:latin typeface="Consolas"/>
                <a:cs typeface="Consolas"/>
              </a:rPr>
              <a:t> *) </a:t>
            </a:r>
            <a:r>
              <a:rPr lang="en-US" sz="1400" dirty="0" err="1">
                <a:solidFill>
                  <a:srgbClr val="FF0000"/>
                </a:solidFill>
                <a:latin typeface="Consolas"/>
                <a:cs typeface="Consolas"/>
              </a:rPr>
              <a:t>malloc</a:t>
            </a:r>
            <a:r>
              <a:rPr lang="en-US" sz="1400" dirty="0">
                <a:latin typeface="Consolas"/>
                <a:cs typeface="Consolas"/>
              </a:rPr>
              <a:t>(n * </a:t>
            </a:r>
            <a:r>
              <a:rPr lang="en-US" sz="1400" dirty="0" err="1">
                <a:latin typeface="Consolas"/>
                <a:cs typeface="Consolas"/>
              </a:rPr>
              <a:t>sizeof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 err="1">
                <a:latin typeface="Consolas"/>
                <a:cs typeface="Consolas"/>
              </a:rPr>
              <a:t>int</a:t>
            </a:r>
            <a:r>
              <a:rPr lang="en-US" sz="1400" dirty="0">
                <a:latin typeface="Consolas"/>
                <a:cs typeface="Consolas"/>
              </a:rPr>
              <a:t>))) == NULL)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  </a:t>
            </a:r>
            <a:r>
              <a:rPr lang="en-US" sz="1400" dirty="0" err="1">
                <a:latin typeface="Consolas"/>
                <a:cs typeface="Consolas"/>
              </a:rPr>
              <a:t>perror</a:t>
            </a:r>
            <a:r>
              <a:rPr lang="en-US" sz="1400" dirty="0">
                <a:latin typeface="Consolas"/>
                <a:cs typeface="Consolas"/>
              </a:rPr>
              <a:t>("</a:t>
            </a:r>
            <a:r>
              <a:rPr lang="en-US" sz="1400" dirty="0" err="1">
                <a:latin typeface="Consolas"/>
                <a:cs typeface="Consolas"/>
              </a:rPr>
              <a:t>malloc</a:t>
            </a:r>
            <a:r>
              <a:rPr lang="en-US" sz="1400" dirty="0">
                <a:latin typeface="Consolas"/>
                <a:cs typeface="Consolas"/>
              </a:rPr>
              <a:t>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  exit(0);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for (</a:t>
            </a:r>
            <a:r>
              <a:rPr lang="en-US" sz="1400" dirty="0" err="1">
                <a:latin typeface="Consolas"/>
                <a:cs typeface="Consolas"/>
              </a:rPr>
              <a:t>i</a:t>
            </a:r>
            <a:r>
              <a:rPr lang="en-US" sz="1400" dirty="0">
                <a:latin typeface="Consolas"/>
                <a:cs typeface="Consolas"/>
              </a:rPr>
              <a:t>=0; </a:t>
            </a:r>
            <a:r>
              <a:rPr lang="en-US" sz="1400" dirty="0" err="1">
                <a:latin typeface="Consolas"/>
                <a:cs typeface="Consolas"/>
              </a:rPr>
              <a:t>i</a:t>
            </a:r>
            <a:r>
              <a:rPr lang="en-US" sz="1400" dirty="0">
                <a:latin typeface="Consolas"/>
                <a:cs typeface="Consolas"/>
              </a:rPr>
              <a:t>&lt;n; </a:t>
            </a:r>
            <a:r>
              <a:rPr lang="en-US" sz="1400" dirty="0" err="1">
                <a:latin typeface="Consolas"/>
                <a:cs typeface="Consolas"/>
              </a:rPr>
              <a:t>i</a:t>
            </a:r>
            <a:r>
              <a:rPr lang="en-US" sz="1400" dirty="0">
                <a:latin typeface="Consolas"/>
                <a:cs typeface="Consolas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  p[</a:t>
            </a:r>
            <a:r>
              <a:rPr lang="en-US" sz="1400" dirty="0" err="1">
                <a:latin typeface="Consolas"/>
                <a:cs typeface="Consolas"/>
              </a:rPr>
              <a:t>i</a:t>
            </a:r>
            <a:r>
              <a:rPr lang="en-US" sz="1400" dirty="0">
                <a:latin typeface="Consolas"/>
                <a:cs typeface="Consolas"/>
              </a:rPr>
              <a:t>] = </a:t>
            </a:r>
            <a:r>
              <a:rPr lang="en-US" sz="1400" dirty="0" err="1">
                <a:latin typeface="Consolas"/>
                <a:cs typeface="Consolas"/>
              </a:rPr>
              <a:t>i</a:t>
            </a:r>
            <a:r>
              <a:rPr lang="en-US" sz="1400" dirty="0">
                <a:latin typeface="Consolas"/>
                <a:cs typeface="Consolas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nsolas"/>
              <a:cs typeface="Consolas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/* add m bytes to end of p block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if ((p = (</a:t>
            </a:r>
            <a:r>
              <a:rPr lang="en-US" sz="1400" dirty="0" err="1">
                <a:latin typeface="Consolas"/>
                <a:cs typeface="Consolas"/>
              </a:rPr>
              <a:t>int</a:t>
            </a:r>
            <a:r>
              <a:rPr lang="en-US" sz="1400" dirty="0">
                <a:latin typeface="Consolas"/>
                <a:cs typeface="Consolas"/>
              </a:rPr>
              <a:t> *) </a:t>
            </a:r>
            <a:r>
              <a:rPr lang="en-US" sz="1400" dirty="0" err="1">
                <a:solidFill>
                  <a:srgbClr val="FF0000"/>
                </a:solidFill>
                <a:latin typeface="Consolas"/>
                <a:cs typeface="Consolas"/>
              </a:rPr>
              <a:t>realloc</a:t>
            </a:r>
            <a:r>
              <a:rPr lang="en-US" sz="1400" dirty="0">
                <a:latin typeface="Consolas"/>
                <a:cs typeface="Consolas"/>
              </a:rPr>
              <a:t>(p, (</a:t>
            </a:r>
            <a:r>
              <a:rPr lang="en-US" sz="1400" dirty="0" err="1">
                <a:latin typeface="Consolas"/>
                <a:cs typeface="Consolas"/>
              </a:rPr>
              <a:t>n+m</a:t>
            </a:r>
            <a:r>
              <a:rPr lang="en-US" sz="1400" dirty="0">
                <a:latin typeface="Consolas"/>
                <a:cs typeface="Consolas"/>
              </a:rPr>
              <a:t>) * </a:t>
            </a:r>
            <a:r>
              <a:rPr lang="en-US" sz="1400" dirty="0" err="1">
                <a:latin typeface="Consolas"/>
                <a:cs typeface="Consolas"/>
              </a:rPr>
              <a:t>sizeof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 err="1">
                <a:latin typeface="Consolas"/>
                <a:cs typeface="Consolas"/>
              </a:rPr>
              <a:t>int</a:t>
            </a:r>
            <a:r>
              <a:rPr lang="en-US" sz="1400" dirty="0">
                <a:latin typeface="Consolas"/>
                <a:cs typeface="Consolas"/>
              </a:rPr>
              <a:t>))) == NULL)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  </a:t>
            </a:r>
            <a:r>
              <a:rPr lang="en-US" sz="1400" dirty="0" err="1">
                <a:latin typeface="Consolas"/>
                <a:cs typeface="Consolas"/>
              </a:rPr>
              <a:t>perror</a:t>
            </a:r>
            <a:r>
              <a:rPr lang="en-US" sz="1400" dirty="0">
                <a:latin typeface="Consolas"/>
                <a:cs typeface="Consolas"/>
              </a:rPr>
              <a:t>("</a:t>
            </a:r>
            <a:r>
              <a:rPr lang="en-US" sz="1400" dirty="0" err="1">
                <a:latin typeface="Consolas"/>
                <a:cs typeface="Consolas"/>
              </a:rPr>
              <a:t>realloc</a:t>
            </a:r>
            <a:r>
              <a:rPr lang="en-US" sz="1400" dirty="0">
                <a:latin typeface="Consolas"/>
                <a:cs typeface="Consolas"/>
              </a:rPr>
              <a:t>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  exit(0);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for (</a:t>
            </a:r>
            <a:r>
              <a:rPr lang="en-US" sz="1400" dirty="0" err="1">
                <a:latin typeface="Consolas"/>
                <a:cs typeface="Consolas"/>
              </a:rPr>
              <a:t>i</a:t>
            </a:r>
            <a:r>
              <a:rPr lang="en-US" sz="1400" dirty="0">
                <a:latin typeface="Consolas"/>
                <a:cs typeface="Consolas"/>
              </a:rPr>
              <a:t>=n; </a:t>
            </a:r>
            <a:r>
              <a:rPr lang="en-US" sz="1400" dirty="0" err="1">
                <a:latin typeface="Consolas"/>
                <a:cs typeface="Consolas"/>
              </a:rPr>
              <a:t>i</a:t>
            </a:r>
            <a:r>
              <a:rPr lang="en-US" sz="1400" dirty="0">
                <a:latin typeface="Consolas"/>
                <a:cs typeface="Consolas"/>
              </a:rPr>
              <a:t> &lt; </a:t>
            </a:r>
            <a:r>
              <a:rPr lang="en-US" sz="1400" dirty="0" err="1">
                <a:latin typeface="Consolas"/>
                <a:cs typeface="Consolas"/>
              </a:rPr>
              <a:t>n+m</a:t>
            </a:r>
            <a:r>
              <a:rPr lang="en-US" sz="1400" dirty="0">
                <a:latin typeface="Consolas"/>
                <a:cs typeface="Consolas"/>
              </a:rPr>
              <a:t>; </a:t>
            </a:r>
            <a:r>
              <a:rPr lang="en-US" sz="1400" dirty="0" err="1">
                <a:latin typeface="Consolas"/>
                <a:cs typeface="Consolas"/>
              </a:rPr>
              <a:t>i</a:t>
            </a:r>
            <a:r>
              <a:rPr lang="en-US" sz="1400" dirty="0">
                <a:latin typeface="Consolas"/>
                <a:cs typeface="Consolas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  p[</a:t>
            </a:r>
            <a:r>
              <a:rPr lang="en-US" sz="1400" dirty="0" err="1">
                <a:latin typeface="Consolas"/>
                <a:cs typeface="Consolas"/>
              </a:rPr>
              <a:t>i</a:t>
            </a:r>
            <a:r>
              <a:rPr lang="en-US" sz="1400" dirty="0">
                <a:latin typeface="Consolas"/>
                <a:cs typeface="Consolas"/>
              </a:rPr>
              <a:t>] = </a:t>
            </a:r>
            <a:r>
              <a:rPr lang="en-US" sz="1400" dirty="0" err="1">
                <a:latin typeface="Consolas"/>
                <a:cs typeface="Consolas"/>
              </a:rPr>
              <a:t>i</a:t>
            </a:r>
            <a:r>
              <a:rPr lang="en-US" sz="1400" dirty="0">
                <a:latin typeface="Consolas"/>
                <a:cs typeface="Consolas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nsolas"/>
              <a:cs typeface="Consolas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/* print new array */ 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for (</a:t>
            </a:r>
            <a:r>
              <a:rPr lang="en-US" sz="1400" dirty="0" err="1">
                <a:latin typeface="Consolas"/>
                <a:cs typeface="Consolas"/>
              </a:rPr>
              <a:t>i</a:t>
            </a:r>
            <a:r>
              <a:rPr lang="en-US" sz="1400" dirty="0">
                <a:latin typeface="Consolas"/>
                <a:cs typeface="Consolas"/>
              </a:rPr>
              <a:t>=0; </a:t>
            </a:r>
            <a:r>
              <a:rPr lang="en-US" sz="1400" dirty="0" err="1">
                <a:latin typeface="Consolas"/>
                <a:cs typeface="Consolas"/>
              </a:rPr>
              <a:t>i</a:t>
            </a:r>
            <a:r>
              <a:rPr lang="en-US" sz="1400" dirty="0">
                <a:latin typeface="Consolas"/>
                <a:cs typeface="Consolas"/>
              </a:rPr>
              <a:t>&lt;</a:t>
            </a:r>
            <a:r>
              <a:rPr lang="en-US" sz="1400" dirty="0" err="1">
                <a:latin typeface="Consolas"/>
                <a:cs typeface="Consolas"/>
              </a:rPr>
              <a:t>n+m</a:t>
            </a:r>
            <a:r>
              <a:rPr lang="en-US" sz="1400" dirty="0">
                <a:latin typeface="Consolas"/>
                <a:cs typeface="Consolas"/>
              </a:rPr>
              <a:t>; </a:t>
            </a:r>
            <a:r>
              <a:rPr lang="en-US" sz="1400" dirty="0" err="1">
                <a:latin typeface="Consolas"/>
                <a:cs typeface="Consolas"/>
              </a:rPr>
              <a:t>i</a:t>
            </a:r>
            <a:r>
              <a:rPr lang="en-US" sz="1400" dirty="0">
                <a:latin typeface="Consolas"/>
                <a:cs typeface="Consolas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  </a:t>
            </a:r>
            <a:r>
              <a:rPr lang="en-US" sz="1400" dirty="0" err="1">
                <a:latin typeface="Consolas"/>
                <a:cs typeface="Consolas"/>
              </a:rPr>
              <a:t>printf</a:t>
            </a:r>
            <a:r>
              <a:rPr lang="en-US" sz="1400" dirty="0">
                <a:latin typeface="Consolas"/>
                <a:cs typeface="Consolas"/>
              </a:rPr>
              <a:t>("%d\n", p[</a:t>
            </a:r>
            <a:r>
              <a:rPr lang="en-US" sz="1400" dirty="0" err="1">
                <a:latin typeface="Consolas"/>
                <a:cs typeface="Consolas"/>
              </a:rPr>
              <a:t>i</a:t>
            </a:r>
            <a:r>
              <a:rPr lang="en-US" sz="1400" dirty="0">
                <a:latin typeface="Consolas"/>
                <a:cs typeface="Consolas"/>
              </a:rPr>
              <a:t>]);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nsolas"/>
              <a:cs typeface="Consolas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  </a:t>
            </a:r>
            <a:r>
              <a:rPr lang="en-US" sz="1400" dirty="0">
                <a:solidFill>
                  <a:srgbClr val="FF0000"/>
                </a:solidFill>
                <a:latin typeface="Consolas"/>
                <a:cs typeface="Consolas"/>
              </a:rPr>
              <a:t>free</a:t>
            </a:r>
            <a:r>
              <a:rPr lang="en-US" sz="1400" dirty="0">
                <a:latin typeface="Consolas"/>
                <a:cs typeface="Consolas"/>
              </a:rPr>
              <a:t>(p); /* return p to available memory pool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7226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798513"/>
            <a:ext cx="57023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Assumptions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081" y="1580515"/>
            <a:ext cx="8237538" cy="393192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Assumptions made in this lecture</a:t>
            </a:r>
          </a:p>
          <a:p>
            <a:pPr lvl="1" eaLnBrk="1" hangingPunct="1">
              <a:defRPr/>
            </a:pPr>
            <a:r>
              <a:rPr lang="en-US" dirty="0" smtClean="0"/>
              <a:t>Memory is word addressable (each word can hold a pointer)</a:t>
            </a:r>
          </a:p>
          <a:p>
            <a:pPr lvl="1" eaLnBrk="1" hangingPunct="1">
              <a:defRPr/>
            </a:pPr>
            <a:r>
              <a:rPr lang="en-US" dirty="0" err="1" smtClean="0"/>
              <a:t>Malloc</a:t>
            </a:r>
            <a:r>
              <a:rPr lang="en-US" dirty="0" smtClean="0"/>
              <a:t> returns word-aligned addresses (unless specified otherwise)</a:t>
            </a:r>
          </a:p>
          <a:p>
            <a:pPr lvl="2">
              <a:defRPr/>
            </a:pPr>
            <a:r>
              <a:rPr lang="en-US" dirty="0" smtClean="0"/>
              <a:t>In practice GNU </a:t>
            </a:r>
            <a:r>
              <a:rPr lang="en-US" dirty="0" err="1" smtClean="0"/>
              <a:t>malloc</a:t>
            </a:r>
            <a:r>
              <a:rPr lang="en-US" dirty="0" smtClean="0"/>
              <a:t> returns double-word aligned </a:t>
            </a:r>
            <a:r>
              <a:rPr lang="en-US" dirty="0" err="1" smtClean="0"/>
              <a:t>addr</a:t>
            </a:r>
            <a:r>
              <a:rPr lang="en-US" dirty="0" smtClean="0"/>
              <a:t>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57250" y="4242435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162050" y="4242435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466850" y="4242435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771650" y="4242435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076450" y="4242435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381250" y="4242435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686050" y="4242435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990850" y="4242435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295650" y="4242435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600450" y="4242435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905250" y="4242435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4210050" y="4242435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4514850" y="4242435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4819650" y="4242435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5124450" y="4242435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5429250" y="4242435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5734050" y="4242435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6038850" y="4242435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6343650" y="4242435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6648450" y="4242435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AutoShape 24"/>
          <p:cNvSpPr>
            <a:spLocks/>
          </p:cNvSpPr>
          <p:nvPr/>
        </p:nvSpPr>
        <p:spPr bwMode="auto">
          <a:xfrm rot="5400000">
            <a:off x="1352550" y="4128135"/>
            <a:ext cx="228600" cy="1219200"/>
          </a:xfrm>
          <a:prstGeom prst="rightBrace">
            <a:avLst>
              <a:gd name="adj1" fmla="val 44444"/>
              <a:gd name="adj2" fmla="val 48046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628650" y="4921885"/>
            <a:ext cx="1685925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Allocated block</a:t>
            </a:r>
          </a:p>
          <a:p>
            <a:pPr>
              <a:lnSpc>
                <a:spcPct val="100000"/>
              </a:lnSpc>
            </a:pPr>
            <a:r>
              <a:rPr lang="en-US" sz="1600"/>
              <a:t>(4 words)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3752850" y="4928235"/>
            <a:ext cx="120015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Free block</a:t>
            </a:r>
          </a:p>
          <a:p>
            <a:pPr>
              <a:lnSpc>
                <a:spcPct val="100000"/>
              </a:lnSpc>
            </a:pPr>
            <a:r>
              <a:rPr lang="en-US" sz="1600"/>
              <a:t>(3 words)</a:t>
            </a:r>
          </a:p>
        </p:txBody>
      </p:sp>
      <p:sp>
        <p:nvSpPr>
          <p:cNvPr id="13339" name="AutoShape 27"/>
          <p:cNvSpPr>
            <a:spLocks/>
          </p:cNvSpPr>
          <p:nvPr/>
        </p:nvSpPr>
        <p:spPr bwMode="auto">
          <a:xfrm rot="5400000">
            <a:off x="4248150" y="4280535"/>
            <a:ext cx="228600" cy="914400"/>
          </a:xfrm>
          <a:prstGeom prst="rightBrace">
            <a:avLst>
              <a:gd name="adj1" fmla="val 33333"/>
              <a:gd name="adj2" fmla="val 48046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6115050" y="4775835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6115050" y="5156835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6496050" y="4775835"/>
            <a:ext cx="11557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Free word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6496050" y="5156835"/>
            <a:ext cx="16414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Allocated word</a:t>
            </a:r>
          </a:p>
        </p:txBody>
      </p:sp>
    </p:spTree>
    <p:extLst>
      <p:ext uri="{BB962C8B-B14F-4D97-AF65-F5344CB8AC3E}">
        <p14:creationId xmlns:p14="http://schemas.microsoft.com/office/powerpoint/2010/main" val="213456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4643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Allocation Examples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743200" y="170815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048000" y="170815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352800" y="170815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3657600" y="170815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3962400" y="17081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4267200" y="17081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4572000" y="17081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4876800" y="17081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5181600" y="17081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5486400" y="17081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5791200" y="17081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5"/>
          <p:cNvSpPr>
            <a:spLocks noChangeArrowheads="1"/>
          </p:cNvSpPr>
          <p:nvPr/>
        </p:nvSpPr>
        <p:spPr bwMode="auto">
          <a:xfrm>
            <a:off x="6096000" y="17081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Rectangle 16"/>
          <p:cNvSpPr>
            <a:spLocks noChangeArrowheads="1"/>
          </p:cNvSpPr>
          <p:nvPr/>
        </p:nvSpPr>
        <p:spPr bwMode="auto">
          <a:xfrm>
            <a:off x="6400800" y="17081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Rectangle 17"/>
          <p:cNvSpPr>
            <a:spLocks noChangeArrowheads="1"/>
          </p:cNvSpPr>
          <p:nvPr/>
        </p:nvSpPr>
        <p:spPr bwMode="auto">
          <a:xfrm>
            <a:off x="6705600" y="17081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Rectangle 18"/>
          <p:cNvSpPr>
            <a:spLocks noChangeArrowheads="1"/>
          </p:cNvSpPr>
          <p:nvPr/>
        </p:nvSpPr>
        <p:spPr bwMode="auto">
          <a:xfrm>
            <a:off x="7010400" y="17081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Rectangle 19"/>
          <p:cNvSpPr>
            <a:spLocks noChangeArrowheads="1"/>
          </p:cNvSpPr>
          <p:nvPr/>
        </p:nvSpPr>
        <p:spPr bwMode="auto">
          <a:xfrm>
            <a:off x="7315200" y="17081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20"/>
          <p:cNvSpPr>
            <a:spLocks noChangeArrowheads="1"/>
          </p:cNvSpPr>
          <p:nvPr/>
        </p:nvSpPr>
        <p:spPr bwMode="auto">
          <a:xfrm>
            <a:off x="7620000" y="17081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Text Box 21"/>
          <p:cNvSpPr txBox="1">
            <a:spLocks noChangeArrowheads="1"/>
          </p:cNvSpPr>
          <p:nvPr/>
        </p:nvSpPr>
        <p:spPr bwMode="auto">
          <a:xfrm>
            <a:off x="1143000" y="1233488"/>
            <a:ext cx="461737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p1 = </a:t>
            </a:r>
            <a:r>
              <a:rPr lang="en-US" sz="1800" dirty="0" err="1">
                <a:latin typeface="Courier New" pitchFamily="49" charset="0"/>
              </a:rPr>
              <a:t>malloc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smtClean="0">
                <a:latin typeface="Courier New" pitchFamily="49" charset="0"/>
              </a:rPr>
              <a:t>4 * </a:t>
            </a:r>
            <a:r>
              <a:rPr lang="en-US" sz="1800" dirty="0" err="1" smtClean="0">
                <a:latin typeface="Courier New" pitchFamily="49" charset="0"/>
              </a:rPr>
              <a:t>sizeof</a:t>
            </a:r>
            <a:r>
              <a:rPr lang="en-US" sz="1800" dirty="0" smtClean="0">
                <a:latin typeface="Courier New" pitchFamily="49" charset="0"/>
              </a:rPr>
              <a:t> (void *))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4357" name="Rectangle 23"/>
          <p:cNvSpPr>
            <a:spLocks noChangeArrowheads="1"/>
          </p:cNvSpPr>
          <p:nvPr/>
        </p:nvSpPr>
        <p:spPr bwMode="auto">
          <a:xfrm>
            <a:off x="2743200" y="2595563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4"/>
          <p:cNvSpPr>
            <a:spLocks noChangeArrowheads="1"/>
          </p:cNvSpPr>
          <p:nvPr/>
        </p:nvSpPr>
        <p:spPr bwMode="auto">
          <a:xfrm>
            <a:off x="3048000" y="2595563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3352800" y="2595563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6"/>
          <p:cNvSpPr>
            <a:spLocks noChangeArrowheads="1"/>
          </p:cNvSpPr>
          <p:nvPr/>
        </p:nvSpPr>
        <p:spPr bwMode="auto">
          <a:xfrm>
            <a:off x="3657600" y="2595563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7"/>
          <p:cNvSpPr>
            <a:spLocks noChangeArrowheads="1"/>
          </p:cNvSpPr>
          <p:nvPr/>
        </p:nvSpPr>
        <p:spPr bwMode="auto">
          <a:xfrm>
            <a:off x="3962400" y="2595563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8"/>
          <p:cNvSpPr>
            <a:spLocks noChangeArrowheads="1"/>
          </p:cNvSpPr>
          <p:nvPr/>
        </p:nvSpPr>
        <p:spPr bwMode="auto">
          <a:xfrm>
            <a:off x="4267200" y="2595563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9"/>
          <p:cNvSpPr>
            <a:spLocks noChangeArrowheads="1"/>
          </p:cNvSpPr>
          <p:nvPr/>
        </p:nvSpPr>
        <p:spPr bwMode="auto">
          <a:xfrm>
            <a:off x="4572000" y="2595563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Rectangle 30"/>
          <p:cNvSpPr>
            <a:spLocks noChangeArrowheads="1"/>
          </p:cNvSpPr>
          <p:nvPr/>
        </p:nvSpPr>
        <p:spPr bwMode="auto">
          <a:xfrm>
            <a:off x="4876800" y="2595563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Rectangle 31"/>
          <p:cNvSpPr>
            <a:spLocks noChangeArrowheads="1"/>
          </p:cNvSpPr>
          <p:nvPr/>
        </p:nvSpPr>
        <p:spPr bwMode="auto">
          <a:xfrm>
            <a:off x="5181600" y="2595563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Rectangle 32"/>
          <p:cNvSpPr>
            <a:spLocks noChangeArrowheads="1"/>
          </p:cNvSpPr>
          <p:nvPr/>
        </p:nvSpPr>
        <p:spPr bwMode="auto">
          <a:xfrm>
            <a:off x="5486400" y="2595563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Rectangle 33"/>
          <p:cNvSpPr>
            <a:spLocks noChangeArrowheads="1"/>
          </p:cNvSpPr>
          <p:nvPr/>
        </p:nvSpPr>
        <p:spPr bwMode="auto">
          <a:xfrm>
            <a:off x="5791200" y="2595563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Rectangle 34"/>
          <p:cNvSpPr>
            <a:spLocks noChangeArrowheads="1"/>
          </p:cNvSpPr>
          <p:nvPr/>
        </p:nvSpPr>
        <p:spPr bwMode="auto">
          <a:xfrm>
            <a:off x="6096000" y="2595563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Rectangle 35"/>
          <p:cNvSpPr>
            <a:spLocks noChangeArrowheads="1"/>
          </p:cNvSpPr>
          <p:nvPr/>
        </p:nvSpPr>
        <p:spPr bwMode="auto">
          <a:xfrm>
            <a:off x="6400800" y="2595563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Rectangle 36"/>
          <p:cNvSpPr>
            <a:spLocks noChangeArrowheads="1"/>
          </p:cNvSpPr>
          <p:nvPr/>
        </p:nvSpPr>
        <p:spPr bwMode="auto">
          <a:xfrm>
            <a:off x="6705600" y="2595563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1" name="Rectangle 37"/>
          <p:cNvSpPr>
            <a:spLocks noChangeArrowheads="1"/>
          </p:cNvSpPr>
          <p:nvPr/>
        </p:nvSpPr>
        <p:spPr bwMode="auto">
          <a:xfrm>
            <a:off x="7010400" y="2595563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Rectangle 38"/>
          <p:cNvSpPr>
            <a:spLocks noChangeArrowheads="1"/>
          </p:cNvSpPr>
          <p:nvPr/>
        </p:nvSpPr>
        <p:spPr bwMode="auto">
          <a:xfrm>
            <a:off x="7315200" y="2595563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39"/>
          <p:cNvSpPr>
            <a:spLocks noChangeArrowheads="1"/>
          </p:cNvSpPr>
          <p:nvPr/>
        </p:nvSpPr>
        <p:spPr bwMode="auto">
          <a:xfrm>
            <a:off x="7620000" y="2595563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Text Box 40"/>
          <p:cNvSpPr txBox="1">
            <a:spLocks noChangeArrowheads="1"/>
          </p:cNvSpPr>
          <p:nvPr/>
        </p:nvSpPr>
        <p:spPr bwMode="auto">
          <a:xfrm>
            <a:off x="1143000" y="2120900"/>
            <a:ext cx="461737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p2 = </a:t>
            </a:r>
            <a:r>
              <a:rPr lang="en-US" sz="1800" dirty="0" err="1">
                <a:latin typeface="Courier New" pitchFamily="49" charset="0"/>
              </a:rPr>
              <a:t>malloc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dirty="0">
                <a:latin typeface="Courier New" pitchFamily="49" charset="0"/>
              </a:rPr>
              <a:t>5 * </a:t>
            </a:r>
            <a:r>
              <a:rPr lang="en-US" dirty="0" err="1">
                <a:latin typeface="Courier New" pitchFamily="49" charset="0"/>
              </a:rPr>
              <a:t>sizeof</a:t>
            </a:r>
            <a:r>
              <a:rPr lang="en-US" dirty="0">
                <a:latin typeface="Courier New" pitchFamily="49" charset="0"/>
              </a:rPr>
              <a:t> (void *))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4375" name="Rectangle 42"/>
          <p:cNvSpPr>
            <a:spLocks noChangeArrowheads="1"/>
          </p:cNvSpPr>
          <p:nvPr/>
        </p:nvSpPr>
        <p:spPr bwMode="auto">
          <a:xfrm>
            <a:off x="2743200" y="3482975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Rectangle 43"/>
          <p:cNvSpPr>
            <a:spLocks noChangeArrowheads="1"/>
          </p:cNvSpPr>
          <p:nvPr/>
        </p:nvSpPr>
        <p:spPr bwMode="auto">
          <a:xfrm>
            <a:off x="3048000" y="3482975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" name="Rectangle 44"/>
          <p:cNvSpPr>
            <a:spLocks noChangeArrowheads="1"/>
          </p:cNvSpPr>
          <p:nvPr/>
        </p:nvSpPr>
        <p:spPr bwMode="auto">
          <a:xfrm>
            <a:off x="3352800" y="3482975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8" name="Rectangle 45"/>
          <p:cNvSpPr>
            <a:spLocks noChangeArrowheads="1"/>
          </p:cNvSpPr>
          <p:nvPr/>
        </p:nvSpPr>
        <p:spPr bwMode="auto">
          <a:xfrm>
            <a:off x="3657600" y="3482975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Rectangle 46"/>
          <p:cNvSpPr>
            <a:spLocks noChangeArrowheads="1"/>
          </p:cNvSpPr>
          <p:nvPr/>
        </p:nvSpPr>
        <p:spPr bwMode="auto">
          <a:xfrm>
            <a:off x="3962400" y="3482975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Rectangle 47"/>
          <p:cNvSpPr>
            <a:spLocks noChangeArrowheads="1"/>
          </p:cNvSpPr>
          <p:nvPr/>
        </p:nvSpPr>
        <p:spPr bwMode="auto">
          <a:xfrm>
            <a:off x="4267200" y="3482975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Rectangle 48"/>
          <p:cNvSpPr>
            <a:spLocks noChangeArrowheads="1"/>
          </p:cNvSpPr>
          <p:nvPr/>
        </p:nvSpPr>
        <p:spPr bwMode="auto">
          <a:xfrm>
            <a:off x="4572000" y="3482975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Rectangle 49"/>
          <p:cNvSpPr>
            <a:spLocks noChangeArrowheads="1"/>
          </p:cNvSpPr>
          <p:nvPr/>
        </p:nvSpPr>
        <p:spPr bwMode="auto">
          <a:xfrm>
            <a:off x="4876800" y="3482975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Rectangle 50"/>
          <p:cNvSpPr>
            <a:spLocks noChangeArrowheads="1"/>
          </p:cNvSpPr>
          <p:nvPr/>
        </p:nvSpPr>
        <p:spPr bwMode="auto">
          <a:xfrm>
            <a:off x="5181600" y="3482975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Rectangle 51"/>
          <p:cNvSpPr>
            <a:spLocks noChangeArrowheads="1"/>
          </p:cNvSpPr>
          <p:nvPr/>
        </p:nvSpPr>
        <p:spPr bwMode="auto">
          <a:xfrm>
            <a:off x="5486400" y="3482975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Rectangle 52"/>
          <p:cNvSpPr>
            <a:spLocks noChangeArrowheads="1"/>
          </p:cNvSpPr>
          <p:nvPr/>
        </p:nvSpPr>
        <p:spPr bwMode="auto">
          <a:xfrm>
            <a:off x="5791200" y="3482975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Rectangle 53"/>
          <p:cNvSpPr>
            <a:spLocks noChangeArrowheads="1"/>
          </p:cNvSpPr>
          <p:nvPr/>
        </p:nvSpPr>
        <p:spPr bwMode="auto">
          <a:xfrm>
            <a:off x="6096000" y="3482975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Rectangle 54"/>
          <p:cNvSpPr>
            <a:spLocks noChangeArrowheads="1"/>
          </p:cNvSpPr>
          <p:nvPr/>
        </p:nvSpPr>
        <p:spPr bwMode="auto">
          <a:xfrm>
            <a:off x="6400800" y="3482975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8" name="Rectangle 55"/>
          <p:cNvSpPr>
            <a:spLocks noChangeArrowheads="1"/>
          </p:cNvSpPr>
          <p:nvPr/>
        </p:nvSpPr>
        <p:spPr bwMode="auto">
          <a:xfrm>
            <a:off x="6705600" y="3482975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9" name="Rectangle 56"/>
          <p:cNvSpPr>
            <a:spLocks noChangeArrowheads="1"/>
          </p:cNvSpPr>
          <p:nvPr/>
        </p:nvSpPr>
        <p:spPr bwMode="auto">
          <a:xfrm>
            <a:off x="7010400" y="3482975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Rectangle 57"/>
          <p:cNvSpPr>
            <a:spLocks noChangeArrowheads="1"/>
          </p:cNvSpPr>
          <p:nvPr/>
        </p:nvSpPr>
        <p:spPr bwMode="auto">
          <a:xfrm>
            <a:off x="7315200" y="3482975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1" name="Rectangle 58"/>
          <p:cNvSpPr>
            <a:spLocks noChangeArrowheads="1"/>
          </p:cNvSpPr>
          <p:nvPr/>
        </p:nvSpPr>
        <p:spPr bwMode="auto">
          <a:xfrm>
            <a:off x="7620000" y="3482975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Text Box 59"/>
          <p:cNvSpPr txBox="1">
            <a:spLocks noChangeArrowheads="1"/>
          </p:cNvSpPr>
          <p:nvPr/>
        </p:nvSpPr>
        <p:spPr bwMode="auto">
          <a:xfrm>
            <a:off x="1143000" y="3008313"/>
            <a:ext cx="461737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p3 = </a:t>
            </a:r>
            <a:r>
              <a:rPr lang="en-US" sz="1800" dirty="0" err="1">
                <a:latin typeface="Courier New" pitchFamily="49" charset="0"/>
              </a:rPr>
              <a:t>malloc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dirty="0">
                <a:latin typeface="Courier New" pitchFamily="49" charset="0"/>
              </a:rPr>
              <a:t>6 * </a:t>
            </a:r>
            <a:r>
              <a:rPr lang="en-US" dirty="0" err="1">
                <a:latin typeface="Courier New" pitchFamily="49" charset="0"/>
              </a:rPr>
              <a:t>sizeof</a:t>
            </a:r>
            <a:r>
              <a:rPr lang="en-US" dirty="0">
                <a:latin typeface="Courier New" pitchFamily="49" charset="0"/>
              </a:rPr>
              <a:t> (void *))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4393" name="Rectangle 61"/>
          <p:cNvSpPr>
            <a:spLocks noChangeArrowheads="1"/>
          </p:cNvSpPr>
          <p:nvPr/>
        </p:nvSpPr>
        <p:spPr bwMode="auto">
          <a:xfrm>
            <a:off x="2773363" y="43703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4" name="Rectangle 62"/>
          <p:cNvSpPr>
            <a:spLocks noChangeArrowheads="1"/>
          </p:cNvSpPr>
          <p:nvPr/>
        </p:nvSpPr>
        <p:spPr bwMode="auto">
          <a:xfrm>
            <a:off x="3078163" y="43703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5" name="Rectangle 63"/>
          <p:cNvSpPr>
            <a:spLocks noChangeArrowheads="1"/>
          </p:cNvSpPr>
          <p:nvPr/>
        </p:nvSpPr>
        <p:spPr bwMode="auto">
          <a:xfrm>
            <a:off x="3382963" y="43703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6" name="Rectangle 64"/>
          <p:cNvSpPr>
            <a:spLocks noChangeArrowheads="1"/>
          </p:cNvSpPr>
          <p:nvPr/>
        </p:nvSpPr>
        <p:spPr bwMode="auto">
          <a:xfrm>
            <a:off x="3687763" y="43703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7" name="Rectangle 65"/>
          <p:cNvSpPr>
            <a:spLocks noChangeArrowheads="1"/>
          </p:cNvSpPr>
          <p:nvPr/>
        </p:nvSpPr>
        <p:spPr bwMode="auto">
          <a:xfrm>
            <a:off x="3992563" y="43703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8" name="Rectangle 66"/>
          <p:cNvSpPr>
            <a:spLocks noChangeArrowheads="1"/>
          </p:cNvSpPr>
          <p:nvPr/>
        </p:nvSpPr>
        <p:spPr bwMode="auto">
          <a:xfrm>
            <a:off x="4297363" y="43703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9" name="Rectangle 67"/>
          <p:cNvSpPr>
            <a:spLocks noChangeArrowheads="1"/>
          </p:cNvSpPr>
          <p:nvPr/>
        </p:nvSpPr>
        <p:spPr bwMode="auto">
          <a:xfrm>
            <a:off x="4602163" y="43703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0" name="Rectangle 68"/>
          <p:cNvSpPr>
            <a:spLocks noChangeArrowheads="1"/>
          </p:cNvSpPr>
          <p:nvPr/>
        </p:nvSpPr>
        <p:spPr bwMode="auto">
          <a:xfrm>
            <a:off x="4906963" y="43703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1" name="Rectangle 69"/>
          <p:cNvSpPr>
            <a:spLocks noChangeArrowheads="1"/>
          </p:cNvSpPr>
          <p:nvPr/>
        </p:nvSpPr>
        <p:spPr bwMode="auto">
          <a:xfrm>
            <a:off x="5211763" y="43703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2" name="Rectangle 70"/>
          <p:cNvSpPr>
            <a:spLocks noChangeArrowheads="1"/>
          </p:cNvSpPr>
          <p:nvPr/>
        </p:nvSpPr>
        <p:spPr bwMode="auto">
          <a:xfrm>
            <a:off x="5516563" y="4370388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3" name="Rectangle 71"/>
          <p:cNvSpPr>
            <a:spLocks noChangeArrowheads="1"/>
          </p:cNvSpPr>
          <p:nvPr/>
        </p:nvSpPr>
        <p:spPr bwMode="auto">
          <a:xfrm>
            <a:off x="5821363" y="4370388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4" name="Rectangle 72"/>
          <p:cNvSpPr>
            <a:spLocks noChangeArrowheads="1"/>
          </p:cNvSpPr>
          <p:nvPr/>
        </p:nvSpPr>
        <p:spPr bwMode="auto">
          <a:xfrm>
            <a:off x="6126163" y="4370388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5" name="Rectangle 73"/>
          <p:cNvSpPr>
            <a:spLocks noChangeArrowheads="1"/>
          </p:cNvSpPr>
          <p:nvPr/>
        </p:nvSpPr>
        <p:spPr bwMode="auto">
          <a:xfrm>
            <a:off x="6430963" y="4370388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6" name="Rectangle 74"/>
          <p:cNvSpPr>
            <a:spLocks noChangeArrowheads="1"/>
          </p:cNvSpPr>
          <p:nvPr/>
        </p:nvSpPr>
        <p:spPr bwMode="auto">
          <a:xfrm>
            <a:off x="6735763" y="4370388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7" name="Rectangle 75"/>
          <p:cNvSpPr>
            <a:spLocks noChangeArrowheads="1"/>
          </p:cNvSpPr>
          <p:nvPr/>
        </p:nvSpPr>
        <p:spPr bwMode="auto">
          <a:xfrm>
            <a:off x="7040563" y="4370388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8" name="Rectangle 76"/>
          <p:cNvSpPr>
            <a:spLocks noChangeArrowheads="1"/>
          </p:cNvSpPr>
          <p:nvPr/>
        </p:nvSpPr>
        <p:spPr bwMode="auto">
          <a:xfrm>
            <a:off x="7345363" y="43703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9" name="Rectangle 77"/>
          <p:cNvSpPr>
            <a:spLocks noChangeArrowheads="1"/>
          </p:cNvSpPr>
          <p:nvPr/>
        </p:nvSpPr>
        <p:spPr bwMode="auto">
          <a:xfrm>
            <a:off x="7650163" y="43703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0" name="Text Box 78"/>
          <p:cNvSpPr txBox="1">
            <a:spLocks noChangeArrowheads="1"/>
          </p:cNvSpPr>
          <p:nvPr/>
        </p:nvSpPr>
        <p:spPr bwMode="auto">
          <a:xfrm>
            <a:off x="1143000" y="3895725"/>
            <a:ext cx="1276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free(p2)</a:t>
            </a:r>
          </a:p>
        </p:txBody>
      </p:sp>
      <p:sp>
        <p:nvSpPr>
          <p:cNvPr id="14411" name="Rectangle 80"/>
          <p:cNvSpPr>
            <a:spLocks noChangeArrowheads="1"/>
          </p:cNvSpPr>
          <p:nvPr/>
        </p:nvSpPr>
        <p:spPr bwMode="auto">
          <a:xfrm>
            <a:off x="2728913" y="52578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2" name="Rectangle 81"/>
          <p:cNvSpPr>
            <a:spLocks noChangeArrowheads="1"/>
          </p:cNvSpPr>
          <p:nvPr/>
        </p:nvSpPr>
        <p:spPr bwMode="auto">
          <a:xfrm>
            <a:off x="3033713" y="52578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3" name="Rectangle 82"/>
          <p:cNvSpPr>
            <a:spLocks noChangeArrowheads="1"/>
          </p:cNvSpPr>
          <p:nvPr/>
        </p:nvSpPr>
        <p:spPr bwMode="auto">
          <a:xfrm>
            <a:off x="3338513" y="52578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4" name="Rectangle 83"/>
          <p:cNvSpPr>
            <a:spLocks noChangeArrowheads="1"/>
          </p:cNvSpPr>
          <p:nvPr/>
        </p:nvSpPr>
        <p:spPr bwMode="auto">
          <a:xfrm>
            <a:off x="3643313" y="52578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5" name="Rectangle 84"/>
          <p:cNvSpPr>
            <a:spLocks noChangeArrowheads="1"/>
          </p:cNvSpPr>
          <p:nvPr/>
        </p:nvSpPr>
        <p:spPr bwMode="auto">
          <a:xfrm>
            <a:off x="3948113" y="5257800"/>
            <a:ext cx="304800" cy="304800"/>
          </a:xfrm>
          <a:prstGeom prst="rect">
            <a:avLst/>
          </a:prstGeom>
          <a:solidFill>
            <a:srgbClr val="CC99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6" name="Rectangle 85"/>
          <p:cNvSpPr>
            <a:spLocks noChangeArrowheads="1"/>
          </p:cNvSpPr>
          <p:nvPr/>
        </p:nvSpPr>
        <p:spPr bwMode="auto">
          <a:xfrm>
            <a:off x="4252913" y="5257800"/>
            <a:ext cx="304800" cy="304800"/>
          </a:xfrm>
          <a:prstGeom prst="rect">
            <a:avLst/>
          </a:prstGeom>
          <a:solidFill>
            <a:srgbClr val="CC99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7" name="Rectangle 86"/>
          <p:cNvSpPr>
            <a:spLocks noChangeArrowheads="1"/>
          </p:cNvSpPr>
          <p:nvPr/>
        </p:nvSpPr>
        <p:spPr bwMode="auto">
          <a:xfrm>
            <a:off x="4557713" y="5257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8" name="Rectangle 87"/>
          <p:cNvSpPr>
            <a:spLocks noChangeArrowheads="1"/>
          </p:cNvSpPr>
          <p:nvPr/>
        </p:nvSpPr>
        <p:spPr bwMode="auto">
          <a:xfrm>
            <a:off x="4862513" y="5257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9" name="Rectangle 88"/>
          <p:cNvSpPr>
            <a:spLocks noChangeArrowheads="1"/>
          </p:cNvSpPr>
          <p:nvPr/>
        </p:nvSpPr>
        <p:spPr bwMode="auto">
          <a:xfrm>
            <a:off x="5167313" y="5257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0" name="Rectangle 89"/>
          <p:cNvSpPr>
            <a:spLocks noChangeArrowheads="1"/>
          </p:cNvSpPr>
          <p:nvPr/>
        </p:nvSpPr>
        <p:spPr bwMode="auto">
          <a:xfrm>
            <a:off x="5472113" y="5257800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1" name="Rectangle 90"/>
          <p:cNvSpPr>
            <a:spLocks noChangeArrowheads="1"/>
          </p:cNvSpPr>
          <p:nvPr/>
        </p:nvSpPr>
        <p:spPr bwMode="auto">
          <a:xfrm>
            <a:off x="5776913" y="5257800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2" name="Rectangle 91"/>
          <p:cNvSpPr>
            <a:spLocks noChangeArrowheads="1"/>
          </p:cNvSpPr>
          <p:nvPr/>
        </p:nvSpPr>
        <p:spPr bwMode="auto">
          <a:xfrm>
            <a:off x="6081713" y="5257800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3" name="Rectangle 92"/>
          <p:cNvSpPr>
            <a:spLocks noChangeArrowheads="1"/>
          </p:cNvSpPr>
          <p:nvPr/>
        </p:nvSpPr>
        <p:spPr bwMode="auto">
          <a:xfrm>
            <a:off x="6386513" y="5257800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4" name="Rectangle 93"/>
          <p:cNvSpPr>
            <a:spLocks noChangeArrowheads="1"/>
          </p:cNvSpPr>
          <p:nvPr/>
        </p:nvSpPr>
        <p:spPr bwMode="auto">
          <a:xfrm>
            <a:off x="6691313" y="5257800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5" name="Rectangle 94"/>
          <p:cNvSpPr>
            <a:spLocks noChangeArrowheads="1"/>
          </p:cNvSpPr>
          <p:nvPr/>
        </p:nvSpPr>
        <p:spPr bwMode="auto">
          <a:xfrm>
            <a:off x="6996113" y="5257800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6" name="Rectangle 95"/>
          <p:cNvSpPr>
            <a:spLocks noChangeArrowheads="1"/>
          </p:cNvSpPr>
          <p:nvPr/>
        </p:nvSpPr>
        <p:spPr bwMode="auto">
          <a:xfrm>
            <a:off x="7300913" y="5257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7" name="Rectangle 96"/>
          <p:cNvSpPr>
            <a:spLocks noChangeArrowheads="1"/>
          </p:cNvSpPr>
          <p:nvPr/>
        </p:nvSpPr>
        <p:spPr bwMode="auto">
          <a:xfrm>
            <a:off x="7605713" y="5257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8" name="Text Box 97"/>
          <p:cNvSpPr txBox="1">
            <a:spLocks noChangeArrowheads="1"/>
          </p:cNvSpPr>
          <p:nvPr/>
        </p:nvSpPr>
        <p:spPr bwMode="auto">
          <a:xfrm>
            <a:off x="1143000" y="4783138"/>
            <a:ext cx="461737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p4 = </a:t>
            </a:r>
            <a:r>
              <a:rPr lang="en-US" sz="1800" dirty="0" err="1">
                <a:latin typeface="Courier New" pitchFamily="49" charset="0"/>
              </a:rPr>
              <a:t>malloc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dirty="0">
                <a:latin typeface="Courier New" pitchFamily="49" charset="0"/>
              </a:rPr>
              <a:t>2 * </a:t>
            </a:r>
            <a:r>
              <a:rPr lang="en-US" dirty="0" err="1">
                <a:latin typeface="Courier New" pitchFamily="49" charset="0"/>
              </a:rPr>
              <a:t>sizeof</a:t>
            </a:r>
            <a:r>
              <a:rPr lang="en-US" dirty="0">
                <a:latin typeface="Courier New" pitchFamily="49" charset="0"/>
              </a:rPr>
              <a:t> (void *))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8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5245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Constraints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332412"/>
          </a:xfrm>
        </p:spPr>
        <p:txBody>
          <a:bodyPr>
            <a:normAutofit/>
          </a:bodyPr>
          <a:lstStyle/>
          <a:p>
            <a:pPr marL="223838" indent="-223838" defTabSz="895350" eaLnBrk="1" hangingPunct="1">
              <a:defRPr/>
            </a:pPr>
            <a:r>
              <a:rPr lang="en-US" dirty="0" smtClean="0"/>
              <a:t>Applications:</a:t>
            </a:r>
          </a:p>
          <a:p>
            <a:pPr marL="560388" lvl="1" indent="-222250" defTabSz="895350" eaLnBrk="1" hangingPunct="1">
              <a:defRPr/>
            </a:pPr>
            <a:r>
              <a:rPr lang="en-US" dirty="0" smtClean="0"/>
              <a:t>Can issue arbitrary sequence of allocation and free requests</a:t>
            </a:r>
          </a:p>
          <a:p>
            <a:pPr marL="560388" lvl="1" indent="-222250" defTabSz="895350" eaLnBrk="1" hangingPunct="1">
              <a:defRPr/>
            </a:pPr>
            <a:r>
              <a:rPr lang="en-US" dirty="0" smtClean="0"/>
              <a:t>Free requests must correspond to an allocated block</a:t>
            </a:r>
          </a:p>
          <a:p>
            <a:pPr marL="223838" indent="-223838" defTabSz="895350" eaLnBrk="1" hangingPunct="1">
              <a:defRPr/>
            </a:pPr>
            <a:r>
              <a:rPr lang="en-US" dirty="0" smtClean="0"/>
              <a:t>Allocators</a:t>
            </a:r>
          </a:p>
          <a:p>
            <a:pPr marL="560388" lvl="1" indent="-222250" defTabSz="895350" eaLnBrk="1" hangingPunct="1">
              <a:defRPr/>
            </a:pPr>
            <a:r>
              <a:rPr lang="en-US" dirty="0" smtClean="0"/>
              <a:t>Must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respond immediately </a:t>
            </a:r>
            <a:r>
              <a:rPr lang="en-US" dirty="0" smtClean="0"/>
              <a:t>to all allocation requests</a:t>
            </a:r>
          </a:p>
          <a:p>
            <a:pPr marL="839788" lvl="2" indent="-165100" defTabSz="895350" eaLnBrk="1" hangingPunct="1">
              <a:defRPr/>
            </a:pPr>
            <a:r>
              <a:rPr lang="en-US" i="1" dirty="0" smtClean="0"/>
              <a:t>i.e</a:t>
            </a:r>
            <a:r>
              <a:rPr lang="en-US" dirty="0" smtClean="0"/>
              <a:t>., can’t reorder or buffer requests</a:t>
            </a:r>
          </a:p>
          <a:p>
            <a:pPr marL="560388" lvl="1" indent="-222250" defTabSz="895350" eaLnBrk="1" hangingPunct="1">
              <a:defRPr/>
            </a:pPr>
            <a:r>
              <a:rPr lang="en-US" dirty="0" smtClean="0"/>
              <a:t>Must allocate blocks from free memory</a:t>
            </a:r>
          </a:p>
          <a:p>
            <a:pPr marL="560388" lvl="1" indent="-222250" defTabSz="895350" eaLnBrk="1" hangingPunct="1">
              <a:defRPr/>
            </a:pPr>
            <a:r>
              <a:rPr lang="en-US" dirty="0" smtClean="0"/>
              <a:t>Must align blocks so they satisfy all alignment requirements</a:t>
            </a:r>
          </a:p>
          <a:p>
            <a:pPr marL="560388" lvl="1" indent="-222250" defTabSz="895350" eaLnBrk="1" hangingPunct="1">
              <a:defRPr/>
            </a:pPr>
            <a:r>
              <a:rPr lang="en-US" dirty="0" smtClean="0"/>
              <a:t>Can only manipulate and modify free memory</a:t>
            </a:r>
          </a:p>
          <a:p>
            <a:pPr marL="560388" lvl="1" indent="-222250" defTabSz="895350" eaLnBrk="1" hangingPunct="1">
              <a:defRPr/>
            </a:pPr>
            <a:r>
              <a:rPr lang="en-US" dirty="0" smtClean="0"/>
              <a:t>Can’t move the allocated blocks once they are allocated</a:t>
            </a:r>
          </a:p>
          <a:p>
            <a:pPr marL="839788" lvl="2" indent="-165100" defTabSz="895350" eaLnBrk="1" hangingPunct="1">
              <a:defRPr/>
            </a:pPr>
            <a:r>
              <a:rPr lang="en-US" i="1" dirty="0" smtClean="0"/>
              <a:t>i.e</a:t>
            </a:r>
            <a:r>
              <a:rPr lang="en-US" dirty="0" smtClean="0"/>
              <a:t>., compaction is not allowed</a:t>
            </a:r>
          </a:p>
        </p:txBody>
      </p:sp>
    </p:spTree>
    <p:extLst>
      <p:ext uri="{BB962C8B-B14F-4D97-AF65-F5344CB8AC3E}">
        <p14:creationId xmlns:p14="http://schemas.microsoft.com/office/powerpoint/2010/main" val="131737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704056"/>
            <a:ext cx="71247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Goals of Good </a:t>
            </a:r>
            <a:r>
              <a:rPr lang="en-US" dirty="0" err="1" smtClean="0"/>
              <a:t>malloc</a:t>
            </a:r>
            <a:r>
              <a:rPr lang="en-US" dirty="0" smtClean="0"/>
              <a:t>/free 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752600"/>
            <a:ext cx="7950200" cy="4495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Primary goals</a:t>
            </a:r>
          </a:p>
          <a:p>
            <a:pPr lvl="1" eaLnBrk="1" hangingPunct="1">
              <a:defRPr/>
            </a:pPr>
            <a:r>
              <a:rPr lang="en-US" dirty="0" smtClean="0"/>
              <a:t>Good time-performance for </a:t>
            </a:r>
            <a:r>
              <a:rPr lang="en-US" dirty="0" err="1" smtClean="0">
                <a:latin typeface="Courier New" pitchFamily="49" charset="0"/>
              </a:rPr>
              <a:t>malloc</a:t>
            </a:r>
            <a:r>
              <a:rPr lang="en-US" dirty="0" smtClean="0"/>
              <a:t> and </a:t>
            </a:r>
            <a:r>
              <a:rPr lang="en-US" dirty="0" smtClean="0">
                <a:latin typeface="Courier New" pitchFamily="49" charset="0"/>
              </a:rPr>
              <a:t>free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Ideally should take constant time (not always possible)</a:t>
            </a:r>
          </a:p>
          <a:p>
            <a:pPr lvl="2" eaLnBrk="1" hangingPunct="1">
              <a:defRPr/>
            </a:pPr>
            <a:r>
              <a:rPr lang="en-US" dirty="0" smtClean="0"/>
              <a:t>Should certainly not take linear time in the number of blocks</a:t>
            </a:r>
          </a:p>
          <a:p>
            <a:pPr lvl="1" eaLnBrk="1" hangingPunct="1">
              <a:defRPr/>
            </a:pPr>
            <a:r>
              <a:rPr lang="en-US" dirty="0" smtClean="0"/>
              <a:t>Good space utilization</a:t>
            </a:r>
          </a:p>
          <a:p>
            <a:pPr lvl="2" eaLnBrk="1" hangingPunct="1">
              <a:defRPr/>
            </a:pPr>
            <a:r>
              <a:rPr lang="en-US" dirty="0" smtClean="0"/>
              <a:t>User allocated structures should be large fraction of the heap</a:t>
            </a:r>
          </a:p>
          <a:p>
            <a:pPr lvl="2" eaLnBrk="1" hangingPunct="1">
              <a:defRPr/>
            </a:pPr>
            <a:r>
              <a:rPr lang="en-US" dirty="0" smtClean="0"/>
              <a:t>Want to minimize “fragmentation”</a:t>
            </a:r>
          </a:p>
          <a:p>
            <a:pPr eaLnBrk="1" hangingPunct="1">
              <a:defRPr/>
            </a:pPr>
            <a:r>
              <a:rPr lang="en-US" dirty="0" smtClean="0"/>
              <a:t>One extreme example</a:t>
            </a:r>
          </a:p>
          <a:p>
            <a:pPr lvl="1">
              <a:defRPr/>
            </a:pPr>
            <a:r>
              <a:rPr lang="en-US" dirty="0" err="1" smtClean="0"/>
              <a:t>malloc</a:t>
            </a:r>
            <a:r>
              <a:rPr lang="en-US" dirty="0"/>
              <a:t> </a:t>
            </a:r>
            <a:r>
              <a:rPr lang="en-US" dirty="0" smtClean="0"/>
              <a:t>(N): find the next available N free blocks</a:t>
            </a:r>
          </a:p>
          <a:p>
            <a:pPr lvl="1">
              <a:defRPr/>
            </a:pPr>
            <a:r>
              <a:rPr lang="en-US" dirty="0" smtClean="0"/>
              <a:t>free: </a:t>
            </a:r>
            <a:r>
              <a:rPr lang="en-US" dirty="0" smtClean="0">
                <a:solidFill>
                  <a:srgbClr val="0000FF"/>
                </a:solidFill>
              </a:rPr>
              <a:t>do nothing</a:t>
            </a:r>
          </a:p>
          <a:p>
            <a:pPr lvl="1">
              <a:defRPr/>
            </a:pPr>
            <a:r>
              <a:rPr lang="en-US" dirty="0" smtClean="0"/>
              <a:t>Extremely </a:t>
            </a:r>
            <a:r>
              <a:rPr lang="en-US" dirty="0" smtClean="0">
                <a:solidFill>
                  <a:srgbClr val="0000FF"/>
                </a:solidFill>
              </a:rPr>
              <a:t>GOOD</a:t>
            </a:r>
            <a:r>
              <a:rPr lang="en-US" dirty="0" smtClean="0"/>
              <a:t> time performance, </a:t>
            </a:r>
            <a:r>
              <a:rPr lang="en-US" dirty="0" smtClean="0">
                <a:solidFill>
                  <a:srgbClr val="0000FF"/>
                </a:solidFill>
              </a:rPr>
              <a:t>BAD</a:t>
            </a:r>
            <a:r>
              <a:rPr lang="en-US" dirty="0" smtClean="0"/>
              <a:t> space utilization</a:t>
            </a:r>
          </a:p>
        </p:txBody>
      </p:sp>
    </p:spTree>
    <p:extLst>
      <p:ext uri="{BB962C8B-B14F-4D97-AF65-F5344CB8AC3E}">
        <p14:creationId xmlns:p14="http://schemas.microsoft.com/office/powerpoint/2010/main" val="18032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7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04056"/>
            <a:ext cx="76708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Performance Goals: Throughput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816100"/>
            <a:ext cx="8420100" cy="46291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Given some sequence of </a:t>
            </a:r>
            <a:r>
              <a:rPr lang="en-US" dirty="0" err="1" smtClean="0"/>
              <a:t>malloc</a:t>
            </a:r>
            <a:r>
              <a:rPr lang="en-US" dirty="0" smtClean="0"/>
              <a:t> and free requests:</a:t>
            </a:r>
          </a:p>
          <a:p>
            <a:pPr lvl="1" eaLnBrk="1" hangingPunct="1">
              <a:defRPr/>
            </a:pPr>
            <a:r>
              <a:rPr lang="en-US" dirty="0" smtClean="0"/>
              <a:t> </a:t>
            </a:r>
            <a:r>
              <a:rPr lang="en-US" i="1" dirty="0" smtClean="0"/>
              <a:t>R</a:t>
            </a:r>
            <a:r>
              <a:rPr lang="en-US" i="1" baseline="-25000" dirty="0" smtClean="0"/>
              <a:t>0</a:t>
            </a:r>
            <a:r>
              <a:rPr lang="en-US" i="1" dirty="0" smtClean="0"/>
              <a:t>, R</a:t>
            </a:r>
            <a:r>
              <a:rPr lang="en-US" i="1" baseline="-25000" dirty="0" smtClean="0"/>
              <a:t>1</a:t>
            </a:r>
            <a:r>
              <a:rPr lang="en-US" i="1" dirty="0" smtClean="0"/>
              <a:t>, ...,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, ... , R</a:t>
            </a:r>
            <a:r>
              <a:rPr lang="en-US" i="1" baseline="-25000" dirty="0" smtClean="0"/>
              <a:t>n-1</a:t>
            </a:r>
          </a:p>
          <a:p>
            <a:pPr eaLnBrk="1" hangingPunct="1">
              <a:defRPr/>
            </a:pPr>
            <a:endParaRPr lang="en-US" i="1" dirty="0" smtClean="0"/>
          </a:p>
          <a:p>
            <a:pPr eaLnBrk="1" hangingPunct="1">
              <a:defRPr/>
            </a:pPr>
            <a:r>
              <a:rPr lang="en-US" dirty="0" smtClean="0"/>
              <a:t>Want to maximize throughput and peak memory utilization.</a:t>
            </a:r>
          </a:p>
          <a:p>
            <a:pPr lvl="1" eaLnBrk="1" hangingPunct="1">
              <a:defRPr/>
            </a:pPr>
            <a:r>
              <a:rPr lang="en-US" dirty="0" smtClean="0"/>
              <a:t>These goals are often conflicting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Throughput:</a:t>
            </a:r>
          </a:p>
          <a:p>
            <a:pPr lvl="1" eaLnBrk="1" hangingPunct="1">
              <a:defRPr/>
            </a:pPr>
            <a:r>
              <a:rPr lang="en-US" dirty="0" smtClean="0"/>
              <a:t>Number of completed requests per unit time</a:t>
            </a:r>
          </a:p>
          <a:p>
            <a:pPr lvl="1" eaLnBrk="1" hangingPunct="1">
              <a:defRPr/>
            </a:pPr>
            <a:r>
              <a:rPr lang="en-US" dirty="0" smtClean="0"/>
              <a:t>Example:</a:t>
            </a:r>
          </a:p>
          <a:p>
            <a:pPr lvl="2" eaLnBrk="1" hangingPunct="1">
              <a:defRPr/>
            </a:pPr>
            <a:r>
              <a:rPr lang="en-US" dirty="0" smtClean="0"/>
              <a:t>5,000 </a:t>
            </a:r>
            <a:r>
              <a:rPr lang="en-US" dirty="0" err="1" smtClean="0"/>
              <a:t>malloc</a:t>
            </a:r>
            <a:r>
              <a:rPr lang="en-US" dirty="0" smtClean="0"/>
              <a:t> calls and 5,000 free calls in 10 seconds </a:t>
            </a:r>
          </a:p>
          <a:p>
            <a:pPr lvl="2" eaLnBrk="1" hangingPunct="1">
              <a:defRPr/>
            </a:pPr>
            <a:r>
              <a:rPr lang="en-US" dirty="0" smtClean="0"/>
              <a:t>Throughput is 1,000 operations/second.</a:t>
            </a:r>
          </a:p>
        </p:txBody>
      </p:sp>
    </p:spTree>
    <p:extLst>
      <p:ext uri="{BB962C8B-B14F-4D97-AF65-F5344CB8AC3E}">
        <p14:creationId xmlns:p14="http://schemas.microsoft.com/office/powerpoint/2010/main" val="129779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492125"/>
            <a:ext cx="8534400" cy="1095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dirty="0" smtClean="0"/>
              <a:t>Performance Goals: Peak Memory Utilization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41500"/>
            <a:ext cx="8293100" cy="44323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Given some sequence of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malloc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and free requests: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 </a:t>
            </a:r>
            <a:r>
              <a:rPr lang="en-US" i="1" dirty="0" smtClean="0"/>
              <a:t>R</a:t>
            </a:r>
            <a:r>
              <a:rPr lang="en-US" i="1" baseline="-25000" dirty="0" smtClean="0"/>
              <a:t>0</a:t>
            </a:r>
            <a:r>
              <a:rPr lang="en-US" i="1" dirty="0" smtClean="0"/>
              <a:t>, R</a:t>
            </a:r>
            <a:r>
              <a:rPr lang="en-US" i="1" baseline="-25000" dirty="0" smtClean="0"/>
              <a:t>1</a:t>
            </a:r>
            <a:r>
              <a:rPr lang="en-US" i="1" dirty="0" smtClean="0"/>
              <a:t>, ...,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, ... , R</a:t>
            </a:r>
            <a:r>
              <a:rPr lang="en-US" i="1" baseline="-25000" dirty="0" smtClean="0"/>
              <a:t>n-1</a:t>
            </a:r>
            <a:endParaRPr lang="en-US" i="1" dirty="0" smtClean="0"/>
          </a:p>
          <a:p>
            <a:pPr eaLnBrk="1" hangingPunct="1">
              <a:lnSpc>
                <a:spcPct val="85000"/>
              </a:lnSpc>
              <a:defRPr/>
            </a:pPr>
            <a:r>
              <a:rPr lang="en-US" i="1" dirty="0" smtClean="0">
                <a:solidFill>
                  <a:srgbClr val="0000FF"/>
                </a:solidFill>
              </a:rPr>
              <a:t>Def: Aggregate payload </a:t>
            </a:r>
            <a:r>
              <a:rPr lang="en-US" i="1" dirty="0" err="1" smtClean="0">
                <a:solidFill>
                  <a:srgbClr val="0000FF"/>
                </a:solidFill>
              </a:rPr>
              <a:t>P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 </a:t>
            </a:r>
            <a:r>
              <a:rPr lang="en-US" dirty="0" err="1" smtClean="0">
                <a:latin typeface="Courier New" pitchFamily="49" charset="0"/>
              </a:rPr>
              <a:t>malloc</a:t>
            </a:r>
            <a:r>
              <a:rPr lang="en-US" dirty="0" smtClean="0">
                <a:latin typeface="Courier New" pitchFamily="49" charset="0"/>
              </a:rPr>
              <a:t>(p)</a:t>
            </a:r>
            <a:r>
              <a:rPr lang="en-US" dirty="0" smtClean="0"/>
              <a:t> results in a block with a </a:t>
            </a:r>
            <a:r>
              <a:rPr lang="en-US" i="1" dirty="0" smtClean="0"/>
              <a:t>payload</a:t>
            </a:r>
            <a:r>
              <a:rPr lang="en-US" dirty="0" smtClean="0"/>
              <a:t> of </a:t>
            </a:r>
            <a:r>
              <a:rPr lang="en-US" dirty="0" smtClean="0">
                <a:latin typeface="Courier New" pitchFamily="49" charset="0"/>
              </a:rPr>
              <a:t>p</a:t>
            </a:r>
            <a:r>
              <a:rPr lang="en-US" dirty="0" smtClean="0"/>
              <a:t> bytes..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After request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</a:t>
            </a:r>
            <a:r>
              <a:rPr lang="en-US" dirty="0" smtClean="0"/>
              <a:t>has completed, the </a:t>
            </a:r>
            <a:r>
              <a:rPr lang="en-US" i="1" dirty="0" smtClean="0"/>
              <a:t>aggregate payload</a:t>
            </a:r>
            <a:r>
              <a:rPr lang="en-US" dirty="0" smtClean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  </a:t>
            </a:r>
            <a:r>
              <a:rPr lang="en-US" dirty="0" smtClean="0"/>
              <a:t>is the sum of currently allocated payloads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a free request will decrease the aggregate payload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i="1" dirty="0" smtClean="0">
                <a:solidFill>
                  <a:srgbClr val="0000FF"/>
                </a:solidFill>
              </a:rPr>
              <a:t>Def: Current heap size is denoted by </a:t>
            </a:r>
            <a:r>
              <a:rPr lang="en-US" i="1" dirty="0" err="1" smtClean="0">
                <a:solidFill>
                  <a:srgbClr val="0000FF"/>
                </a:solidFill>
              </a:rPr>
              <a:t>H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k</a:t>
            </a:r>
            <a:endParaRPr lang="en-US" i="1" baseline="-2500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Assume that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k</a:t>
            </a:r>
            <a:r>
              <a:rPr lang="en-US" dirty="0" smtClean="0"/>
              <a:t> is </a:t>
            </a:r>
            <a:r>
              <a:rPr lang="en-US" i="1" dirty="0" smtClean="0"/>
              <a:t>monotonically </a:t>
            </a:r>
            <a:r>
              <a:rPr lang="en-US" i="1" dirty="0" err="1" smtClean="0"/>
              <a:t>nondecreasing</a:t>
            </a:r>
            <a:endParaRPr lang="en-US" i="1" dirty="0" smtClean="0"/>
          </a:p>
          <a:p>
            <a:pPr lvl="2">
              <a:lnSpc>
                <a:spcPct val="90000"/>
              </a:lnSpc>
              <a:defRPr/>
            </a:pPr>
            <a:r>
              <a:rPr lang="en-US" i="1" dirty="0" smtClean="0"/>
              <a:t>i.e.,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k</a:t>
            </a:r>
            <a:r>
              <a:rPr lang="en-US" dirty="0" smtClean="0"/>
              <a:t> only gets bigger (</a:t>
            </a:r>
            <a:r>
              <a:rPr lang="en-US" dirty="0" err="1" smtClean="0">
                <a:solidFill>
                  <a:srgbClr val="0000FF"/>
                </a:solidFill>
                <a:latin typeface="Consolas"/>
                <a:cs typeface="Consolas"/>
              </a:rPr>
              <a:t>brk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pointer can only get bigger)</a:t>
            </a:r>
            <a:endParaRPr lang="en-US" i="1" dirty="0" smtClean="0"/>
          </a:p>
          <a:p>
            <a:pPr eaLnBrk="1" hangingPunct="1">
              <a:lnSpc>
                <a:spcPct val="85000"/>
              </a:lnSpc>
              <a:defRPr/>
            </a:pPr>
            <a:r>
              <a:rPr lang="en-US" i="1" dirty="0" smtClean="0">
                <a:solidFill>
                  <a:srgbClr val="0000FF"/>
                </a:solidFill>
              </a:rPr>
              <a:t>Def: Peak memory utilization: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After </a:t>
            </a:r>
            <a:r>
              <a:rPr lang="en-US" i="1" dirty="0" smtClean="0"/>
              <a:t>k</a:t>
            </a:r>
            <a:r>
              <a:rPr lang="en-US" dirty="0" smtClean="0"/>
              <a:t> requests, </a:t>
            </a:r>
            <a:r>
              <a:rPr lang="en-US" i="1" dirty="0" smtClean="0"/>
              <a:t>peak memory utilization</a:t>
            </a:r>
            <a:r>
              <a:rPr lang="en-US" dirty="0" smtClean="0"/>
              <a:t> is:</a:t>
            </a:r>
          </a:p>
          <a:p>
            <a:pPr lvl="2" eaLnBrk="1" hangingPunct="1">
              <a:lnSpc>
                <a:spcPct val="97000"/>
              </a:lnSpc>
              <a:defRPr/>
            </a:pPr>
            <a:r>
              <a:rPr lang="en-US" i="1" dirty="0" err="1" smtClean="0"/>
              <a:t>U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= ( max</a:t>
            </a:r>
            <a:r>
              <a:rPr lang="en-US" i="1" baseline="-25000" dirty="0" smtClean="0"/>
              <a:t>i&lt;k</a:t>
            </a:r>
            <a:r>
              <a:rPr lang="en-US" i="1" dirty="0" smtClean="0"/>
              <a:t> P</a:t>
            </a:r>
            <a:r>
              <a:rPr lang="en-US" i="1" baseline="-25000" dirty="0" smtClean="0"/>
              <a:t>i </a:t>
            </a:r>
            <a:r>
              <a:rPr lang="en-US" i="1" dirty="0" smtClean="0"/>
              <a:t>)  / 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k</a:t>
            </a:r>
            <a:endParaRPr lang="en-US" i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77526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9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9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9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9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9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9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646113"/>
            <a:ext cx="67310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Internal Fragmentation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995489"/>
            <a:ext cx="8535987" cy="3249612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2000" dirty="0" smtClean="0"/>
              <a:t>Poor memory utilization caused by </a:t>
            </a:r>
            <a:r>
              <a:rPr lang="en-US" sz="2000" i="1" dirty="0" smtClean="0"/>
              <a:t>fragmentation</a:t>
            </a:r>
            <a:r>
              <a:rPr lang="en-US" sz="2000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Comes in two forms: internal and external fragmentation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000" dirty="0" smtClean="0"/>
              <a:t>Internal fragmentation (i.e., padding)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padding for alignment purposes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explicit policy decisions (e.g., not to free the block).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Depends only on the pattern of </a:t>
            </a:r>
            <a:r>
              <a:rPr lang="en-US" sz="1800" i="1" dirty="0" smtClean="0">
                <a:solidFill>
                  <a:srgbClr val="FF0000"/>
                </a:solidFill>
              </a:rPr>
              <a:t>previous</a:t>
            </a:r>
            <a:r>
              <a:rPr lang="en-US" sz="1800" dirty="0" smtClean="0"/>
              <a:t> requests, and thus is easy to measure.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Note: in-use header space is </a:t>
            </a:r>
            <a:r>
              <a:rPr lang="en-US" sz="1800" i="1" dirty="0" smtClean="0"/>
              <a:t>not</a:t>
            </a:r>
            <a:r>
              <a:rPr lang="en-US" sz="1800" dirty="0" smtClean="0"/>
              <a:t> counted as I.F.</a:t>
            </a:r>
          </a:p>
        </p:txBody>
      </p:sp>
    </p:spTree>
    <p:extLst>
      <p:ext uri="{BB962C8B-B14F-4D97-AF65-F5344CB8AC3E}">
        <p14:creationId xmlns:p14="http://schemas.microsoft.com/office/powerpoint/2010/main" val="360151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7437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External Fragmentation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362200" y="20716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667000" y="20716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971800" y="20716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276600" y="20716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581400" y="20716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886200" y="20716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191000" y="20716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495800" y="20716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800600" y="20716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105400" y="20716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5410200" y="20716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715000" y="20716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6019800" y="20716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324600" y="20716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6629400" y="20716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6934200" y="20716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7239000" y="20716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295400" y="1614488"/>
            <a:ext cx="461737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p1 = </a:t>
            </a:r>
            <a:r>
              <a:rPr lang="en-US" sz="1800" dirty="0" err="1">
                <a:latin typeface="Courier New" pitchFamily="49" charset="0"/>
              </a:rPr>
              <a:t>malloc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smtClean="0">
                <a:latin typeface="Courier New" pitchFamily="49" charset="0"/>
              </a:rPr>
              <a:t>4 * </a:t>
            </a:r>
            <a:r>
              <a:rPr lang="en-US" sz="1800" dirty="0" err="1" smtClean="0">
                <a:latin typeface="Courier New" pitchFamily="49" charset="0"/>
              </a:rPr>
              <a:t>sizeof</a:t>
            </a:r>
            <a:r>
              <a:rPr lang="en-US" sz="1800" dirty="0" smtClean="0">
                <a:latin typeface="Courier New" pitchFamily="49" charset="0"/>
              </a:rPr>
              <a:t> (void *))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2400300" y="29098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2705100" y="29098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3009900" y="29098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3314700" y="29098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3619500" y="2909888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3924300" y="2909888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4229100" y="2909888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4533900" y="2909888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838700" y="2909888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5143500" y="29098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5448300" y="29098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5753100" y="29098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6057900" y="29098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6362700" y="29098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6667500" y="29098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6972300" y="29098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7277100" y="29098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1263650" y="2487613"/>
            <a:ext cx="461737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p2 = </a:t>
            </a:r>
            <a:r>
              <a:rPr lang="en-US" sz="1800" dirty="0" err="1">
                <a:latin typeface="Courier New" pitchFamily="49" charset="0"/>
              </a:rPr>
              <a:t>malloc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smtClean="0">
                <a:latin typeface="Courier New" pitchFamily="49" charset="0"/>
              </a:rPr>
              <a:t>5 * </a:t>
            </a:r>
            <a:r>
              <a:rPr lang="en-US" sz="1800" dirty="0" err="1" smtClean="0">
                <a:latin typeface="Courier New" pitchFamily="49" charset="0"/>
              </a:rPr>
              <a:t>sizeof</a:t>
            </a:r>
            <a:r>
              <a:rPr lang="en-US" sz="1800" dirty="0" smtClean="0">
                <a:latin typeface="Courier New" pitchFamily="49" charset="0"/>
              </a:rPr>
              <a:t> (void *))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2400300" y="37480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Rectangle 40"/>
          <p:cNvSpPr>
            <a:spLocks noChangeArrowheads="1"/>
          </p:cNvSpPr>
          <p:nvPr/>
        </p:nvSpPr>
        <p:spPr bwMode="auto">
          <a:xfrm>
            <a:off x="2705100" y="37480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3009900" y="37480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3314700" y="37480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3619500" y="3748088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3924300" y="3748088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4229100" y="3748088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4533900" y="3748088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Rectangle 47"/>
          <p:cNvSpPr>
            <a:spLocks noChangeArrowheads="1"/>
          </p:cNvSpPr>
          <p:nvPr/>
        </p:nvSpPr>
        <p:spPr bwMode="auto">
          <a:xfrm>
            <a:off x="4838700" y="3748088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Rectangle 48"/>
          <p:cNvSpPr>
            <a:spLocks noChangeArrowheads="1"/>
          </p:cNvSpPr>
          <p:nvPr/>
        </p:nvSpPr>
        <p:spPr bwMode="auto">
          <a:xfrm>
            <a:off x="5143500" y="3748088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Rectangle 49"/>
          <p:cNvSpPr>
            <a:spLocks noChangeArrowheads="1"/>
          </p:cNvSpPr>
          <p:nvPr/>
        </p:nvSpPr>
        <p:spPr bwMode="auto">
          <a:xfrm>
            <a:off x="5448300" y="3748088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Rectangle 50"/>
          <p:cNvSpPr>
            <a:spLocks noChangeArrowheads="1"/>
          </p:cNvSpPr>
          <p:nvPr/>
        </p:nvSpPr>
        <p:spPr bwMode="auto">
          <a:xfrm>
            <a:off x="5753100" y="3748088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Rectangle 51"/>
          <p:cNvSpPr>
            <a:spLocks noChangeArrowheads="1"/>
          </p:cNvSpPr>
          <p:nvPr/>
        </p:nvSpPr>
        <p:spPr bwMode="auto">
          <a:xfrm>
            <a:off x="6057900" y="3748088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Rectangle 52"/>
          <p:cNvSpPr>
            <a:spLocks noChangeArrowheads="1"/>
          </p:cNvSpPr>
          <p:nvPr/>
        </p:nvSpPr>
        <p:spPr bwMode="auto">
          <a:xfrm>
            <a:off x="6362700" y="3748088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3" name="Rectangle 53"/>
          <p:cNvSpPr>
            <a:spLocks noChangeArrowheads="1"/>
          </p:cNvSpPr>
          <p:nvPr/>
        </p:nvSpPr>
        <p:spPr bwMode="auto">
          <a:xfrm>
            <a:off x="6667500" y="3748088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Rectangle 54"/>
          <p:cNvSpPr>
            <a:spLocks noChangeArrowheads="1"/>
          </p:cNvSpPr>
          <p:nvPr/>
        </p:nvSpPr>
        <p:spPr bwMode="auto">
          <a:xfrm>
            <a:off x="6972300" y="37480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Rectangle 55"/>
          <p:cNvSpPr>
            <a:spLocks noChangeArrowheads="1"/>
          </p:cNvSpPr>
          <p:nvPr/>
        </p:nvSpPr>
        <p:spPr bwMode="auto">
          <a:xfrm>
            <a:off x="7277100" y="37480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1233488" y="3325813"/>
            <a:ext cx="461737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p3 = </a:t>
            </a:r>
            <a:r>
              <a:rPr lang="en-US" sz="1800" dirty="0" err="1">
                <a:latin typeface="Courier New" pitchFamily="49" charset="0"/>
              </a:rPr>
              <a:t>malloc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smtClean="0">
                <a:latin typeface="Courier New" pitchFamily="49" charset="0"/>
              </a:rPr>
              <a:t>6 * </a:t>
            </a:r>
            <a:r>
              <a:rPr lang="en-US" sz="1800" dirty="0" err="1" smtClean="0">
                <a:latin typeface="Courier New" pitchFamily="49" charset="0"/>
              </a:rPr>
              <a:t>sizeof</a:t>
            </a:r>
            <a:r>
              <a:rPr lang="en-US" sz="1800" dirty="0" smtClean="0">
                <a:latin typeface="Courier New" pitchFamily="49" charset="0"/>
              </a:rPr>
              <a:t> (void *))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0537" name="Rectangle 57"/>
          <p:cNvSpPr>
            <a:spLocks noChangeArrowheads="1"/>
          </p:cNvSpPr>
          <p:nvPr/>
        </p:nvSpPr>
        <p:spPr bwMode="auto">
          <a:xfrm>
            <a:off x="2438400" y="45100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Rectangle 58"/>
          <p:cNvSpPr>
            <a:spLocks noChangeArrowheads="1"/>
          </p:cNvSpPr>
          <p:nvPr/>
        </p:nvSpPr>
        <p:spPr bwMode="auto">
          <a:xfrm>
            <a:off x="2743200" y="45100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Rectangle 59"/>
          <p:cNvSpPr>
            <a:spLocks noChangeArrowheads="1"/>
          </p:cNvSpPr>
          <p:nvPr/>
        </p:nvSpPr>
        <p:spPr bwMode="auto">
          <a:xfrm>
            <a:off x="3048000" y="45100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Rectangle 60"/>
          <p:cNvSpPr>
            <a:spLocks noChangeArrowheads="1"/>
          </p:cNvSpPr>
          <p:nvPr/>
        </p:nvSpPr>
        <p:spPr bwMode="auto">
          <a:xfrm>
            <a:off x="3352800" y="4510088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Rectangle 61"/>
          <p:cNvSpPr>
            <a:spLocks noChangeArrowheads="1"/>
          </p:cNvSpPr>
          <p:nvPr/>
        </p:nvSpPr>
        <p:spPr bwMode="auto">
          <a:xfrm>
            <a:off x="3657600" y="45100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Rectangle 62"/>
          <p:cNvSpPr>
            <a:spLocks noChangeArrowheads="1"/>
          </p:cNvSpPr>
          <p:nvPr/>
        </p:nvSpPr>
        <p:spPr bwMode="auto">
          <a:xfrm>
            <a:off x="3962400" y="45100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3" name="Rectangle 63"/>
          <p:cNvSpPr>
            <a:spLocks noChangeArrowheads="1"/>
          </p:cNvSpPr>
          <p:nvPr/>
        </p:nvSpPr>
        <p:spPr bwMode="auto">
          <a:xfrm>
            <a:off x="4267200" y="45100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4" name="Rectangle 64"/>
          <p:cNvSpPr>
            <a:spLocks noChangeArrowheads="1"/>
          </p:cNvSpPr>
          <p:nvPr/>
        </p:nvSpPr>
        <p:spPr bwMode="auto">
          <a:xfrm>
            <a:off x="4572000" y="45100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5" name="Rectangle 65"/>
          <p:cNvSpPr>
            <a:spLocks noChangeArrowheads="1"/>
          </p:cNvSpPr>
          <p:nvPr/>
        </p:nvSpPr>
        <p:spPr bwMode="auto">
          <a:xfrm>
            <a:off x="4876800" y="45100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6" name="Rectangle 66"/>
          <p:cNvSpPr>
            <a:spLocks noChangeArrowheads="1"/>
          </p:cNvSpPr>
          <p:nvPr/>
        </p:nvSpPr>
        <p:spPr bwMode="auto">
          <a:xfrm>
            <a:off x="5181600" y="4510088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7" name="Rectangle 67"/>
          <p:cNvSpPr>
            <a:spLocks noChangeArrowheads="1"/>
          </p:cNvSpPr>
          <p:nvPr/>
        </p:nvSpPr>
        <p:spPr bwMode="auto">
          <a:xfrm>
            <a:off x="5486400" y="4510088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8" name="Rectangle 68"/>
          <p:cNvSpPr>
            <a:spLocks noChangeArrowheads="1"/>
          </p:cNvSpPr>
          <p:nvPr/>
        </p:nvSpPr>
        <p:spPr bwMode="auto">
          <a:xfrm>
            <a:off x="5791200" y="4510088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9" name="Rectangle 69"/>
          <p:cNvSpPr>
            <a:spLocks noChangeArrowheads="1"/>
          </p:cNvSpPr>
          <p:nvPr/>
        </p:nvSpPr>
        <p:spPr bwMode="auto">
          <a:xfrm>
            <a:off x="6096000" y="4510088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0" name="Rectangle 70"/>
          <p:cNvSpPr>
            <a:spLocks noChangeArrowheads="1"/>
          </p:cNvSpPr>
          <p:nvPr/>
        </p:nvSpPr>
        <p:spPr bwMode="auto">
          <a:xfrm>
            <a:off x="6400800" y="4510088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1" name="Rectangle 71"/>
          <p:cNvSpPr>
            <a:spLocks noChangeArrowheads="1"/>
          </p:cNvSpPr>
          <p:nvPr/>
        </p:nvSpPr>
        <p:spPr bwMode="auto">
          <a:xfrm>
            <a:off x="6705600" y="4510088"/>
            <a:ext cx="304800" cy="304800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2" name="Rectangle 72"/>
          <p:cNvSpPr>
            <a:spLocks noChangeArrowheads="1"/>
          </p:cNvSpPr>
          <p:nvPr/>
        </p:nvSpPr>
        <p:spPr bwMode="auto">
          <a:xfrm>
            <a:off x="7010400" y="45100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3" name="Rectangle 73"/>
          <p:cNvSpPr>
            <a:spLocks noChangeArrowheads="1"/>
          </p:cNvSpPr>
          <p:nvPr/>
        </p:nvSpPr>
        <p:spPr bwMode="auto">
          <a:xfrm>
            <a:off x="7315200" y="45100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4" name="Text Box 74"/>
          <p:cNvSpPr txBox="1">
            <a:spLocks noChangeArrowheads="1"/>
          </p:cNvSpPr>
          <p:nvPr/>
        </p:nvSpPr>
        <p:spPr bwMode="auto">
          <a:xfrm>
            <a:off x="1295400" y="4129088"/>
            <a:ext cx="12763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free(p2)</a:t>
            </a:r>
          </a:p>
        </p:txBody>
      </p:sp>
      <p:sp>
        <p:nvSpPr>
          <p:cNvPr id="20555" name="Text Box 75"/>
          <p:cNvSpPr txBox="1">
            <a:spLocks noChangeArrowheads="1"/>
          </p:cNvSpPr>
          <p:nvPr/>
        </p:nvSpPr>
        <p:spPr bwMode="auto">
          <a:xfrm>
            <a:off x="1295400" y="4903788"/>
            <a:ext cx="461737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p4 = </a:t>
            </a:r>
            <a:r>
              <a:rPr lang="en-US" sz="1800" dirty="0" err="1">
                <a:latin typeface="Courier New" pitchFamily="49" charset="0"/>
              </a:rPr>
              <a:t>malloc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smtClean="0">
                <a:latin typeface="Courier New" pitchFamily="49" charset="0"/>
              </a:rPr>
              <a:t>6 * </a:t>
            </a:r>
            <a:r>
              <a:rPr lang="en-US" sz="1800" dirty="0" err="1" smtClean="0">
                <a:latin typeface="Courier New" pitchFamily="49" charset="0"/>
              </a:rPr>
              <a:t>sizeof</a:t>
            </a:r>
            <a:r>
              <a:rPr lang="en-US" sz="1800" dirty="0" smtClean="0">
                <a:latin typeface="Courier New" pitchFamily="49" charset="0"/>
              </a:rPr>
              <a:t> (void *))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0556" name="Text Box 76"/>
          <p:cNvSpPr txBox="1">
            <a:spLocks noChangeArrowheads="1"/>
          </p:cNvSpPr>
          <p:nvPr/>
        </p:nvSpPr>
        <p:spPr bwMode="auto">
          <a:xfrm>
            <a:off x="5912770" y="4922043"/>
            <a:ext cx="100069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/>
              <a:t>… oops</a:t>
            </a:r>
            <a:r>
              <a:rPr lang="en-US" sz="1800" dirty="0"/>
              <a:t>!</a:t>
            </a:r>
            <a:endParaRPr lang="en-US" dirty="0"/>
          </a:p>
        </p:txBody>
      </p:sp>
      <p:sp>
        <p:nvSpPr>
          <p:cNvPr id="20557" name="Text Box 77"/>
          <p:cNvSpPr txBox="1">
            <a:spLocks noChangeArrowheads="1"/>
          </p:cNvSpPr>
          <p:nvPr/>
        </p:nvSpPr>
        <p:spPr bwMode="auto">
          <a:xfrm>
            <a:off x="762000" y="968375"/>
            <a:ext cx="76390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/>
              <a:t>Occurs when there is enough aggregate heap memory, but no single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free block is large enough</a:t>
            </a:r>
          </a:p>
        </p:txBody>
      </p:sp>
      <p:sp>
        <p:nvSpPr>
          <p:cNvPr id="20558" name="Text Box 78"/>
          <p:cNvSpPr txBox="1">
            <a:spLocks noChangeArrowheads="1"/>
          </p:cNvSpPr>
          <p:nvPr/>
        </p:nvSpPr>
        <p:spPr bwMode="auto">
          <a:xfrm>
            <a:off x="914400" y="5410200"/>
            <a:ext cx="7245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/>
              <a:t>External fragmentation depends on the pattern of </a:t>
            </a:r>
            <a:r>
              <a:rPr lang="en-US" sz="1800" b="0" i="1" dirty="0">
                <a:solidFill>
                  <a:srgbClr val="FF0000"/>
                </a:solidFill>
              </a:rPr>
              <a:t>future</a:t>
            </a:r>
            <a:r>
              <a:rPr lang="en-US" sz="1800" b="0" dirty="0"/>
              <a:t> requests, and</a:t>
            </a:r>
          </a:p>
          <a:p>
            <a:pPr algn="l">
              <a:lnSpc>
                <a:spcPct val="100000"/>
              </a:lnSpc>
            </a:pPr>
            <a:r>
              <a:rPr lang="en-US" sz="1800" b="0" dirty="0"/>
              <a:t>thus is difficult to measure. </a:t>
            </a:r>
          </a:p>
        </p:txBody>
      </p:sp>
      <p:sp>
        <p:nvSpPr>
          <p:cNvPr id="20559" name="Text Box 78"/>
          <p:cNvSpPr txBox="1">
            <a:spLocks noChangeArrowheads="1"/>
          </p:cNvSpPr>
          <p:nvPr/>
        </p:nvSpPr>
        <p:spPr bwMode="auto">
          <a:xfrm>
            <a:off x="1066800" y="6096000"/>
            <a:ext cx="724535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solidFill>
                  <a:srgbClr val="FF0000"/>
                </a:solidFill>
              </a:rPr>
              <a:t>Note: ever “defragmented” your harddrive?</a:t>
            </a:r>
          </a:p>
        </p:txBody>
      </p:sp>
    </p:spTree>
    <p:extLst>
      <p:ext uri="{BB962C8B-B14F-4D97-AF65-F5344CB8AC3E}">
        <p14:creationId xmlns:p14="http://schemas.microsoft.com/office/powerpoint/2010/main" val="202075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6" grpId="0"/>
      <p:bldP spid="20558" grpId="0"/>
      <p:bldP spid="205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704056"/>
            <a:ext cx="67183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Implementation Issues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943100"/>
            <a:ext cx="8318500" cy="23495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How do we know how much memory to free just given a pointer?</a:t>
            </a:r>
          </a:p>
          <a:p>
            <a:pPr>
              <a:defRPr/>
            </a:pPr>
            <a:r>
              <a:rPr lang="en-US" dirty="0" smtClean="0"/>
              <a:t>How do we keep track of the free blocks?</a:t>
            </a:r>
          </a:p>
          <a:p>
            <a:pPr>
              <a:defRPr/>
            </a:pPr>
            <a:r>
              <a:rPr lang="en-US" dirty="0" smtClean="0"/>
              <a:t>How do we pick a block to use for allocation -- many might fit?</a:t>
            </a:r>
          </a:p>
          <a:p>
            <a:pPr>
              <a:defRPr/>
            </a:pPr>
            <a:r>
              <a:rPr lang="en-US" dirty="0" smtClean="0"/>
              <a:t>How do we reinsert freed block?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057400" y="48910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362200" y="48910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667000" y="48910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971800" y="4891088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276600" y="48910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581400" y="48910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886200" y="4891088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4191000" y="48910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495800" y="4891088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800600" y="4891088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5105400" y="4891088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5410200" y="4891088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5715000" y="4891088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6019800" y="4891088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6324600" y="4891088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6629400" y="4891088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1219200" y="5729288"/>
            <a:ext cx="23241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p1 = malloc(1)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784725" y="4587875"/>
            <a:ext cx="4286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p0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1219200" y="5327650"/>
            <a:ext cx="1276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free(p0)</a:t>
            </a: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6019800" y="473868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4800600" y="473868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290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5730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Why Dynamic Memory Allocation?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" y="1220788"/>
            <a:ext cx="8915400" cy="5224462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Even today DRAM (main memory) is precious</a:t>
            </a:r>
          </a:p>
          <a:p>
            <a:pPr lvl="1" eaLnBrk="1" hangingPunct="1">
              <a:defRPr/>
            </a:pPr>
            <a:r>
              <a:rPr lang="en-US" dirty="0" smtClean="0"/>
              <a:t>Want programs to request more memory when needed</a:t>
            </a:r>
          </a:p>
          <a:p>
            <a:pPr lvl="1" eaLnBrk="1" hangingPunct="1">
              <a:defRPr/>
            </a:pPr>
            <a:r>
              <a:rPr lang="en-US" dirty="0" smtClean="0"/>
              <a:t>…and give it back when no longer needed, to be re-used!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Why learn about dynamic memory allocation?</a:t>
            </a:r>
          </a:p>
          <a:p>
            <a:pPr lvl="1" eaLnBrk="1" hangingPunct="1">
              <a:defRPr/>
            </a:pPr>
            <a:r>
              <a:rPr lang="en-US" dirty="0" smtClean="0"/>
              <a:t>Very representative of allocation/</a:t>
            </a:r>
            <a:r>
              <a:rPr lang="en-US" dirty="0" err="1" smtClean="0"/>
              <a:t>deallocation</a:t>
            </a:r>
            <a:r>
              <a:rPr lang="en-US" dirty="0" smtClean="0"/>
              <a:t> methods</a:t>
            </a:r>
          </a:p>
          <a:p>
            <a:pPr lvl="1" eaLnBrk="1" hangingPunct="1">
              <a:defRPr/>
            </a:pPr>
            <a:r>
              <a:rPr lang="en-US" dirty="0" smtClean="0"/>
              <a:t>Common/crucial aspect of OSs, databases, webservers, games,…</a:t>
            </a:r>
          </a:p>
          <a:p>
            <a:pPr lvl="2">
              <a:defRPr/>
            </a:pPr>
            <a:r>
              <a:rPr lang="en-US" dirty="0" smtClean="0"/>
              <a:t>Programmer guru: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“don’t use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malloc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, manage dynamic memory yourself!”</a:t>
            </a:r>
          </a:p>
          <a:p>
            <a:pPr lvl="1" eaLnBrk="1" hangingPunct="1">
              <a:defRPr/>
            </a:pPr>
            <a:r>
              <a:rPr lang="en-US" dirty="0" smtClean="0"/>
              <a:t>Think you know pointers?  Oh, you’ll learn pointers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Gain a full understanding of systems “under-the-hood”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Dynamic memory allocation is challenging/interesting</a:t>
            </a:r>
          </a:p>
          <a:p>
            <a:pPr lvl="1" eaLnBrk="1" hangingPunct="1">
              <a:defRPr/>
            </a:pPr>
            <a:r>
              <a:rPr lang="en-US" dirty="0" smtClean="0"/>
              <a:t>As we will learn, good </a:t>
            </a:r>
            <a:r>
              <a:rPr lang="en-US" dirty="0" err="1" smtClean="0"/>
              <a:t>mem-alloc</a:t>
            </a:r>
            <a:r>
              <a:rPr lang="en-US" dirty="0" smtClean="0"/>
              <a:t> </a:t>
            </a:r>
            <a:r>
              <a:rPr lang="en-US" dirty="0" err="1" smtClean="0"/>
              <a:t>algs</a:t>
            </a:r>
            <a:r>
              <a:rPr lang="en-US" dirty="0" smtClean="0"/>
              <a:t> are quite involved</a:t>
            </a:r>
          </a:p>
          <a:p>
            <a:pPr lvl="1" eaLnBrk="1" hangingPunct="1">
              <a:defRPr/>
            </a:pPr>
            <a:r>
              <a:rPr lang="en-US" dirty="0" smtClean="0"/>
              <a:t>A good </a:t>
            </a:r>
            <a:r>
              <a:rPr lang="en-US" dirty="0" err="1" smtClean="0"/>
              <a:t>mem-alloc</a:t>
            </a:r>
            <a:r>
              <a:rPr lang="en-US" dirty="0" smtClean="0"/>
              <a:t> library is essential: free the programmer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527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6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6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6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71755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Knowing How Much to Free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55000" cy="1981200"/>
          </a:xfrm>
        </p:spPr>
        <p:txBody>
          <a:bodyPr lIns="90487" tIns="44450" rIns="90487" bIns="44450"/>
          <a:lstStyle/>
          <a:p>
            <a:pPr marL="223838" indent="-223838" defTabSz="895350" eaLnBrk="1" hangingPunct="1">
              <a:defRPr/>
            </a:pPr>
            <a:r>
              <a:rPr lang="en-US" dirty="0" smtClean="0"/>
              <a:t>Standard method</a:t>
            </a:r>
          </a:p>
          <a:p>
            <a:pPr marL="560388" lvl="1" indent="-222250" defTabSz="895350" eaLnBrk="1" hangingPunct="1">
              <a:defRPr/>
            </a:pPr>
            <a:r>
              <a:rPr lang="en-US" dirty="0" smtClean="0"/>
              <a:t>Keep the length of a block in the word preceding the block.</a:t>
            </a:r>
          </a:p>
          <a:p>
            <a:pPr marL="839788" lvl="2" indent="-165100" defTabSz="895350" eaLnBrk="1" hangingPunct="1">
              <a:defRPr/>
            </a:pPr>
            <a:r>
              <a:rPr lang="en-US" dirty="0" smtClean="0"/>
              <a:t>This word is often called the </a:t>
            </a:r>
            <a:r>
              <a:rPr lang="en-US" i="1" dirty="0" smtClean="0">
                <a:solidFill>
                  <a:srgbClr val="FF0000"/>
                </a:solidFill>
              </a:rPr>
              <a:t>header field</a:t>
            </a:r>
            <a:r>
              <a:rPr lang="en-US" dirty="0" smtClean="0"/>
              <a:t> or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header</a:t>
            </a:r>
            <a:endParaRPr lang="en-US" dirty="0" smtClean="0">
              <a:solidFill>
                <a:srgbClr val="FF0000"/>
              </a:solidFill>
            </a:endParaRPr>
          </a:p>
          <a:p>
            <a:pPr marL="560388" lvl="1" indent="-222250" defTabSz="895350" eaLnBrk="1" hangingPunct="1">
              <a:defRPr/>
            </a:pPr>
            <a:r>
              <a:rPr lang="en-US" dirty="0" smtClean="0"/>
              <a:t>Requires an extra word for every allocated block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14400" y="5346700"/>
            <a:ext cx="11620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free(p0)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4140200"/>
            <a:ext cx="18954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p0 = </a:t>
            </a:r>
            <a:r>
              <a:rPr lang="en-US" sz="1600" dirty="0" err="1">
                <a:latin typeface="Courier New" pitchFamily="49" charset="0"/>
              </a:rPr>
              <a:t>malloc</a:t>
            </a:r>
            <a:r>
              <a:rPr lang="en-US" sz="1600" dirty="0">
                <a:latin typeface="Courier New" pitchFamily="49" charset="0"/>
              </a:rPr>
              <a:t>(4)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600200" y="3429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905000" y="3429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209800" y="34290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514600" y="34290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819400" y="3429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124200" y="3429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429000" y="34290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733800" y="34290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4038600" y="34290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4648200" y="3429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4953000" y="3429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5257800" y="3429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5562600" y="3429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5867400" y="3429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6172200" y="34290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6477000" y="34290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4343400" y="3429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1600200" y="57912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1905000" y="57912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2209800" y="57912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2514600" y="57912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2819400" y="57912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3124200" y="57912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3429000" y="57912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3733800" y="57912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4038600" y="57912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4648200" y="57912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4953000" y="57912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5257800" y="57912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5562600" y="57912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5867400" y="57912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6172200" y="57912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6477000" y="57912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4343400" y="57912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4648200" y="3962400"/>
            <a:ext cx="4286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p0</a:t>
            </a:r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1600200" y="4572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1905000" y="4572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2209800" y="45720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514600" y="45720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2819400" y="4572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3124200" y="4572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3429000" y="45720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3733800" y="45720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4038600" y="45720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4648200" y="45720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4953000" y="45720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5257800" y="45720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Rectangle 53"/>
          <p:cNvSpPr>
            <a:spLocks noChangeArrowheads="1"/>
          </p:cNvSpPr>
          <p:nvPr/>
        </p:nvSpPr>
        <p:spPr bwMode="auto">
          <a:xfrm>
            <a:off x="5562600" y="45720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5867400" y="4572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3" name="Rectangle 55"/>
          <p:cNvSpPr>
            <a:spLocks noChangeArrowheads="1"/>
          </p:cNvSpPr>
          <p:nvPr/>
        </p:nvSpPr>
        <p:spPr bwMode="auto">
          <a:xfrm>
            <a:off x="6172200" y="45720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Line 56"/>
          <p:cNvSpPr>
            <a:spLocks noChangeShapeType="1"/>
          </p:cNvSpPr>
          <p:nvPr/>
        </p:nvSpPr>
        <p:spPr bwMode="auto">
          <a:xfrm>
            <a:off x="5867400" y="4419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6477000" y="45720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6" name="Text Box 58"/>
          <p:cNvSpPr txBox="1">
            <a:spLocks noChangeArrowheads="1"/>
          </p:cNvSpPr>
          <p:nvPr/>
        </p:nvSpPr>
        <p:spPr bwMode="auto">
          <a:xfrm>
            <a:off x="3581400" y="5334000"/>
            <a:ext cx="11779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Block size</a:t>
            </a:r>
          </a:p>
        </p:txBody>
      </p:sp>
      <p:sp>
        <p:nvSpPr>
          <p:cNvPr id="22587" name="Line 59"/>
          <p:cNvSpPr>
            <a:spLocks noChangeShapeType="1"/>
          </p:cNvSpPr>
          <p:nvPr/>
        </p:nvSpPr>
        <p:spPr bwMode="auto">
          <a:xfrm flipV="1">
            <a:off x="4419600" y="4876800"/>
            <a:ext cx="76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88" name="Text Box 60"/>
          <p:cNvSpPr txBox="1">
            <a:spLocks noChangeArrowheads="1"/>
          </p:cNvSpPr>
          <p:nvPr/>
        </p:nvSpPr>
        <p:spPr bwMode="auto">
          <a:xfrm>
            <a:off x="4876800" y="5334000"/>
            <a:ext cx="6016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data</a:t>
            </a:r>
          </a:p>
        </p:txBody>
      </p:sp>
      <p:sp>
        <p:nvSpPr>
          <p:cNvPr id="22589" name="Line 61"/>
          <p:cNvSpPr>
            <a:spLocks noChangeShapeType="1"/>
          </p:cNvSpPr>
          <p:nvPr/>
        </p:nvSpPr>
        <p:spPr bwMode="auto">
          <a:xfrm flipH="1" flipV="1">
            <a:off x="4800600" y="48768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90" name="Line 62"/>
          <p:cNvSpPr>
            <a:spLocks noChangeShapeType="1"/>
          </p:cNvSpPr>
          <p:nvPr/>
        </p:nvSpPr>
        <p:spPr bwMode="auto">
          <a:xfrm flipV="1">
            <a:off x="5181600" y="4876800"/>
            <a:ext cx="5334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91" name="Line 63"/>
          <p:cNvSpPr>
            <a:spLocks noChangeShapeType="1"/>
          </p:cNvSpPr>
          <p:nvPr/>
        </p:nvSpPr>
        <p:spPr bwMode="auto">
          <a:xfrm flipV="1">
            <a:off x="5105400" y="48768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92" name="Line 64"/>
          <p:cNvSpPr>
            <a:spLocks noChangeShapeType="1"/>
          </p:cNvSpPr>
          <p:nvPr/>
        </p:nvSpPr>
        <p:spPr bwMode="auto">
          <a:xfrm flipV="1">
            <a:off x="5181600" y="4876800"/>
            <a:ext cx="228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93" name="Line 65"/>
          <p:cNvSpPr>
            <a:spLocks noChangeShapeType="1"/>
          </p:cNvSpPr>
          <p:nvPr/>
        </p:nvSpPr>
        <p:spPr bwMode="auto">
          <a:xfrm>
            <a:off x="4800600" y="4267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94" name="Line 66"/>
          <p:cNvSpPr>
            <a:spLocks noChangeShapeType="1"/>
          </p:cNvSpPr>
          <p:nvPr/>
        </p:nvSpPr>
        <p:spPr bwMode="auto">
          <a:xfrm>
            <a:off x="4343400" y="4419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95" name="Rectangle 67"/>
          <p:cNvSpPr>
            <a:spLocks noChangeArrowheads="1"/>
          </p:cNvSpPr>
          <p:nvPr/>
        </p:nvSpPr>
        <p:spPr bwMode="auto">
          <a:xfrm>
            <a:off x="4343400" y="4572000"/>
            <a:ext cx="304800" cy="3048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882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28600" y="1154113"/>
            <a:ext cx="8458200" cy="1462087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26"/>
            <a:ext cx="73152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Keeping Track of Free Blocks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358900"/>
            <a:ext cx="7975600" cy="4732021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i="1" u="sng" dirty="0" smtClean="0"/>
              <a:t>Method 1</a:t>
            </a:r>
            <a:r>
              <a:rPr lang="en-US" dirty="0" smtClean="0"/>
              <a:t>: </a:t>
            </a:r>
            <a:r>
              <a:rPr lang="en-US" i="1" dirty="0" smtClean="0">
                <a:solidFill>
                  <a:srgbClr val="FF0000"/>
                </a:solidFill>
              </a:rPr>
              <a:t>Implicit list</a:t>
            </a:r>
            <a:r>
              <a:rPr lang="en-US" dirty="0" smtClean="0"/>
              <a:t> using lengths -- links all blocks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l"/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Char char="l"/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defRPr/>
            </a:pPr>
            <a:r>
              <a:rPr lang="en-US" i="1" u="sng" dirty="0" smtClean="0"/>
              <a:t>Method 2</a:t>
            </a:r>
            <a:r>
              <a:rPr lang="en-US" dirty="0" smtClean="0"/>
              <a:t>: </a:t>
            </a:r>
            <a:r>
              <a:rPr lang="en-US" i="1" dirty="0" smtClean="0">
                <a:solidFill>
                  <a:srgbClr val="FF0000"/>
                </a:solidFill>
              </a:rPr>
              <a:t>Explicit list</a:t>
            </a:r>
            <a:r>
              <a:rPr lang="en-US" dirty="0" smtClean="0"/>
              <a:t> among the free blocks using pointers within the free blocks</a:t>
            </a:r>
          </a:p>
          <a:p>
            <a:pPr eaLnBrk="1" hangingPunct="1">
              <a:lnSpc>
                <a:spcPct val="85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Char char="l"/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defRPr/>
            </a:pPr>
            <a:r>
              <a:rPr lang="en-US" i="1" u="sng" dirty="0" smtClean="0"/>
              <a:t>Method 3</a:t>
            </a:r>
            <a:r>
              <a:rPr lang="en-US" dirty="0" smtClean="0"/>
              <a:t>: </a:t>
            </a:r>
            <a:r>
              <a:rPr lang="en-US" i="1" dirty="0" smtClean="0">
                <a:solidFill>
                  <a:srgbClr val="FF0000"/>
                </a:solidFill>
              </a:rPr>
              <a:t>Segregated free list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0" dirty="0" smtClean="0"/>
              <a:t>Different free lists for different size </a:t>
            </a:r>
            <a:r>
              <a:rPr lang="en-US" b="0" dirty="0" smtClean="0"/>
              <a:t>classes</a:t>
            </a:r>
            <a:endParaRPr lang="en-US" b="0" dirty="0" smtClean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2954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5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16002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19050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22098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25146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2819400" y="2082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3124200" y="2082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3429000" y="2082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3733800" y="2082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43434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46482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Rectangle 15"/>
          <p:cNvSpPr>
            <a:spLocks noChangeArrowheads="1"/>
          </p:cNvSpPr>
          <p:nvPr/>
        </p:nvSpPr>
        <p:spPr bwMode="auto">
          <a:xfrm>
            <a:off x="49530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52578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Rectangle 17"/>
          <p:cNvSpPr>
            <a:spLocks noChangeArrowheads="1"/>
          </p:cNvSpPr>
          <p:nvPr/>
        </p:nvSpPr>
        <p:spPr bwMode="auto">
          <a:xfrm>
            <a:off x="55626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Rectangle 18"/>
          <p:cNvSpPr>
            <a:spLocks noChangeArrowheads="1"/>
          </p:cNvSpPr>
          <p:nvPr/>
        </p:nvSpPr>
        <p:spPr bwMode="auto">
          <a:xfrm>
            <a:off x="5867400" y="2082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23572" name="Rectangle 19"/>
          <p:cNvSpPr>
            <a:spLocks noChangeArrowheads="1"/>
          </p:cNvSpPr>
          <p:nvPr/>
        </p:nvSpPr>
        <p:spPr bwMode="auto">
          <a:xfrm>
            <a:off x="6172200" y="2082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40386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6</a:t>
            </a:r>
          </a:p>
        </p:txBody>
      </p:sp>
      <p:sp>
        <p:nvSpPr>
          <p:cNvPr id="23574" name="Rectangle 21"/>
          <p:cNvSpPr>
            <a:spLocks noChangeArrowheads="1"/>
          </p:cNvSpPr>
          <p:nvPr/>
        </p:nvSpPr>
        <p:spPr bwMode="auto">
          <a:xfrm>
            <a:off x="1257300" y="3644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5</a:t>
            </a:r>
          </a:p>
        </p:txBody>
      </p:sp>
      <p:sp>
        <p:nvSpPr>
          <p:cNvPr id="23575" name="Rectangle 22"/>
          <p:cNvSpPr>
            <a:spLocks noChangeArrowheads="1"/>
          </p:cNvSpPr>
          <p:nvPr/>
        </p:nvSpPr>
        <p:spPr bwMode="auto">
          <a:xfrm>
            <a:off x="1562100" y="3644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3"/>
          <p:cNvSpPr>
            <a:spLocks noChangeArrowheads="1"/>
          </p:cNvSpPr>
          <p:nvPr/>
        </p:nvSpPr>
        <p:spPr bwMode="auto">
          <a:xfrm>
            <a:off x="1866900" y="3644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4"/>
          <p:cNvSpPr>
            <a:spLocks noChangeArrowheads="1"/>
          </p:cNvSpPr>
          <p:nvPr/>
        </p:nvSpPr>
        <p:spPr bwMode="auto">
          <a:xfrm>
            <a:off x="2171700" y="3644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2476500" y="3644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26"/>
          <p:cNvSpPr>
            <a:spLocks noChangeArrowheads="1"/>
          </p:cNvSpPr>
          <p:nvPr/>
        </p:nvSpPr>
        <p:spPr bwMode="auto">
          <a:xfrm>
            <a:off x="2781300" y="36449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3580" name="Rectangle 27"/>
          <p:cNvSpPr>
            <a:spLocks noChangeArrowheads="1"/>
          </p:cNvSpPr>
          <p:nvPr/>
        </p:nvSpPr>
        <p:spPr bwMode="auto">
          <a:xfrm>
            <a:off x="3086100" y="36449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28"/>
          <p:cNvSpPr>
            <a:spLocks noChangeArrowheads="1"/>
          </p:cNvSpPr>
          <p:nvPr/>
        </p:nvSpPr>
        <p:spPr bwMode="auto">
          <a:xfrm>
            <a:off x="3390900" y="36449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29"/>
          <p:cNvSpPr>
            <a:spLocks noChangeArrowheads="1"/>
          </p:cNvSpPr>
          <p:nvPr/>
        </p:nvSpPr>
        <p:spPr bwMode="auto">
          <a:xfrm>
            <a:off x="3695700" y="36449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30"/>
          <p:cNvSpPr>
            <a:spLocks noChangeArrowheads="1"/>
          </p:cNvSpPr>
          <p:nvPr/>
        </p:nvSpPr>
        <p:spPr bwMode="auto">
          <a:xfrm>
            <a:off x="4305300" y="3644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Rectangle 31"/>
          <p:cNvSpPr>
            <a:spLocks noChangeArrowheads="1"/>
          </p:cNvSpPr>
          <p:nvPr/>
        </p:nvSpPr>
        <p:spPr bwMode="auto">
          <a:xfrm>
            <a:off x="4610100" y="3644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Rectangle 32"/>
          <p:cNvSpPr>
            <a:spLocks noChangeArrowheads="1"/>
          </p:cNvSpPr>
          <p:nvPr/>
        </p:nvSpPr>
        <p:spPr bwMode="auto">
          <a:xfrm>
            <a:off x="4914900" y="3644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Rectangle 33"/>
          <p:cNvSpPr>
            <a:spLocks noChangeArrowheads="1"/>
          </p:cNvSpPr>
          <p:nvPr/>
        </p:nvSpPr>
        <p:spPr bwMode="auto">
          <a:xfrm>
            <a:off x="5219700" y="3644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Rectangle 34"/>
          <p:cNvSpPr>
            <a:spLocks noChangeArrowheads="1"/>
          </p:cNvSpPr>
          <p:nvPr/>
        </p:nvSpPr>
        <p:spPr bwMode="auto">
          <a:xfrm>
            <a:off x="5524500" y="3644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Rectangle 35"/>
          <p:cNvSpPr>
            <a:spLocks noChangeArrowheads="1"/>
          </p:cNvSpPr>
          <p:nvPr/>
        </p:nvSpPr>
        <p:spPr bwMode="auto">
          <a:xfrm>
            <a:off x="5829300" y="36449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23589" name="Rectangle 36"/>
          <p:cNvSpPr>
            <a:spLocks noChangeArrowheads="1"/>
          </p:cNvSpPr>
          <p:nvPr/>
        </p:nvSpPr>
        <p:spPr bwMode="auto">
          <a:xfrm>
            <a:off x="6134100" y="36449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Rectangle 37"/>
          <p:cNvSpPr>
            <a:spLocks noChangeArrowheads="1"/>
          </p:cNvSpPr>
          <p:nvPr/>
        </p:nvSpPr>
        <p:spPr bwMode="auto">
          <a:xfrm>
            <a:off x="4000500" y="3644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6</a:t>
            </a:r>
          </a:p>
        </p:txBody>
      </p:sp>
      <p:sp>
        <p:nvSpPr>
          <p:cNvPr id="23591" name="Freeform 38"/>
          <p:cNvSpPr>
            <a:spLocks/>
          </p:cNvSpPr>
          <p:nvPr/>
        </p:nvSpPr>
        <p:spPr bwMode="auto">
          <a:xfrm>
            <a:off x="1714500" y="3314700"/>
            <a:ext cx="2438400" cy="482600"/>
          </a:xfrm>
          <a:custGeom>
            <a:avLst/>
            <a:gdLst>
              <a:gd name="T0" fmla="*/ 0 w 1536"/>
              <a:gd name="T1" fmla="*/ 2147483647 h 304"/>
              <a:gd name="T2" fmla="*/ 2147483647 w 1536"/>
              <a:gd name="T3" fmla="*/ 2147483647 h 304"/>
              <a:gd name="T4" fmla="*/ 2147483647 w 1536"/>
              <a:gd name="T5" fmla="*/ 2147483647 h 304"/>
              <a:gd name="T6" fmla="*/ 0 60000 65536"/>
              <a:gd name="T7" fmla="*/ 0 60000 65536"/>
              <a:gd name="T8" fmla="*/ 0 60000 65536"/>
              <a:gd name="T9" fmla="*/ 0 w 1536"/>
              <a:gd name="T10" fmla="*/ 0 h 304"/>
              <a:gd name="T11" fmla="*/ 1536 w 1536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92" name="Freeform 39"/>
          <p:cNvSpPr>
            <a:spLocks/>
          </p:cNvSpPr>
          <p:nvPr/>
        </p:nvSpPr>
        <p:spPr bwMode="auto">
          <a:xfrm>
            <a:off x="1447800" y="1854200"/>
            <a:ext cx="1524000" cy="228600"/>
          </a:xfrm>
          <a:custGeom>
            <a:avLst/>
            <a:gdLst>
              <a:gd name="T0" fmla="*/ 0 w 960"/>
              <a:gd name="T1" fmla="*/ 2147483647 h 144"/>
              <a:gd name="T2" fmla="*/ 2147483647 w 960"/>
              <a:gd name="T3" fmla="*/ 0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93" name="Freeform 40"/>
          <p:cNvSpPr>
            <a:spLocks/>
          </p:cNvSpPr>
          <p:nvPr/>
        </p:nvSpPr>
        <p:spPr bwMode="auto">
          <a:xfrm>
            <a:off x="2971800" y="1854200"/>
            <a:ext cx="1219200" cy="228600"/>
          </a:xfrm>
          <a:custGeom>
            <a:avLst/>
            <a:gdLst>
              <a:gd name="T0" fmla="*/ 0 w 768"/>
              <a:gd name="T1" fmla="*/ 2147483647 h 144"/>
              <a:gd name="T2" fmla="*/ 2147483647 w 768"/>
              <a:gd name="T3" fmla="*/ 0 h 144"/>
              <a:gd name="T4" fmla="*/ 2147483647 w 768"/>
              <a:gd name="T5" fmla="*/ 2147483647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94" name="Freeform 41"/>
          <p:cNvSpPr>
            <a:spLocks/>
          </p:cNvSpPr>
          <p:nvPr/>
        </p:nvSpPr>
        <p:spPr bwMode="auto">
          <a:xfrm>
            <a:off x="4191000" y="1854200"/>
            <a:ext cx="1828800" cy="228600"/>
          </a:xfrm>
          <a:custGeom>
            <a:avLst/>
            <a:gdLst>
              <a:gd name="T0" fmla="*/ 0 w 1152"/>
              <a:gd name="T1" fmla="*/ 2147483647 h 144"/>
              <a:gd name="T2" fmla="*/ 2147483647 w 1152"/>
              <a:gd name="T3" fmla="*/ 0 h 144"/>
              <a:gd name="T4" fmla="*/ 2147483647 w 1152"/>
              <a:gd name="T5" fmla="*/ 2147483647 h 144"/>
              <a:gd name="T6" fmla="*/ 0 60000 65536"/>
              <a:gd name="T7" fmla="*/ 0 60000 65536"/>
              <a:gd name="T8" fmla="*/ 0 60000 65536"/>
              <a:gd name="T9" fmla="*/ 0 w 1152"/>
              <a:gd name="T10" fmla="*/ 0 h 144"/>
              <a:gd name="T11" fmla="*/ 1152 w 11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587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5913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Method 1: Implicit List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27150"/>
            <a:ext cx="8750300" cy="2133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Need to identify whether each block is free or allocated</a:t>
            </a:r>
          </a:p>
          <a:p>
            <a:pPr lvl="1" eaLnBrk="1" hangingPunct="1">
              <a:defRPr/>
            </a:pPr>
            <a:r>
              <a:rPr lang="en-US" dirty="0" smtClean="0"/>
              <a:t>Can use extra bit</a:t>
            </a:r>
          </a:p>
          <a:p>
            <a:pPr lvl="1" eaLnBrk="1" hangingPunct="1">
              <a:defRPr/>
            </a:pPr>
            <a:r>
              <a:rPr lang="en-US" dirty="0" smtClean="0"/>
              <a:t>Bit can be put in the same word as the size if block sizes are always multiples of two (mask out low order bit when reading size).</a:t>
            </a:r>
          </a:p>
          <a:p>
            <a:pPr lvl="2" eaLnBrk="1" hangingPunct="1">
              <a:defRPr/>
            </a:pPr>
            <a:r>
              <a:rPr lang="en-US" dirty="0" smtClean="0"/>
              <a:t>Masking:  size = </a:t>
            </a:r>
            <a:r>
              <a:rPr lang="en-US" dirty="0" err="1" smtClean="0"/>
              <a:t>sizeword</a:t>
            </a:r>
            <a:r>
              <a:rPr lang="en-US" dirty="0" smtClean="0"/>
              <a:t> &amp; -2;  // -2 == 0b1111…1110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744788" y="3975100"/>
            <a:ext cx="1370012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size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122613" y="3517900"/>
            <a:ext cx="84613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1 word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128713" y="4502150"/>
            <a:ext cx="1482725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Format of</a:t>
            </a:r>
          </a:p>
          <a:p>
            <a:pPr algn="l">
              <a:lnSpc>
                <a:spcPct val="100000"/>
              </a:lnSpc>
            </a:pPr>
            <a:r>
              <a:rPr lang="en-US" sz="1600"/>
              <a:t>allocated and</a:t>
            </a:r>
          </a:p>
          <a:p>
            <a:pPr algn="l">
              <a:lnSpc>
                <a:spcPct val="100000"/>
              </a:lnSpc>
            </a:pPr>
            <a:r>
              <a:rPr lang="en-US" sz="1600"/>
              <a:t>free blocks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744788" y="4356100"/>
            <a:ext cx="1676400" cy="12858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payload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786313" y="3898900"/>
            <a:ext cx="2624137" cy="2047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a = 1: allocated block  </a:t>
            </a:r>
          </a:p>
          <a:p>
            <a:pPr algn="l">
              <a:lnSpc>
                <a:spcPct val="100000"/>
              </a:lnSpc>
            </a:pPr>
            <a:r>
              <a:rPr lang="en-US" sz="1600"/>
              <a:t>a = 0: free block</a:t>
            </a:r>
          </a:p>
          <a:p>
            <a:pPr algn="l">
              <a:lnSpc>
                <a:spcPct val="100000"/>
              </a:lnSpc>
            </a:pPr>
            <a:endParaRPr lang="en-US" sz="1600"/>
          </a:p>
          <a:p>
            <a:pPr algn="l">
              <a:lnSpc>
                <a:spcPct val="100000"/>
              </a:lnSpc>
            </a:pPr>
            <a:r>
              <a:rPr lang="en-US" sz="1600"/>
              <a:t>size: block size</a:t>
            </a:r>
          </a:p>
          <a:p>
            <a:pPr algn="l">
              <a:lnSpc>
                <a:spcPct val="100000"/>
              </a:lnSpc>
            </a:pPr>
            <a:endParaRPr lang="en-US" sz="1600"/>
          </a:p>
          <a:p>
            <a:pPr algn="l">
              <a:lnSpc>
                <a:spcPct val="100000"/>
              </a:lnSpc>
            </a:pPr>
            <a:r>
              <a:rPr lang="en-US" sz="1600"/>
              <a:t>payload: application data</a:t>
            </a:r>
          </a:p>
          <a:p>
            <a:pPr algn="l">
              <a:lnSpc>
                <a:spcPct val="100000"/>
              </a:lnSpc>
            </a:pPr>
            <a:r>
              <a:rPr lang="en-US" sz="1600"/>
              <a:t>(allocated blocks only)</a:t>
            </a:r>
          </a:p>
          <a:p>
            <a:pPr algn="l">
              <a:lnSpc>
                <a:spcPct val="100000"/>
              </a:lnSpc>
            </a:pPr>
            <a:endParaRPr lang="en-US" sz="160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114800" y="3975100"/>
            <a:ext cx="304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a</a:t>
            </a:r>
          </a:p>
        </p:txBody>
      </p:sp>
      <p:sp>
        <p:nvSpPr>
          <p:cNvPr id="24586" name="Rectangle 10" descr="Wide upward diagonal"/>
          <p:cNvSpPr>
            <a:spLocks noChangeArrowheads="1"/>
          </p:cNvSpPr>
          <p:nvPr/>
        </p:nvSpPr>
        <p:spPr bwMode="auto">
          <a:xfrm>
            <a:off x="2743200" y="5638800"/>
            <a:ext cx="1676400" cy="685800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optional</a:t>
            </a:r>
          </a:p>
          <a:p>
            <a:pPr>
              <a:lnSpc>
                <a:spcPct val="100000"/>
              </a:lnSpc>
            </a:pPr>
            <a:r>
              <a:rPr lang="en-US" sz="1600"/>
              <a:t>padding</a:t>
            </a:r>
          </a:p>
        </p:txBody>
      </p:sp>
    </p:spTree>
    <p:extLst>
      <p:ext uri="{BB962C8B-B14F-4D97-AF65-F5344CB8AC3E}">
        <p14:creationId xmlns:p14="http://schemas.microsoft.com/office/powerpoint/2010/main" val="20969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04056"/>
            <a:ext cx="80010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Implicit List: Finding a Free Block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2000" i="1" dirty="0" smtClean="0">
                <a:solidFill>
                  <a:srgbClr val="FF0000"/>
                </a:solidFill>
              </a:rPr>
              <a:t>First fit: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0" dirty="0" smtClean="0"/>
              <a:t>Search list from beginning, choose first free block that fits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0" dirty="0" smtClean="0"/>
              <a:t>Can take linear time in total number of blocks (allocated and free)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0" dirty="0" smtClean="0"/>
              <a:t>In practice it can cause “splinters” at beginning of list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000" i="1" dirty="0" smtClean="0">
                <a:solidFill>
                  <a:srgbClr val="FF0000"/>
                </a:solidFill>
              </a:rPr>
              <a:t>Next fit: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0" dirty="0" smtClean="0"/>
              <a:t>Like first-fit, but search list from location of end of previous search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0" dirty="0" smtClean="0"/>
              <a:t>Research suggests that fragmentation is worse 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000" i="1" dirty="0" smtClean="0">
                <a:solidFill>
                  <a:srgbClr val="FF0000"/>
                </a:solidFill>
              </a:rPr>
              <a:t>Best fit: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0" dirty="0" smtClean="0"/>
              <a:t>Search the list, choose the free block with the closest size that fits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0" dirty="0" smtClean="0"/>
              <a:t>Keeps fragments small --- usually helps fragmentation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0" dirty="0" smtClean="0"/>
              <a:t>Will typically run slower than first-fit</a:t>
            </a:r>
          </a:p>
          <a:p>
            <a:pPr eaLnBrk="1" hangingPunct="1">
              <a:lnSpc>
                <a:spcPct val="85000"/>
              </a:lnSpc>
              <a:defRPr/>
            </a:pP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3083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6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6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6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6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6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6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6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09613"/>
            <a:ext cx="86106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Implicit List: Allocating in Free Block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812290"/>
            <a:ext cx="7345363" cy="393192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Allocating within a free block - </a:t>
            </a:r>
            <a:r>
              <a:rPr lang="en-US" i="1" dirty="0" smtClean="0"/>
              <a:t>splitting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Since allocated space might be smaller than free space, we might want to split the block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046288" y="33464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351088" y="33464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2655888" y="33464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2960688" y="33464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3265488" y="334645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3570288" y="334645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3875088" y="334645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4179888" y="334645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4789488" y="33464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5094288" y="33464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5399088" y="33464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Rectangle 16"/>
          <p:cNvSpPr>
            <a:spLocks noChangeArrowheads="1"/>
          </p:cNvSpPr>
          <p:nvPr/>
        </p:nvSpPr>
        <p:spPr bwMode="auto">
          <a:xfrm>
            <a:off x="5703888" y="33464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Rectangle 17"/>
          <p:cNvSpPr>
            <a:spLocks noChangeArrowheads="1"/>
          </p:cNvSpPr>
          <p:nvPr/>
        </p:nvSpPr>
        <p:spPr bwMode="auto">
          <a:xfrm>
            <a:off x="6008688" y="33464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Rectangle 18"/>
          <p:cNvSpPr>
            <a:spLocks noChangeArrowheads="1"/>
          </p:cNvSpPr>
          <p:nvPr/>
        </p:nvSpPr>
        <p:spPr bwMode="auto">
          <a:xfrm>
            <a:off x="6313488" y="33464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26642" name="Rectangle 19"/>
          <p:cNvSpPr>
            <a:spLocks noChangeArrowheads="1"/>
          </p:cNvSpPr>
          <p:nvPr/>
        </p:nvSpPr>
        <p:spPr bwMode="auto">
          <a:xfrm>
            <a:off x="6618288" y="33464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20"/>
          <p:cNvSpPr>
            <a:spLocks noChangeArrowheads="1"/>
          </p:cNvSpPr>
          <p:nvPr/>
        </p:nvSpPr>
        <p:spPr bwMode="auto">
          <a:xfrm>
            <a:off x="4484688" y="33464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8</a:t>
            </a:r>
          </a:p>
        </p:txBody>
      </p:sp>
      <p:sp>
        <p:nvSpPr>
          <p:cNvPr id="26644" name="Freeform 21"/>
          <p:cNvSpPr>
            <a:spLocks/>
          </p:cNvSpPr>
          <p:nvPr/>
        </p:nvSpPr>
        <p:spPr bwMode="auto">
          <a:xfrm>
            <a:off x="3417888" y="3117850"/>
            <a:ext cx="1219200" cy="228600"/>
          </a:xfrm>
          <a:custGeom>
            <a:avLst/>
            <a:gdLst>
              <a:gd name="T0" fmla="*/ 0 w 768"/>
              <a:gd name="T1" fmla="*/ 2147483647 h 144"/>
              <a:gd name="T2" fmla="*/ 2147483647 w 768"/>
              <a:gd name="T3" fmla="*/ 0 h 144"/>
              <a:gd name="T4" fmla="*/ 2147483647 w 768"/>
              <a:gd name="T5" fmla="*/ 2147483647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45" name="Rectangle 23"/>
          <p:cNvSpPr>
            <a:spLocks noChangeArrowheads="1"/>
          </p:cNvSpPr>
          <p:nvPr/>
        </p:nvSpPr>
        <p:spPr bwMode="auto">
          <a:xfrm>
            <a:off x="3597275" y="480695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6646" name="Rectangle 24"/>
          <p:cNvSpPr>
            <a:spLocks noChangeArrowheads="1"/>
          </p:cNvSpPr>
          <p:nvPr/>
        </p:nvSpPr>
        <p:spPr bwMode="auto">
          <a:xfrm>
            <a:off x="3902075" y="480695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Rectangle 25"/>
          <p:cNvSpPr>
            <a:spLocks noChangeArrowheads="1"/>
          </p:cNvSpPr>
          <p:nvPr/>
        </p:nvSpPr>
        <p:spPr bwMode="auto">
          <a:xfrm>
            <a:off x="4206875" y="480695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Rectangle 26"/>
          <p:cNvSpPr>
            <a:spLocks noChangeArrowheads="1"/>
          </p:cNvSpPr>
          <p:nvPr/>
        </p:nvSpPr>
        <p:spPr bwMode="auto">
          <a:xfrm>
            <a:off x="4511675" y="480695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Rectangle 27"/>
          <p:cNvSpPr>
            <a:spLocks noChangeArrowheads="1"/>
          </p:cNvSpPr>
          <p:nvPr/>
        </p:nvSpPr>
        <p:spPr bwMode="auto">
          <a:xfrm>
            <a:off x="5121275" y="4806950"/>
            <a:ext cx="304800" cy="304800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Rectangle 28"/>
          <p:cNvSpPr>
            <a:spLocks noChangeArrowheads="1"/>
          </p:cNvSpPr>
          <p:nvPr/>
        </p:nvSpPr>
        <p:spPr bwMode="auto">
          <a:xfrm>
            <a:off x="5426075" y="4806950"/>
            <a:ext cx="304800" cy="304800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Rectangle 29"/>
          <p:cNvSpPr>
            <a:spLocks noChangeArrowheads="1"/>
          </p:cNvSpPr>
          <p:nvPr/>
        </p:nvSpPr>
        <p:spPr bwMode="auto">
          <a:xfrm>
            <a:off x="5730875" y="4806950"/>
            <a:ext cx="304800" cy="304800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37263" y="4808538"/>
            <a:ext cx="304800" cy="304800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53" name="Rectangle 31"/>
          <p:cNvSpPr>
            <a:spLocks noChangeArrowheads="1"/>
          </p:cNvSpPr>
          <p:nvPr/>
        </p:nvSpPr>
        <p:spPr bwMode="auto">
          <a:xfrm>
            <a:off x="6340475" y="48069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Rectangle 32"/>
          <p:cNvSpPr>
            <a:spLocks noChangeArrowheads="1"/>
          </p:cNvSpPr>
          <p:nvPr/>
        </p:nvSpPr>
        <p:spPr bwMode="auto">
          <a:xfrm>
            <a:off x="6645275" y="48069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26655" name="Rectangle 33"/>
          <p:cNvSpPr>
            <a:spLocks noChangeArrowheads="1"/>
          </p:cNvSpPr>
          <p:nvPr/>
        </p:nvSpPr>
        <p:spPr bwMode="auto">
          <a:xfrm>
            <a:off x="6950075" y="48069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Rectangle 34"/>
          <p:cNvSpPr>
            <a:spLocks noChangeArrowheads="1"/>
          </p:cNvSpPr>
          <p:nvPr/>
        </p:nvSpPr>
        <p:spPr bwMode="auto">
          <a:xfrm>
            <a:off x="4816475" y="4806950"/>
            <a:ext cx="304800" cy="304800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5</a:t>
            </a:r>
          </a:p>
        </p:txBody>
      </p:sp>
      <p:sp>
        <p:nvSpPr>
          <p:cNvPr id="26657" name="Freeform 35"/>
          <p:cNvSpPr>
            <a:spLocks/>
          </p:cNvSpPr>
          <p:nvPr/>
        </p:nvSpPr>
        <p:spPr bwMode="auto">
          <a:xfrm>
            <a:off x="3749675" y="4578350"/>
            <a:ext cx="1219200" cy="228600"/>
          </a:xfrm>
          <a:custGeom>
            <a:avLst/>
            <a:gdLst>
              <a:gd name="T0" fmla="*/ 0 w 768"/>
              <a:gd name="T1" fmla="*/ 2147483647 h 144"/>
              <a:gd name="T2" fmla="*/ 2147483647 w 768"/>
              <a:gd name="T3" fmla="*/ 0 h 144"/>
              <a:gd name="T4" fmla="*/ 2147483647 w 768"/>
              <a:gd name="T5" fmla="*/ 2147483647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58" name="Freeform 38"/>
          <p:cNvSpPr>
            <a:spLocks/>
          </p:cNvSpPr>
          <p:nvPr/>
        </p:nvSpPr>
        <p:spPr bwMode="auto">
          <a:xfrm>
            <a:off x="2198688" y="3117850"/>
            <a:ext cx="1219200" cy="228600"/>
          </a:xfrm>
          <a:custGeom>
            <a:avLst/>
            <a:gdLst>
              <a:gd name="T0" fmla="*/ 0 w 768"/>
              <a:gd name="T1" fmla="*/ 2147483647 h 144"/>
              <a:gd name="T2" fmla="*/ 2147483647 w 768"/>
              <a:gd name="T3" fmla="*/ 0 h 144"/>
              <a:gd name="T4" fmla="*/ 2147483647 w 768"/>
              <a:gd name="T5" fmla="*/ 2147483647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59" name="Text Box 39"/>
          <p:cNvSpPr txBox="1">
            <a:spLocks noChangeArrowheads="1"/>
          </p:cNvSpPr>
          <p:nvPr/>
        </p:nvSpPr>
        <p:spPr bwMode="auto">
          <a:xfrm>
            <a:off x="6357938" y="4800600"/>
            <a:ext cx="296862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26660" name="Freeform 40"/>
          <p:cNvSpPr>
            <a:spLocks/>
          </p:cNvSpPr>
          <p:nvPr/>
        </p:nvSpPr>
        <p:spPr bwMode="auto">
          <a:xfrm>
            <a:off x="4892675" y="4578350"/>
            <a:ext cx="1660525" cy="228600"/>
          </a:xfrm>
          <a:custGeom>
            <a:avLst/>
            <a:gdLst>
              <a:gd name="T0" fmla="*/ 0 w 816"/>
              <a:gd name="T1" fmla="*/ 2147483647 h 144"/>
              <a:gd name="T2" fmla="*/ 2147483647 w 816"/>
              <a:gd name="T3" fmla="*/ 0 h 144"/>
              <a:gd name="T4" fmla="*/ 2147483647 w 816"/>
              <a:gd name="T5" fmla="*/ 2147483647 h 144"/>
              <a:gd name="T6" fmla="*/ 0 60000 65536"/>
              <a:gd name="T7" fmla="*/ 0 60000 65536"/>
              <a:gd name="T8" fmla="*/ 0 60000 65536"/>
              <a:gd name="T9" fmla="*/ 0 w 816"/>
              <a:gd name="T10" fmla="*/ 0 h 144"/>
              <a:gd name="T11" fmla="*/ 816 w 81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61" name="Rectangle 42"/>
          <p:cNvSpPr>
            <a:spLocks noChangeArrowheads="1"/>
          </p:cNvSpPr>
          <p:nvPr/>
        </p:nvSpPr>
        <p:spPr bwMode="auto">
          <a:xfrm>
            <a:off x="2378075" y="48069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6662" name="Rectangle 43"/>
          <p:cNvSpPr>
            <a:spLocks noChangeArrowheads="1"/>
          </p:cNvSpPr>
          <p:nvPr/>
        </p:nvSpPr>
        <p:spPr bwMode="auto">
          <a:xfrm>
            <a:off x="2682875" y="48069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Rectangle 44"/>
          <p:cNvSpPr>
            <a:spLocks noChangeArrowheads="1"/>
          </p:cNvSpPr>
          <p:nvPr/>
        </p:nvSpPr>
        <p:spPr bwMode="auto">
          <a:xfrm>
            <a:off x="2987675" y="48069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Rectangle 45"/>
          <p:cNvSpPr>
            <a:spLocks noChangeArrowheads="1"/>
          </p:cNvSpPr>
          <p:nvPr/>
        </p:nvSpPr>
        <p:spPr bwMode="auto">
          <a:xfrm>
            <a:off x="3292475" y="480695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Freeform 46"/>
          <p:cNvSpPr>
            <a:spLocks/>
          </p:cNvSpPr>
          <p:nvPr/>
        </p:nvSpPr>
        <p:spPr bwMode="auto">
          <a:xfrm>
            <a:off x="2530475" y="4578350"/>
            <a:ext cx="1219200" cy="228600"/>
          </a:xfrm>
          <a:custGeom>
            <a:avLst/>
            <a:gdLst>
              <a:gd name="T0" fmla="*/ 0 w 768"/>
              <a:gd name="T1" fmla="*/ 2147483647 h 144"/>
              <a:gd name="T2" fmla="*/ 2147483647 w 768"/>
              <a:gd name="T3" fmla="*/ 0 h 144"/>
              <a:gd name="T4" fmla="*/ 2147483647 w 768"/>
              <a:gd name="T5" fmla="*/ 2147483647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66" name="Text Box 50"/>
          <p:cNvSpPr txBox="1">
            <a:spLocks noChangeArrowheads="1"/>
          </p:cNvSpPr>
          <p:nvPr/>
        </p:nvSpPr>
        <p:spPr bwMode="auto">
          <a:xfrm>
            <a:off x="1404144" y="4051300"/>
            <a:ext cx="350919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malloc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smtClean="0">
                <a:latin typeface="Courier New" pitchFamily="49" charset="0"/>
              </a:rPr>
              <a:t>4 * </a:t>
            </a:r>
            <a:r>
              <a:rPr lang="en-US" sz="1600" dirty="0" err="1" smtClean="0">
                <a:latin typeface="Courier New" pitchFamily="49" charset="0"/>
              </a:rPr>
              <a:t>sizeof</a:t>
            </a:r>
            <a:r>
              <a:rPr lang="en-US" sz="1600" dirty="0" smtClean="0">
                <a:latin typeface="Courier New" pitchFamily="49" charset="0"/>
              </a:rPr>
              <a:t> (void *))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6667" name="Text Box 21"/>
          <p:cNvSpPr txBox="1">
            <a:spLocks noChangeArrowheads="1"/>
          </p:cNvSpPr>
          <p:nvPr/>
        </p:nvSpPr>
        <p:spPr bwMode="auto">
          <a:xfrm>
            <a:off x="5105400" y="5181600"/>
            <a:ext cx="3063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p</a:t>
            </a:r>
            <a:endParaRPr lang="en-US" sz="1600"/>
          </a:p>
        </p:txBody>
      </p:sp>
      <p:sp>
        <p:nvSpPr>
          <p:cNvPr id="26668" name="Line 22"/>
          <p:cNvSpPr>
            <a:spLocks noChangeShapeType="1"/>
          </p:cNvSpPr>
          <p:nvPr/>
        </p:nvSpPr>
        <p:spPr bwMode="auto">
          <a:xfrm flipV="1">
            <a:off x="5257800" y="5105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69" name="TextBox 52"/>
          <p:cNvSpPr txBox="1">
            <a:spLocks noChangeArrowheads="1"/>
          </p:cNvSpPr>
          <p:nvPr/>
        </p:nvSpPr>
        <p:spPr bwMode="auto">
          <a:xfrm>
            <a:off x="5411788" y="4032250"/>
            <a:ext cx="849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Split</a:t>
            </a:r>
          </a:p>
        </p:txBody>
      </p:sp>
      <p:sp>
        <p:nvSpPr>
          <p:cNvPr id="26670" name="Right Brace 54"/>
          <p:cNvSpPr>
            <a:spLocks/>
          </p:cNvSpPr>
          <p:nvPr/>
        </p:nvSpPr>
        <p:spPr bwMode="auto">
          <a:xfrm rot="5400000">
            <a:off x="5551488" y="2736850"/>
            <a:ext cx="304800" cy="2286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algn="ctr">
            <a:solidFill>
              <a:srgbClr val="0000FF"/>
            </a:solidFill>
            <a:round/>
            <a:headEnd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2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72009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Implicit List: Freeing a Block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08612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dirty="0" smtClean="0"/>
              <a:t>Simplest implementation:</a:t>
            </a:r>
          </a:p>
          <a:p>
            <a:pPr marL="879475" lvl="1" indent="-381000" eaLnBrk="1" hangingPunct="1">
              <a:defRPr/>
            </a:pPr>
            <a:r>
              <a:rPr lang="en-US" dirty="0" smtClean="0"/>
              <a:t>Only need to clear allocated flag</a:t>
            </a:r>
          </a:p>
          <a:p>
            <a:pPr marL="879475" lvl="1" indent="-381000" eaLnBrk="1" hangingPunct="1">
              <a:defRPr/>
            </a:pPr>
            <a:r>
              <a:rPr lang="en-US" dirty="0" smtClean="0"/>
              <a:t>But can lead to “false fragmentation” </a:t>
            </a:r>
          </a:p>
          <a:p>
            <a:pPr marL="879475" lvl="1" indent="-381000" eaLnBrk="1" hangingPunct="1">
              <a:defRPr/>
            </a:pPr>
            <a:endParaRPr lang="en-US" dirty="0" smtClean="0"/>
          </a:p>
          <a:p>
            <a:pPr marL="879475" lvl="1" indent="-381000" eaLnBrk="1" hangingPunct="1">
              <a:defRPr/>
            </a:pPr>
            <a:endParaRPr lang="en-US" dirty="0" smtClean="0"/>
          </a:p>
          <a:p>
            <a:pPr marL="879475" lvl="1" indent="-381000" eaLnBrk="1" hangingPunct="1">
              <a:defRPr/>
            </a:pPr>
            <a:endParaRPr lang="en-US" dirty="0" smtClean="0"/>
          </a:p>
          <a:p>
            <a:pPr marL="879475" lvl="1" indent="-381000" eaLnBrk="1" hangingPunct="1">
              <a:defRPr/>
            </a:pPr>
            <a:endParaRPr lang="en-US" dirty="0" smtClean="0"/>
          </a:p>
          <a:p>
            <a:pPr marL="879475" lvl="1" indent="-381000" eaLnBrk="1" hangingPunct="1">
              <a:defRPr/>
            </a:pPr>
            <a:endParaRPr lang="en-US" dirty="0" smtClean="0"/>
          </a:p>
          <a:p>
            <a:pPr marL="879475" lvl="1" indent="-381000" eaLnBrk="1" hangingPunct="1">
              <a:defRPr/>
            </a:pPr>
            <a:endParaRPr lang="en-US" dirty="0" smtClean="0"/>
          </a:p>
          <a:p>
            <a:pPr marL="879475" lvl="1" indent="-381000" eaLnBrk="1" hangingPunct="1">
              <a:defRPr/>
            </a:pPr>
            <a:endParaRPr lang="en-US" i="1" dirty="0" smtClean="0">
              <a:solidFill>
                <a:srgbClr val="FF0000"/>
              </a:solidFill>
            </a:endParaRPr>
          </a:p>
          <a:p>
            <a:pPr marL="879475" lvl="1" indent="-381000" eaLnBrk="1" hangingPunct="1">
              <a:buFont typeface="Wingdings" pitchFamily="2" charset="2"/>
              <a:buNone/>
              <a:defRPr/>
            </a:pPr>
            <a:r>
              <a:rPr lang="en-US" i="1" dirty="0" smtClean="0">
                <a:solidFill>
                  <a:srgbClr val="FF0000"/>
                </a:solidFill>
              </a:rPr>
              <a:t>There is enough free space, but the allocator won’t be able to find it</a:t>
            </a:r>
            <a:endParaRPr lang="en-US" i="1" dirty="0" smtClean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352800" y="31242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657600" y="31242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31242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267200" y="31242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876800" y="3124200"/>
            <a:ext cx="304800" cy="304800"/>
          </a:xfrm>
          <a:prstGeom prst="rect">
            <a:avLst/>
          </a:prstGeom>
          <a:solidFill>
            <a:srgbClr val="99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181600" y="3124200"/>
            <a:ext cx="304800" cy="304800"/>
          </a:xfrm>
          <a:prstGeom prst="rect">
            <a:avLst/>
          </a:prstGeom>
          <a:solidFill>
            <a:srgbClr val="99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86400" y="3124200"/>
            <a:ext cx="304800" cy="304800"/>
          </a:xfrm>
          <a:prstGeom prst="rect">
            <a:avLst/>
          </a:prstGeom>
          <a:solidFill>
            <a:srgbClr val="99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791200" y="31242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6096000" y="31242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6400800" y="31242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6705600" y="31242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4572000" y="3124200"/>
            <a:ext cx="304800" cy="304800"/>
          </a:xfrm>
          <a:prstGeom prst="rect">
            <a:avLst/>
          </a:prstGeom>
          <a:solidFill>
            <a:srgbClr val="99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7664" name="Freeform 16"/>
          <p:cNvSpPr>
            <a:spLocks/>
          </p:cNvSpPr>
          <p:nvPr/>
        </p:nvSpPr>
        <p:spPr bwMode="auto">
          <a:xfrm>
            <a:off x="3505200" y="2895600"/>
            <a:ext cx="1219200" cy="228600"/>
          </a:xfrm>
          <a:custGeom>
            <a:avLst/>
            <a:gdLst>
              <a:gd name="T0" fmla="*/ 0 w 768"/>
              <a:gd name="T1" fmla="*/ 2147483647 h 144"/>
              <a:gd name="T2" fmla="*/ 2147483647 w 768"/>
              <a:gd name="T3" fmla="*/ 0 h 144"/>
              <a:gd name="T4" fmla="*/ 2147483647 w 768"/>
              <a:gd name="T5" fmla="*/ 2147483647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775325" y="3117850"/>
            <a:ext cx="296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27666" name="Freeform 18"/>
          <p:cNvSpPr>
            <a:spLocks/>
          </p:cNvSpPr>
          <p:nvPr/>
        </p:nvSpPr>
        <p:spPr bwMode="auto">
          <a:xfrm>
            <a:off x="4648200" y="2895600"/>
            <a:ext cx="1295400" cy="228600"/>
          </a:xfrm>
          <a:custGeom>
            <a:avLst/>
            <a:gdLst>
              <a:gd name="T0" fmla="*/ 0 w 816"/>
              <a:gd name="T1" fmla="*/ 2147483647 h 144"/>
              <a:gd name="T2" fmla="*/ 2147483647 w 816"/>
              <a:gd name="T3" fmla="*/ 0 h 144"/>
              <a:gd name="T4" fmla="*/ 2147483647 w 816"/>
              <a:gd name="T5" fmla="*/ 2147483647 h 144"/>
              <a:gd name="T6" fmla="*/ 0 60000 65536"/>
              <a:gd name="T7" fmla="*/ 0 60000 65536"/>
              <a:gd name="T8" fmla="*/ 0 60000 65536"/>
              <a:gd name="T9" fmla="*/ 0 w 816"/>
              <a:gd name="T10" fmla="*/ 0 h 144"/>
              <a:gd name="T11" fmla="*/ 816 w 81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67" name="Freeform 19"/>
          <p:cNvSpPr>
            <a:spLocks/>
          </p:cNvSpPr>
          <p:nvPr/>
        </p:nvSpPr>
        <p:spPr bwMode="auto">
          <a:xfrm>
            <a:off x="5943600" y="2971800"/>
            <a:ext cx="6096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0 60000 65536"/>
              <a:gd name="T7" fmla="*/ 0 60000 65536"/>
              <a:gd name="T8" fmla="*/ 0 60000 65536"/>
              <a:gd name="T9" fmla="*/ 0 w 384"/>
              <a:gd name="T10" fmla="*/ 0 h 96"/>
              <a:gd name="T11" fmla="*/ 384 w 38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822325" y="3582988"/>
            <a:ext cx="103981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free(p)</a:t>
            </a:r>
            <a:endParaRPr lang="en-US" sz="1600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876800" y="3505200"/>
            <a:ext cx="3063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p</a:t>
            </a:r>
            <a:endParaRPr lang="en-US" sz="1600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V="1">
            <a:off x="5029200" y="34290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21336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24384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27432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30480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3352800" y="41148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3657600" y="41148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3962400" y="41148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4267200" y="41148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6400800" y="4114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6705600" y="4114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Freeform 33"/>
          <p:cNvSpPr>
            <a:spLocks/>
          </p:cNvSpPr>
          <p:nvPr/>
        </p:nvSpPr>
        <p:spPr bwMode="auto">
          <a:xfrm>
            <a:off x="3505200" y="3886200"/>
            <a:ext cx="1219200" cy="228600"/>
          </a:xfrm>
          <a:custGeom>
            <a:avLst/>
            <a:gdLst>
              <a:gd name="T0" fmla="*/ 0 w 768"/>
              <a:gd name="T1" fmla="*/ 2147483647 h 144"/>
              <a:gd name="T2" fmla="*/ 2147483647 w 768"/>
              <a:gd name="T3" fmla="*/ 0 h 144"/>
              <a:gd name="T4" fmla="*/ 2147483647 w 768"/>
              <a:gd name="T5" fmla="*/ 2147483647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82" name="Freeform 34"/>
          <p:cNvSpPr>
            <a:spLocks/>
          </p:cNvSpPr>
          <p:nvPr/>
        </p:nvSpPr>
        <p:spPr bwMode="auto">
          <a:xfrm>
            <a:off x="2286000" y="3886200"/>
            <a:ext cx="1219200" cy="228600"/>
          </a:xfrm>
          <a:custGeom>
            <a:avLst/>
            <a:gdLst>
              <a:gd name="T0" fmla="*/ 0 w 768"/>
              <a:gd name="T1" fmla="*/ 2147483647 h 144"/>
              <a:gd name="T2" fmla="*/ 2147483647 w 768"/>
              <a:gd name="T3" fmla="*/ 0 h 144"/>
              <a:gd name="T4" fmla="*/ 2147483647 w 768"/>
              <a:gd name="T5" fmla="*/ 2147483647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7683" name="Group 35"/>
          <p:cNvGrpSpPr>
            <a:grpSpLocks/>
          </p:cNvGrpSpPr>
          <p:nvPr/>
        </p:nvGrpSpPr>
        <p:grpSpPr bwMode="auto">
          <a:xfrm>
            <a:off x="2133600" y="2895600"/>
            <a:ext cx="1371600" cy="533400"/>
            <a:chOff x="1296" y="1248"/>
            <a:chExt cx="864" cy="336"/>
          </a:xfrm>
        </p:grpSpPr>
        <p:sp>
          <p:nvSpPr>
            <p:cNvPr id="27695" name="Rectangle 36"/>
            <p:cNvSpPr>
              <a:spLocks noChangeArrowheads="1"/>
            </p:cNvSpPr>
            <p:nvPr/>
          </p:nvSpPr>
          <p:spPr bwMode="auto">
            <a:xfrm>
              <a:off x="1296" y="1392"/>
              <a:ext cx="192" cy="19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/>
                <a:t>4</a:t>
              </a:r>
            </a:p>
          </p:txBody>
        </p:sp>
        <p:sp>
          <p:nvSpPr>
            <p:cNvPr id="27696" name="Rectangle 37"/>
            <p:cNvSpPr>
              <a:spLocks noChangeArrowheads="1"/>
            </p:cNvSpPr>
            <p:nvPr/>
          </p:nvSpPr>
          <p:spPr bwMode="auto">
            <a:xfrm>
              <a:off x="1488" y="1392"/>
              <a:ext cx="192" cy="19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7" name="Rectangle 38"/>
            <p:cNvSpPr>
              <a:spLocks noChangeArrowheads="1"/>
            </p:cNvSpPr>
            <p:nvPr/>
          </p:nvSpPr>
          <p:spPr bwMode="auto">
            <a:xfrm>
              <a:off x="1680" y="1392"/>
              <a:ext cx="192" cy="19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8" name="Rectangle 39"/>
            <p:cNvSpPr>
              <a:spLocks noChangeArrowheads="1"/>
            </p:cNvSpPr>
            <p:nvPr/>
          </p:nvSpPr>
          <p:spPr bwMode="auto">
            <a:xfrm>
              <a:off x="1872" y="1392"/>
              <a:ext cx="192" cy="19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Freeform 40"/>
            <p:cNvSpPr>
              <a:spLocks/>
            </p:cNvSpPr>
            <p:nvPr/>
          </p:nvSpPr>
          <p:spPr bwMode="auto">
            <a:xfrm>
              <a:off x="1392" y="1248"/>
              <a:ext cx="768" cy="144"/>
            </a:xfrm>
            <a:custGeom>
              <a:avLst/>
              <a:gdLst>
                <a:gd name="T0" fmla="*/ 0 w 768"/>
                <a:gd name="T1" fmla="*/ 144 h 144"/>
                <a:gd name="T2" fmla="*/ 384 w 768"/>
                <a:gd name="T3" fmla="*/ 0 h 144"/>
                <a:gd name="T4" fmla="*/ 768 w 768"/>
                <a:gd name="T5" fmla="*/ 144 h 144"/>
                <a:gd name="T6" fmla="*/ 0 60000 65536"/>
                <a:gd name="T7" fmla="*/ 0 60000 65536"/>
                <a:gd name="T8" fmla="*/ 0 60000 65536"/>
                <a:gd name="T9" fmla="*/ 0 w 768"/>
                <a:gd name="T10" fmla="*/ 0 h 144"/>
                <a:gd name="T11" fmla="*/ 768 w 76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7684" name="Rectangle 41"/>
          <p:cNvSpPr>
            <a:spLocks noChangeArrowheads="1"/>
          </p:cNvSpPr>
          <p:nvPr/>
        </p:nvSpPr>
        <p:spPr bwMode="auto">
          <a:xfrm>
            <a:off x="48768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5" name="Rectangle 42"/>
          <p:cNvSpPr>
            <a:spLocks noChangeArrowheads="1"/>
          </p:cNvSpPr>
          <p:nvPr/>
        </p:nvSpPr>
        <p:spPr bwMode="auto">
          <a:xfrm>
            <a:off x="51816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Rectangle 43"/>
          <p:cNvSpPr>
            <a:spLocks noChangeArrowheads="1"/>
          </p:cNvSpPr>
          <p:nvPr/>
        </p:nvSpPr>
        <p:spPr bwMode="auto">
          <a:xfrm>
            <a:off x="54864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Rectangle 44"/>
          <p:cNvSpPr>
            <a:spLocks noChangeArrowheads="1"/>
          </p:cNvSpPr>
          <p:nvPr/>
        </p:nvSpPr>
        <p:spPr bwMode="auto">
          <a:xfrm>
            <a:off x="57912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Rectangle 45"/>
          <p:cNvSpPr>
            <a:spLocks noChangeArrowheads="1"/>
          </p:cNvSpPr>
          <p:nvPr/>
        </p:nvSpPr>
        <p:spPr bwMode="auto">
          <a:xfrm>
            <a:off x="60960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Rectangle 46"/>
          <p:cNvSpPr>
            <a:spLocks noChangeArrowheads="1"/>
          </p:cNvSpPr>
          <p:nvPr/>
        </p:nvSpPr>
        <p:spPr bwMode="auto">
          <a:xfrm>
            <a:off x="45720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7690" name="Text Box 47"/>
          <p:cNvSpPr txBox="1">
            <a:spLocks noChangeArrowheads="1"/>
          </p:cNvSpPr>
          <p:nvPr/>
        </p:nvSpPr>
        <p:spPr bwMode="auto">
          <a:xfrm>
            <a:off x="5775325" y="4108450"/>
            <a:ext cx="296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27691" name="Freeform 48"/>
          <p:cNvSpPr>
            <a:spLocks/>
          </p:cNvSpPr>
          <p:nvPr/>
        </p:nvSpPr>
        <p:spPr bwMode="auto">
          <a:xfrm>
            <a:off x="4648200" y="3886200"/>
            <a:ext cx="1295400" cy="228600"/>
          </a:xfrm>
          <a:custGeom>
            <a:avLst/>
            <a:gdLst>
              <a:gd name="T0" fmla="*/ 0 w 816"/>
              <a:gd name="T1" fmla="*/ 2147483647 h 144"/>
              <a:gd name="T2" fmla="*/ 2147483647 w 816"/>
              <a:gd name="T3" fmla="*/ 0 h 144"/>
              <a:gd name="T4" fmla="*/ 2147483647 w 816"/>
              <a:gd name="T5" fmla="*/ 2147483647 h 144"/>
              <a:gd name="T6" fmla="*/ 0 60000 65536"/>
              <a:gd name="T7" fmla="*/ 0 60000 65536"/>
              <a:gd name="T8" fmla="*/ 0 60000 65536"/>
              <a:gd name="T9" fmla="*/ 0 w 816"/>
              <a:gd name="T10" fmla="*/ 0 h 144"/>
              <a:gd name="T11" fmla="*/ 816 w 81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92" name="Freeform 49"/>
          <p:cNvSpPr>
            <a:spLocks/>
          </p:cNvSpPr>
          <p:nvPr/>
        </p:nvSpPr>
        <p:spPr bwMode="auto">
          <a:xfrm>
            <a:off x="5943600" y="3962400"/>
            <a:ext cx="6096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0 60000 65536"/>
              <a:gd name="T7" fmla="*/ 0 60000 65536"/>
              <a:gd name="T8" fmla="*/ 0 60000 65536"/>
              <a:gd name="T9" fmla="*/ 0 w 384"/>
              <a:gd name="T10" fmla="*/ 0 h 96"/>
              <a:gd name="T11" fmla="*/ 384 w 38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693" name="Text Box 50"/>
          <p:cNvSpPr txBox="1">
            <a:spLocks noChangeArrowheads="1"/>
          </p:cNvSpPr>
          <p:nvPr/>
        </p:nvSpPr>
        <p:spPr bwMode="auto">
          <a:xfrm>
            <a:off x="838200" y="4572000"/>
            <a:ext cx="350919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malloc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smtClean="0">
                <a:latin typeface="Courier New" pitchFamily="49" charset="0"/>
              </a:rPr>
              <a:t>5 * </a:t>
            </a:r>
            <a:r>
              <a:rPr lang="en-US" sz="1600" dirty="0" err="1" smtClean="0">
                <a:latin typeface="Courier New" pitchFamily="49" charset="0"/>
              </a:rPr>
              <a:t>sizeof</a:t>
            </a:r>
            <a:r>
              <a:rPr lang="en-US" sz="1600" dirty="0" smtClean="0">
                <a:latin typeface="Courier New" pitchFamily="49" charset="0"/>
              </a:rPr>
              <a:t> (void *))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694" name="Text Box 51"/>
          <p:cNvSpPr txBox="1">
            <a:spLocks noChangeArrowheads="1"/>
          </p:cNvSpPr>
          <p:nvPr/>
        </p:nvSpPr>
        <p:spPr bwMode="auto">
          <a:xfrm>
            <a:off x="4572000" y="4592638"/>
            <a:ext cx="8445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/>
              <a:t>Oops!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76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01688"/>
            <a:ext cx="6769100" cy="573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Implicit List: Coalescing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824038"/>
            <a:ext cx="8307387" cy="44323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2800" dirty="0" smtClean="0"/>
              <a:t>Join (</a:t>
            </a:r>
            <a:r>
              <a:rPr lang="en-US" sz="2800" i="1" dirty="0" err="1" smtClean="0">
                <a:solidFill>
                  <a:srgbClr val="FF0000"/>
                </a:solidFill>
              </a:rPr>
              <a:t>coelesce</a:t>
            </a:r>
            <a:r>
              <a:rPr lang="en-US" sz="2800" dirty="0" smtClean="0"/>
              <a:t>) with next and/or previous block if they are free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Coalescing with next block</a:t>
            </a:r>
          </a:p>
          <a:p>
            <a:pPr lvl="2" eaLnBrk="1" hangingPunct="1">
              <a:lnSpc>
                <a:spcPct val="97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latin typeface="Courier New" pitchFamily="49" charset="0"/>
              </a:rPr>
              <a:t>  </a:t>
            </a:r>
            <a:endParaRPr lang="en-US" b="0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b="0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b="0" dirty="0" smtClean="0">
              <a:latin typeface="Courier New" pitchFamily="49" charset="0"/>
            </a:endParaRPr>
          </a:p>
          <a:p>
            <a:pPr marL="350838" lvl="1" indent="0" eaLnBrk="1" hangingPunct="1"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But how do we coalesce with previous block?</a:t>
            </a:r>
            <a:endParaRPr lang="en-US" b="0" dirty="0" smtClean="0">
              <a:latin typeface="Courier New" pitchFamily="49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200400" y="35814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505200" y="35814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810000" y="35814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114800" y="35814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solidFill>
            <a:srgbClr val="99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029200" y="3581400"/>
            <a:ext cx="304800" cy="304800"/>
          </a:xfrm>
          <a:prstGeom prst="rect">
            <a:avLst/>
          </a:prstGeom>
          <a:solidFill>
            <a:srgbClr val="99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334000" y="3581400"/>
            <a:ext cx="304800" cy="304800"/>
          </a:xfrm>
          <a:prstGeom prst="rect">
            <a:avLst/>
          </a:prstGeom>
          <a:solidFill>
            <a:srgbClr val="99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5638800" y="35814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5943600" y="35814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6553200" y="35814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419600" y="3581400"/>
            <a:ext cx="304800" cy="304800"/>
          </a:xfrm>
          <a:prstGeom prst="rect">
            <a:avLst/>
          </a:prstGeom>
          <a:solidFill>
            <a:srgbClr val="99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8688" name="Freeform 16"/>
          <p:cNvSpPr>
            <a:spLocks/>
          </p:cNvSpPr>
          <p:nvPr/>
        </p:nvSpPr>
        <p:spPr bwMode="auto">
          <a:xfrm>
            <a:off x="3352800" y="3352800"/>
            <a:ext cx="1219200" cy="228600"/>
          </a:xfrm>
          <a:custGeom>
            <a:avLst/>
            <a:gdLst>
              <a:gd name="T0" fmla="*/ 0 w 768"/>
              <a:gd name="T1" fmla="*/ 2147483647 h 144"/>
              <a:gd name="T2" fmla="*/ 2147483647 w 768"/>
              <a:gd name="T3" fmla="*/ 0 h 144"/>
              <a:gd name="T4" fmla="*/ 2147483647 w 768"/>
              <a:gd name="T5" fmla="*/ 2147483647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5622925" y="3575050"/>
            <a:ext cx="296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28690" name="Freeform 18"/>
          <p:cNvSpPr>
            <a:spLocks/>
          </p:cNvSpPr>
          <p:nvPr/>
        </p:nvSpPr>
        <p:spPr bwMode="auto">
          <a:xfrm>
            <a:off x="4495800" y="3352800"/>
            <a:ext cx="1295400" cy="228600"/>
          </a:xfrm>
          <a:custGeom>
            <a:avLst/>
            <a:gdLst>
              <a:gd name="T0" fmla="*/ 0 w 816"/>
              <a:gd name="T1" fmla="*/ 2147483647 h 144"/>
              <a:gd name="T2" fmla="*/ 2147483647 w 816"/>
              <a:gd name="T3" fmla="*/ 0 h 144"/>
              <a:gd name="T4" fmla="*/ 2147483647 w 816"/>
              <a:gd name="T5" fmla="*/ 2147483647 h 144"/>
              <a:gd name="T6" fmla="*/ 0 60000 65536"/>
              <a:gd name="T7" fmla="*/ 0 60000 65536"/>
              <a:gd name="T8" fmla="*/ 0 60000 65536"/>
              <a:gd name="T9" fmla="*/ 0 w 816"/>
              <a:gd name="T10" fmla="*/ 0 h 144"/>
              <a:gd name="T11" fmla="*/ 816 w 81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91" name="Freeform 19"/>
          <p:cNvSpPr>
            <a:spLocks/>
          </p:cNvSpPr>
          <p:nvPr/>
        </p:nvSpPr>
        <p:spPr bwMode="auto">
          <a:xfrm>
            <a:off x="5791200" y="3429000"/>
            <a:ext cx="609600" cy="152400"/>
          </a:xfrm>
          <a:custGeom>
            <a:avLst/>
            <a:gdLst>
              <a:gd name="T0" fmla="*/ 0 w 384"/>
              <a:gd name="T1" fmla="*/ 2147483647 h 96"/>
              <a:gd name="T2" fmla="*/ 2147483647 w 384"/>
              <a:gd name="T3" fmla="*/ 0 h 96"/>
              <a:gd name="T4" fmla="*/ 2147483647 w 384"/>
              <a:gd name="T5" fmla="*/ 2147483647 h 96"/>
              <a:gd name="T6" fmla="*/ 0 60000 65536"/>
              <a:gd name="T7" fmla="*/ 0 60000 65536"/>
              <a:gd name="T8" fmla="*/ 0 60000 65536"/>
              <a:gd name="T9" fmla="*/ 0 w 384"/>
              <a:gd name="T10" fmla="*/ 0 h 96"/>
              <a:gd name="T11" fmla="*/ 384 w 38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669925" y="4040188"/>
            <a:ext cx="103981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free(p)</a:t>
            </a:r>
            <a:endParaRPr lang="en-US" sz="1600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4724400" y="3962400"/>
            <a:ext cx="3063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p</a:t>
            </a:r>
            <a:endParaRPr lang="en-US" sz="1600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 flipV="1">
            <a:off x="4876800" y="38862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981200" y="4572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2286000" y="4572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2590800" y="4572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2895600" y="4572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3200400" y="45720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3505200" y="45720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3810000" y="45720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4114800" y="4572000"/>
            <a:ext cx="304800" cy="3048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6248400" y="45720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5" name="Freeform 33"/>
          <p:cNvSpPr>
            <a:spLocks/>
          </p:cNvSpPr>
          <p:nvPr/>
        </p:nvSpPr>
        <p:spPr bwMode="auto">
          <a:xfrm>
            <a:off x="3352800" y="4343400"/>
            <a:ext cx="1219200" cy="228600"/>
          </a:xfrm>
          <a:custGeom>
            <a:avLst/>
            <a:gdLst>
              <a:gd name="T0" fmla="*/ 0 w 768"/>
              <a:gd name="T1" fmla="*/ 2147483647 h 144"/>
              <a:gd name="T2" fmla="*/ 2147483647 w 768"/>
              <a:gd name="T3" fmla="*/ 0 h 144"/>
              <a:gd name="T4" fmla="*/ 2147483647 w 768"/>
              <a:gd name="T5" fmla="*/ 2147483647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706" name="Freeform 34"/>
          <p:cNvSpPr>
            <a:spLocks/>
          </p:cNvSpPr>
          <p:nvPr/>
        </p:nvSpPr>
        <p:spPr bwMode="auto">
          <a:xfrm>
            <a:off x="2133600" y="4343400"/>
            <a:ext cx="1219200" cy="228600"/>
          </a:xfrm>
          <a:custGeom>
            <a:avLst/>
            <a:gdLst>
              <a:gd name="T0" fmla="*/ 0 w 768"/>
              <a:gd name="T1" fmla="*/ 2147483647 h 144"/>
              <a:gd name="T2" fmla="*/ 2147483647 w 768"/>
              <a:gd name="T3" fmla="*/ 0 h 144"/>
              <a:gd name="T4" fmla="*/ 2147483647 w 768"/>
              <a:gd name="T5" fmla="*/ 2147483647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8707" name="Group 35"/>
          <p:cNvGrpSpPr>
            <a:grpSpLocks/>
          </p:cNvGrpSpPr>
          <p:nvPr/>
        </p:nvGrpSpPr>
        <p:grpSpPr bwMode="auto">
          <a:xfrm>
            <a:off x="1981200" y="3352800"/>
            <a:ext cx="1371600" cy="533400"/>
            <a:chOff x="1296" y="1248"/>
            <a:chExt cx="864" cy="336"/>
          </a:xfrm>
        </p:grpSpPr>
        <p:sp>
          <p:nvSpPr>
            <p:cNvPr id="28718" name="Rectangle 36"/>
            <p:cNvSpPr>
              <a:spLocks noChangeArrowheads="1"/>
            </p:cNvSpPr>
            <p:nvPr/>
          </p:nvSpPr>
          <p:spPr bwMode="auto">
            <a:xfrm>
              <a:off x="1296" y="1392"/>
              <a:ext cx="192" cy="19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/>
                <a:t>4</a:t>
              </a:r>
            </a:p>
          </p:txBody>
        </p:sp>
        <p:sp>
          <p:nvSpPr>
            <p:cNvPr id="28719" name="Rectangle 37"/>
            <p:cNvSpPr>
              <a:spLocks noChangeArrowheads="1"/>
            </p:cNvSpPr>
            <p:nvPr/>
          </p:nvSpPr>
          <p:spPr bwMode="auto">
            <a:xfrm>
              <a:off x="1488" y="1392"/>
              <a:ext cx="192" cy="19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0" name="Rectangle 38"/>
            <p:cNvSpPr>
              <a:spLocks noChangeArrowheads="1"/>
            </p:cNvSpPr>
            <p:nvPr/>
          </p:nvSpPr>
          <p:spPr bwMode="auto">
            <a:xfrm>
              <a:off x="1680" y="1392"/>
              <a:ext cx="192" cy="19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1" name="Rectangle 39"/>
            <p:cNvSpPr>
              <a:spLocks noChangeArrowheads="1"/>
            </p:cNvSpPr>
            <p:nvPr/>
          </p:nvSpPr>
          <p:spPr bwMode="auto">
            <a:xfrm>
              <a:off x="1872" y="1392"/>
              <a:ext cx="192" cy="19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2" name="Freeform 40"/>
            <p:cNvSpPr>
              <a:spLocks/>
            </p:cNvSpPr>
            <p:nvPr/>
          </p:nvSpPr>
          <p:spPr bwMode="auto">
            <a:xfrm>
              <a:off x="1392" y="1248"/>
              <a:ext cx="768" cy="144"/>
            </a:xfrm>
            <a:custGeom>
              <a:avLst/>
              <a:gdLst>
                <a:gd name="T0" fmla="*/ 0 w 768"/>
                <a:gd name="T1" fmla="*/ 144 h 144"/>
                <a:gd name="T2" fmla="*/ 384 w 768"/>
                <a:gd name="T3" fmla="*/ 0 h 144"/>
                <a:gd name="T4" fmla="*/ 768 w 768"/>
                <a:gd name="T5" fmla="*/ 144 h 144"/>
                <a:gd name="T6" fmla="*/ 0 60000 65536"/>
                <a:gd name="T7" fmla="*/ 0 60000 65536"/>
                <a:gd name="T8" fmla="*/ 0 60000 65536"/>
                <a:gd name="T9" fmla="*/ 0 w 768"/>
                <a:gd name="T10" fmla="*/ 0 h 144"/>
                <a:gd name="T11" fmla="*/ 768 w 76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8708" name="Rectangle 41"/>
          <p:cNvSpPr>
            <a:spLocks noChangeArrowheads="1"/>
          </p:cNvSpPr>
          <p:nvPr/>
        </p:nvSpPr>
        <p:spPr bwMode="auto">
          <a:xfrm>
            <a:off x="4724400" y="4572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Rectangle 42"/>
          <p:cNvSpPr>
            <a:spLocks noChangeArrowheads="1"/>
          </p:cNvSpPr>
          <p:nvPr/>
        </p:nvSpPr>
        <p:spPr bwMode="auto">
          <a:xfrm>
            <a:off x="5029200" y="4572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0" name="Rectangle 43"/>
          <p:cNvSpPr>
            <a:spLocks noChangeArrowheads="1"/>
          </p:cNvSpPr>
          <p:nvPr/>
        </p:nvSpPr>
        <p:spPr bwMode="auto">
          <a:xfrm>
            <a:off x="5334000" y="4572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1" name="Rectangle 44"/>
          <p:cNvSpPr>
            <a:spLocks noChangeArrowheads="1"/>
          </p:cNvSpPr>
          <p:nvPr/>
        </p:nvSpPr>
        <p:spPr bwMode="auto">
          <a:xfrm>
            <a:off x="5638800" y="4572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2" name="Rectangle 45"/>
          <p:cNvSpPr>
            <a:spLocks noChangeArrowheads="1"/>
          </p:cNvSpPr>
          <p:nvPr/>
        </p:nvSpPr>
        <p:spPr bwMode="auto">
          <a:xfrm>
            <a:off x="5943600" y="4572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3" name="Rectangle 46"/>
          <p:cNvSpPr>
            <a:spLocks noChangeArrowheads="1"/>
          </p:cNvSpPr>
          <p:nvPr/>
        </p:nvSpPr>
        <p:spPr bwMode="auto">
          <a:xfrm>
            <a:off x="4419600" y="45720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6</a:t>
            </a:r>
          </a:p>
        </p:txBody>
      </p:sp>
      <p:sp>
        <p:nvSpPr>
          <p:cNvPr id="28714" name="Freeform 47"/>
          <p:cNvSpPr>
            <a:spLocks/>
          </p:cNvSpPr>
          <p:nvPr/>
        </p:nvSpPr>
        <p:spPr bwMode="auto">
          <a:xfrm>
            <a:off x="4572000" y="4343400"/>
            <a:ext cx="1828800" cy="228600"/>
          </a:xfrm>
          <a:custGeom>
            <a:avLst/>
            <a:gdLst>
              <a:gd name="T0" fmla="*/ 0 w 1152"/>
              <a:gd name="T1" fmla="*/ 2147483647 h 144"/>
              <a:gd name="T2" fmla="*/ 2147483647 w 1152"/>
              <a:gd name="T3" fmla="*/ 0 h 144"/>
              <a:gd name="T4" fmla="*/ 2147483647 w 1152"/>
              <a:gd name="T5" fmla="*/ 2147483647 h 144"/>
              <a:gd name="T6" fmla="*/ 0 60000 65536"/>
              <a:gd name="T7" fmla="*/ 0 60000 65536"/>
              <a:gd name="T8" fmla="*/ 0 60000 65536"/>
              <a:gd name="T9" fmla="*/ 0 w 1152"/>
              <a:gd name="T10" fmla="*/ 0 h 144"/>
              <a:gd name="T11" fmla="*/ 1152 w 11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715" name="Rectangle 49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/>
          <a:lstStyle/>
          <a:p>
            <a:pPr lvl="2" algn="l" eaLnBrk="1" hangingPunct="1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itchFamily="2" charset="2"/>
              <a:buNone/>
            </a:pPr>
            <a:endParaRPr lang="en-US" sz="160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28716" name="Rectangle 51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lIns="45720" rIns="45720">
            <a:spAutoFit/>
          </a:bodyPr>
          <a:lstStyle/>
          <a:p>
            <a:pPr lvl="2" algn="l" eaLnBrk="1" hangingPunct="1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itchFamily="2" charset="2"/>
              <a:buNone/>
            </a:pPr>
            <a:endParaRPr lang="en-US" sz="1600">
              <a:solidFill>
                <a:schemeClr val="folHlink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6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7630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Implicit List: Bidirectional Coalescing 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969" y="1312863"/>
            <a:ext cx="8307387" cy="10890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2000" i="1" dirty="0" smtClean="0">
                <a:solidFill>
                  <a:srgbClr val="FF0000"/>
                </a:solidFill>
              </a:rPr>
              <a:t>Boundary tags</a:t>
            </a:r>
            <a:r>
              <a:rPr lang="en-US" sz="2000" dirty="0" smtClean="0"/>
              <a:t> [Knuth73]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Replicate size/allocated word at bottom of free blocks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Allows us to traverse the “list” backwards, but requires extra space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Important and general technique!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111500" y="3000375"/>
            <a:ext cx="1370013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size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65525" y="2543175"/>
            <a:ext cx="8461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1 word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33400" y="3533775"/>
            <a:ext cx="1482725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Format of</a:t>
            </a:r>
          </a:p>
          <a:p>
            <a:pPr algn="l">
              <a:lnSpc>
                <a:spcPct val="100000"/>
              </a:lnSpc>
            </a:pPr>
            <a:r>
              <a:rPr lang="en-US" sz="1600"/>
              <a:t>allocated and</a:t>
            </a:r>
          </a:p>
          <a:p>
            <a:pPr algn="l">
              <a:lnSpc>
                <a:spcPct val="100000"/>
              </a:lnSpc>
            </a:pPr>
            <a:r>
              <a:rPr lang="en-US" sz="1600"/>
              <a:t>free blocks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111500" y="3381375"/>
            <a:ext cx="1676400" cy="12858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payload and</a:t>
            </a:r>
          </a:p>
          <a:p>
            <a:pPr>
              <a:lnSpc>
                <a:spcPct val="100000"/>
              </a:lnSpc>
            </a:pPr>
            <a:r>
              <a:rPr lang="en-US" sz="1600"/>
              <a:t>padding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091113" y="3178175"/>
            <a:ext cx="2624137" cy="2047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a = 1: allocated block  </a:t>
            </a:r>
          </a:p>
          <a:p>
            <a:pPr algn="l">
              <a:lnSpc>
                <a:spcPct val="100000"/>
              </a:lnSpc>
            </a:pPr>
            <a:r>
              <a:rPr lang="en-US" sz="1600"/>
              <a:t>a = 0: free block</a:t>
            </a:r>
          </a:p>
          <a:p>
            <a:pPr algn="l">
              <a:lnSpc>
                <a:spcPct val="100000"/>
              </a:lnSpc>
            </a:pPr>
            <a:endParaRPr lang="en-US" sz="1600"/>
          </a:p>
          <a:p>
            <a:pPr algn="l">
              <a:lnSpc>
                <a:spcPct val="100000"/>
              </a:lnSpc>
            </a:pPr>
            <a:r>
              <a:rPr lang="en-US" sz="1600"/>
              <a:t>size: total block size</a:t>
            </a:r>
          </a:p>
          <a:p>
            <a:pPr algn="l">
              <a:lnSpc>
                <a:spcPct val="100000"/>
              </a:lnSpc>
            </a:pPr>
            <a:endParaRPr lang="en-US" sz="1600"/>
          </a:p>
          <a:p>
            <a:pPr algn="l">
              <a:lnSpc>
                <a:spcPct val="100000"/>
              </a:lnSpc>
            </a:pPr>
            <a:r>
              <a:rPr lang="en-US" sz="1600"/>
              <a:t>payload: application data</a:t>
            </a:r>
          </a:p>
          <a:p>
            <a:pPr algn="l">
              <a:lnSpc>
                <a:spcPct val="100000"/>
              </a:lnSpc>
            </a:pPr>
            <a:r>
              <a:rPr lang="en-US" sz="1600"/>
              <a:t>(allocated blocks only)</a:t>
            </a:r>
          </a:p>
          <a:p>
            <a:pPr algn="l">
              <a:lnSpc>
                <a:spcPct val="100000"/>
              </a:lnSpc>
            </a:pPr>
            <a:endParaRPr lang="en-US" sz="1600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481513" y="3000375"/>
            <a:ext cx="304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a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3109913" y="4676775"/>
            <a:ext cx="1370012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size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479925" y="4676775"/>
            <a:ext cx="304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a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990600" y="4676775"/>
            <a:ext cx="1489075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Boundary tag</a:t>
            </a:r>
          </a:p>
          <a:p>
            <a:pPr algn="l">
              <a:lnSpc>
                <a:spcPct val="100000"/>
              </a:lnSpc>
            </a:pPr>
            <a:r>
              <a:rPr lang="en-US" sz="1600"/>
              <a:t>  (footer)</a:t>
            </a: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2514600" y="4829175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371600" y="5803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676400" y="5803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981200" y="5803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2286000" y="5803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90800" y="58039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2895600" y="58039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3200400" y="58039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3505200" y="58039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114800" y="5803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419600" y="5803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724400" y="5803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5029200" y="5803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5334000" y="5803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6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5638800" y="58039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5943600" y="58039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3810000" y="58039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6</a:t>
            </a:r>
          </a:p>
        </p:txBody>
      </p:sp>
      <p:sp>
        <p:nvSpPr>
          <p:cNvPr id="29726" name="Freeform 30"/>
          <p:cNvSpPr>
            <a:spLocks/>
          </p:cNvSpPr>
          <p:nvPr/>
        </p:nvSpPr>
        <p:spPr bwMode="auto">
          <a:xfrm>
            <a:off x="2743200" y="5575300"/>
            <a:ext cx="1219200" cy="228600"/>
          </a:xfrm>
          <a:custGeom>
            <a:avLst/>
            <a:gdLst>
              <a:gd name="T0" fmla="*/ 0 w 768"/>
              <a:gd name="T1" fmla="*/ 2147483647 h 144"/>
              <a:gd name="T2" fmla="*/ 2147483647 w 768"/>
              <a:gd name="T3" fmla="*/ 0 h 144"/>
              <a:gd name="T4" fmla="*/ 2147483647 w 768"/>
              <a:gd name="T5" fmla="*/ 2147483647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27" name="Freeform 31"/>
          <p:cNvSpPr>
            <a:spLocks/>
          </p:cNvSpPr>
          <p:nvPr/>
        </p:nvSpPr>
        <p:spPr bwMode="auto">
          <a:xfrm>
            <a:off x="3962400" y="5575300"/>
            <a:ext cx="1828800" cy="228600"/>
          </a:xfrm>
          <a:custGeom>
            <a:avLst/>
            <a:gdLst>
              <a:gd name="T0" fmla="*/ 0 w 1152"/>
              <a:gd name="T1" fmla="*/ 2147483647 h 144"/>
              <a:gd name="T2" fmla="*/ 2147483647 w 1152"/>
              <a:gd name="T3" fmla="*/ 0 h 144"/>
              <a:gd name="T4" fmla="*/ 2147483647 w 1152"/>
              <a:gd name="T5" fmla="*/ 2147483647 h 144"/>
              <a:gd name="T6" fmla="*/ 0 60000 65536"/>
              <a:gd name="T7" fmla="*/ 0 60000 65536"/>
              <a:gd name="T8" fmla="*/ 0 60000 65536"/>
              <a:gd name="T9" fmla="*/ 0 w 1152"/>
              <a:gd name="T10" fmla="*/ 0 h 144"/>
              <a:gd name="T11" fmla="*/ 1152 w 11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28" name="Freeform 32"/>
          <p:cNvSpPr>
            <a:spLocks/>
          </p:cNvSpPr>
          <p:nvPr/>
        </p:nvSpPr>
        <p:spPr bwMode="auto">
          <a:xfrm>
            <a:off x="1524000" y="5575300"/>
            <a:ext cx="1219200" cy="228600"/>
          </a:xfrm>
          <a:custGeom>
            <a:avLst/>
            <a:gdLst>
              <a:gd name="T0" fmla="*/ 0 w 768"/>
              <a:gd name="T1" fmla="*/ 2147483647 h 144"/>
              <a:gd name="T2" fmla="*/ 2147483647 w 768"/>
              <a:gd name="T3" fmla="*/ 0 h 144"/>
              <a:gd name="T4" fmla="*/ 2147483647 w 768"/>
              <a:gd name="T5" fmla="*/ 2147483647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6248400" y="58039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6553200" y="58039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9731" name="Freeform 35"/>
          <p:cNvSpPr>
            <a:spLocks/>
          </p:cNvSpPr>
          <p:nvPr/>
        </p:nvSpPr>
        <p:spPr bwMode="auto">
          <a:xfrm>
            <a:off x="2438400" y="6108700"/>
            <a:ext cx="1219200" cy="228600"/>
          </a:xfrm>
          <a:custGeom>
            <a:avLst/>
            <a:gdLst>
              <a:gd name="T0" fmla="*/ 2147483647 w 768"/>
              <a:gd name="T1" fmla="*/ 0 h 144"/>
              <a:gd name="T2" fmla="*/ 2147483647 w 768"/>
              <a:gd name="T3" fmla="*/ 2147483647 h 144"/>
              <a:gd name="T4" fmla="*/ 0 w 768"/>
              <a:gd name="T5" fmla="*/ 0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32" name="Freeform 36"/>
          <p:cNvSpPr>
            <a:spLocks/>
          </p:cNvSpPr>
          <p:nvPr/>
        </p:nvSpPr>
        <p:spPr bwMode="auto">
          <a:xfrm>
            <a:off x="3657600" y="6108700"/>
            <a:ext cx="1828800" cy="228600"/>
          </a:xfrm>
          <a:custGeom>
            <a:avLst/>
            <a:gdLst>
              <a:gd name="T0" fmla="*/ 2147483647 w 1152"/>
              <a:gd name="T1" fmla="*/ 0 h 144"/>
              <a:gd name="T2" fmla="*/ 2147483647 w 1152"/>
              <a:gd name="T3" fmla="*/ 2147483647 h 144"/>
              <a:gd name="T4" fmla="*/ 0 w 1152"/>
              <a:gd name="T5" fmla="*/ 0 h 144"/>
              <a:gd name="T6" fmla="*/ 0 60000 65536"/>
              <a:gd name="T7" fmla="*/ 0 60000 65536"/>
              <a:gd name="T8" fmla="*/ 0 60000 65536"/>
              <a:gd name="T9" fmla="*/ 0 w 1152"/>
              <a:gd name="T10" fmla="*/ 0 h 144"/>
              <a:gd name="T11" fmla="*/ 1152 w 11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144">
                <a:moveTo>
                  <a:pt x="1152" y="0"/>
                </a:moveTo>
                <a:cubicBezTo>
                  <a:pt x="960" y="72"/>
                  <a:pt x="768" y="144"/>
                  <a:pt x="576" y="144"/>
                </a:cubicBezTo>
                <a:cubicBezTo>
                  <a:pt x="384" y="144"/>
                  <a:pt x="192" y="72"/>
                  <a:pt x="0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33" name="Freeform 37"/>
          <p:cNvSpPr>
            <a:spLocks/>
          </p:cNvSpPr>
          <p:nvPr/>
        </p:nvSpPr>
        <p:spPr bwMode="auto">
          <a:xfrm>
            <a:off x="5486400" y="6108700"/>
            <a:ext cx="1219200" cy="228600"/>
          </a:xfrm>
          <a:custGeom>
            <a:avLst/>
            <a:gdLst>
              <a:gd name="T0" fmla="*/ 2147483647 w 768"/>
              <a:gd name="T1" fmla="*/ 0 h 144"/>
              <a:gd name="T2" fmla="*/ 2147483647 w 768"/>
              <a:gd name="T3" fmla="*/ 2147483647 h 144"/>
              <a:gd name="T4" fmla="*/ 0 w 768"/>
              <a:gd name="T5" fmla="*/ 0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0"/>
                </a:moveTo>
                <a:cubicBezTo>
                  <a:pt x="640" y="72"/>
                  <a:pt x="512" y="144"/>
                  <a:pt x="384" y="144"/>
                </a:cubicBezTo>
                <a:cubicBezTo>
                  <a:pt x="256" y="144"/>
                  <a:pt x="63" y="23"/>
                  <a:pt x="0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1676400" y="2924175"/>
            <a:ext cx="8715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Header</a:t>
            </a:r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2590800" y="3152775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44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582613"/>
            <a:ext cx="70231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Constant Time Coalescing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438400" y="2895600"/>
            <a:ext cx="1143000" cy="3048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438400" y="2590800"/>
            <a:ext cx="11430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allocated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438400" y="3200400"/>
            <a:ext cx="11430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allocated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962400" y="2895600"/>
            <a:ext cx="1143000" cy="3048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962400" y="2590800"/>
            <a:ext cx="11430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allocated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962400" y="3200400"/>
            <a:ext cx="11430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free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486400" y="2895600"/>
            <a:ext cx="1143000" cy="3048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5486400" y="2590800"/>
            <a:ext cx="11430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free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486400" y="3200400"/>
            <a:ext cx="11430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allocated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010400" y="2895600"/>
            <a:ext cx="1143000" cy="3048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7010400" y="2590800"/>
            <a:ext cx="11430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free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7010400" y="3200400"/>
            <a:ext cx="11430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free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81000" y="2749550"/>
            <a:ext cx="14541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/>
              <a:t>block being</a:t>
            </a:r>
          </a:p>
          <a:p>
            <a:pPr algn="l">
              <a:lnSpc>
                <a:spcPct val="100000"/>
              </a:lnSpc>
            </a:pPr>
            <a:r>
              <a:rPr lang="en-US" sz="1800"/>
              <a:t>freed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1828800" y="3048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2514600" y="1981200"/>
            <a:ext cx="920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/>
              <a:t>Case 1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038600" y="1981200"/>
            <a:ext cx="920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/>
              <a:t>Case 2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5562600" y="1981200"/>
            <a:ext cx="920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/>
              <a:t>Case 3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7086600" y="1981200"/>
            <a:ext cx="920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/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94041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219200" y="22098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m1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514600" y="22098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219200" y="25146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57242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82613"/>
            <a:ext cx="83058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Constant Time Coalescing (Case 1)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219200" y="28194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219200" y="28194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m1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514600" y="28194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219200" y="22098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2057400" y="4495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219200" y="31242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n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2514600" y="31242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219200" y="3429000"/>
            <a:ext cx="16764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219200" y="37338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1219200" y="37338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n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2514600" y="37338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219200" y="31242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1219200" y="40386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m2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2514600" y="40386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219200" y="43434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219200" y="46482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1219200" y="46482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m2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2514600" y="46482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1219200" y="40386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Rectangle 26"/>
          <p:cNvSpPr>
            <a:spLocks noChangeArrowheads="1"/>
          </p:cNvSpPr>
          <p:nvPr/>
        </p:nvSpPr>
        <p:spPr bwMode="auto">
          <a:xfrm>
            <a:off x="6781800" y="22098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1770" name="Rectangle 27"/>
          <p:cNvSpPr>
            <a:spLocks noChangeArrowheads="1"/>
          </p:cNvSpPr>
          <p:nvPr/>
        </p:nvSpPr>
        <p:spPr bwMode="auto">
          <a:xfrm>
            <a:off x="5486400" y="25146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1771" name="Rectangle 28"/>
          <p:cNvSpPr>
            <a:spLocks noChangeArrowheads="1"/>
          </p:cNvSpPr>
          <p:nvPr/>
        </p:nvSpPr>
        <p:spPr bwMode="auto">
          <a:xfrm>
            <a:off x="5486400" y="28194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1772" name="Rectangle 29"/>
          <p:cNvSpPr>
            <a:spLocks noChangeArrowheads="1"/>
          </p:cNvSpPr>
          <p:nvPr/>
        </p:nvSpPr>
        <p:spPr bwMode="auto">
          <a:xfrm>
            <a:off x="5486400" y="28194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1773" name="Rectangle 30"/>
          <p:cNvSpPr>
            <a:spLocks noChangeArrowheads="1"/>
          </p:cNvSpPr>
          <p:nvPr/>
        </p:nvSpPr>
        <p:spPr bwMode="auto">
          <a:xfrm>
            <a:off x="6781800" y="28194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1774" name="Rectangle 31"/>
          <p:cNvSpPr>
            <a:spLocks noChangeArrowheads="1"/>
          </p:cNvSpPr>
          <p:nvPr/>
        </p:nvSpPr>
        <p:spPr bwMode="auto">
          <a:xfrm>
            <a:off x="5486400" y="22098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1775" name="Line 32"/>
          <p:cNvSpPr>
            <a:spLocks noChangeShapeType="1"/>
          </p:cNvSpPr>
          <p:nvPr/>
        </p:nvSpPr>
        <p:spPr bwMode="auto">
          <a:xfrm>
            <a:off x="6324600" y="4495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76" name="Rectangle 34"/>
          <p:cNvSpPr>
            <a:spLocks noChangeArrowheads="1"/>
          </p:cNvSpPr>
          <p:nvPr/>
        </p:nvSpPr>
        <p:spPr bwMode="auto">
          <a:xfrm>
            <a:off x="6781800" y="31242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1777" name="Rectangle 35"/>
          <p:cNvSpPr>
            <a:spLocks noChangeArrowheads="1"/>
          </p:cNvSpPr>
          <p:nvPr/>
        </p:nvSpPr>
        <p:spPr bwMode="auto">
          <a:xfrm>
            <a:off x="5486400" y="3429000"/>
            <a:ext cx="1676400" cy="304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1778" name="Rectangle 36"/>
          <p:cNvSpPr>
            <a:spLocks noChangeArrowheads="1"/>
          </p:cNvSpPr>
          <p:nvPr/>
        </p:nvSpPr>
        <p:spPr bwMode="auto">
          <a:xfrm>
            <a:off x="5486400" y="37338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1779" name="Rectangle 37"/>
          <p:cNvSpPr>
            <a:spLocks noChangeArrowheads="1"/>
          </p:cNvSpPr>
          <p:nvPr/>
        </p:nvSpPr>
        <p:spPr bwMode="auto">
          <a:xfrm>
            <a:off x="5486400" y="37338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1780" name="Rectangle 38"/>
          <p:cNvSpPr>
            <a:spLocks noChangeArrowheads="1"/>
          </p:cNvSpPr>
          <p:nvPr/>
        </p:nvSpPr>
        <p:spPr bwMode="auto">
          <a:xfrm>
            <a:off x="6781800" y="37338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1781" name="Rectangle 39"/>
          <p:cNvSpPr>
            <a:spLocks noChangeArrowheads="1"/>
          </p:cNvSpPr>
          <p:nvPr/>
        </p:nvSpPr>
        <p:spPr bwMode="auto">
          <a:xfrm>
            <a:off x="5486400" y="31242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1782" name="Rectangle 40"/>
          <p:cNvSpPr>
            <a:spLocks noChangeArrowheads="1"/>
          </p:cNvSpPr>
          <p:nvPr/>
        </p:nvSpPr>
        <p:spPr bwMode="auto">
          <a:xfrm>
            <a:off x="5486400" y="40386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1783" name="Rectangle 42"/>
          <p:cNvSpPr>
            <a:spLocks noChangeArrowheads="1"/>
          </p:cNvSpPr>
          <p:nvPr/>
        </p:nvSpPr>
        <p:spPr bwMode="auto">
          <a:xfrm>
            <a:off x="5486400" y="43434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1784" name="Rectangle 43"/>
          <p:cNvSpPr>
            <a:spLocks noChangeArrowheads="1"/>
          </p:cNvSpPr>
          <p:nvPr/>
        </p:nvSpPr>
        <p:spPr bwMode="auto">
          <a:xfrm>
            <a:off x="5486400" y="46482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1785" name="Rectangle 44"/>
          <p:cNvSpPr>
            <a:spLocks noChangeArrowheads="1"/>
          </p:cNvSpPr>
          <p:nvPr/>
        </p:nvSpPr>
        <p:spPr bwMode="auto">
          <a:xfrm>
            <a:off x="5486400" y="46482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1786" name="Rectangle 46"/>
          <p:cNvSpPr>
            <a:spLocks noChangeArrowheads="1"/>
          </p:cNvSpPr>
          <p:nvPr/>
        </p:nvSpPr>
        <p:spPr bwMode="auto">
          <a:xfrm>
            <a:off x="5486400" y="40386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1787" name="Line 47"/>
          <p:cNvSpPr>
            <a:spLocks noChangeShapeType="1"/>
          </p:cNvSpPr>
          <p:nvPr/>
        </p:nvSpPr>
        <p:spPr bwMode="auto">
          <a:xfrm>
            <a:off x="3962400" y="35814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43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620713"/>
            <a:ext cx="73152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Dynamic Memory Allocators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524000"/>
            <a:ext cx="8050213" cy="4776788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Provide an abstraction of memory as a set of blocks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Doles out free memory blocks to application</a:t>
            </a:r>
            <a:endParaRPr lang="en-US" sz="22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Explicit:  application allocates and frees space </a:t>
            </a:r>
          </a:p>
          <a:p>
            <a:pPr lvl="2" eaLnBrk="1" hangingPunct="1">
              <a:lnSpc>
                <a:spcPct val="97000"/>
              </a:lnSpc>
              <a:defRPr/>
            </a:pPr>
            <a:r>
              <a:rPr lang="en-US" sz="1600" dirty="0" smtClean="0"/>
              <a:t>E.g.,  </a:t>
            </a:r>
            <a:r>
              <a:rPr lang="en-US" sz="1600" dirty="0" err="1" smtClean="0">
                <a:latin typeface="Courier New" pitchFamily="49" charset="0"/>
              </a:rPr>
              <a:t>malloc</a:t>
            </a:r>
            <a:r>
              <a:rPr lang="en-US" sz="1600" dirty="0" smtClean="0"/>
              <a:t> and </a:t>
            </a:r>
            <a:r>
              <a:rPr lang="en-US" sz="1600" dirty="0" smtClean="0">
                <a:latin typeface="Courier New" pitchFamily="49" charset="0"/>
              </a:rPr>
              <a:t>free</a:t>
            </a:r>
            <a:r>
              <a:rPr lang="en-US" sz="1600" dirty="0" smtClean="0"/>
              <a:t> in C,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600" dirty="0" smtClean="0"/>
              <a:t> and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sz="1600" dirty="0" smtClean="0"/>
              <a:t> in C++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Implicit: application allocates, but does not free space</a:t>
            </a:r>
          </a:p>
          <a:p>
            <a:pPr lvl="2" eaLnBrk="1" hangingPunct="1">
              <a:lnSpc>
                <a:spcPct val="97000"/>
              </a:lnSpc>
              <a:defRPr/>
            </a:pPr>
            <a:r>
              <a:rPr lang="en-US" sz="1600" dirty="0" smtClean="0"/>
              <a:t>E.g. garbage collection in Java, ML or Lisp</a:t>
            </a:r>
          </a:p>
          <a:p>
            <a:pPr eaLnBrk="1" hangingPunct="1">
              <a:lnSpc>
                <a:spcPct val="85000"/>
              </a:lnSpc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5371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219200" y="17526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m1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14600" y="17526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219200" y="20574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57242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04056"/>
            <a:ext cx="83058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Constant Time Coalescing (Case 1)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219200" y="23622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219200" y="23622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m1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514600" y="23622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219200" y="17526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057400" y="4038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219200" y="26670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n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514600" y="26670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219200" y="2971800"/>
            <a:ext cx="16764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219200" y="32766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219200" y="32766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n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2514600" y="32766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219200" y="26670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219200" y="35814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m2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514600" y="35814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1219200" y="38862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219200" y="41910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1219200" y="41910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m2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2514600" y="41910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1219200" y="35814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5486400" y="17526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m1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6781800" y="17526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5486400" y="20574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5486400" y="23622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5486400" y="23622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m1</a:t>
            </a: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6781800" y="23622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5486400" y="17526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6324600" y="4038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5486400" y="26670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6781800" y="26670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5486400" y="2971800"/>
            <a:ext cx="16764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5486400" y="32766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5486400" y="32766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6781800" y="32766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5486400" y="26670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5486400" y="35814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m2</a:t>
            </a: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6781800" y="35814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5486400" y="38862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5486400" y="41910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5486400" y="41910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m2</a:t>
            </a:r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6781800" y="41910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5486400" y="35814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>
            <a:off x="3962400" y="31242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92" name="Rectangle 2"/>
          <p:cNvSpPr>
            <a:spLocks noChangeArrowheads="1"/>
          </p:cNvSpPr>
          <p:nvPr/>
        </p:nvSpPr>
        <p:spPr bwMode="auto">
          <a:xfrm>
            <a:off x="3657600" y="25146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Check if allocated</a:t>
            </a:r>
          </a:p>
        </p:txBody>
      </p:sp>
      <p:sp>
        <p:nvSpPr>
          <p:cNvPr id="6193" name="Line 47"/>
          <p:cNvSpPr>
            <a:spLocks noChangeShapeType="1"/>
          </p:cNvSpPr>
          <p:nvPr/>
        </p:nvSpPr>
        <p:spPr bwMode="auto">
          <a:xfrm flipH="1" flipV="1">
            <a:off x="2895600" y="2514600"/>
            <a:ext cx="457200" cy="152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94" name="Line 47"/>
          <p:cNvSpPr>
            <a:spLocks noChangeShapeType="1"/>
          </p:cNvSpPr>
          <p:nvPr/>
        </p:nvSpPr>
        <p:spPr bwMode="auto">
          <a:xfrm flipH="1">
            <a:off x="2895600" y="2819400"/>
            <a:ext cx="533400" cy="914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400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04056"/>
            <a:ext cx="8305800" cy="5730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600" dirty="0" smtClean="0"/>
              <a:t>Constant Time Coalescing (Case 2)</a:t>
            </a:r>
          </a:p>
        </p:txBody>
      </p:sp>
      <p:sp>
        <p:nvSpPr>
          <p:cNvPr id="32771" name="Rectangle 15"/>
          <p:cNvSpPr>
            <a:spLocks noChangeArrowheads="1"/>
          </p:cNvSpPr>
          <p:nvPr/>
        </p:nvSpPr>
        <p:spPr bwMode="auto">
          <a:xfrm>
            <a:off x="1295400" y="17907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m1</a:t>
            </a:r>
          </a:p>
        </p:txBody>
      </p:sp>
      <p:sp>
        <p:nvSpPr>
          <p:cNvPr id="32772" name="Rectangle 16"/>
          <p:cNvSpPr>
            <a:spLocks noChangeArrowheads="1"/>
          </p:cNvSpPr>
          <p:nvPr/>
        </p:nvSpPr>
        <p:spPr bwMode="auto">
          <a:xfrm>
            <a:off x="2590800" y="17907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32773" name="Rectangle 17"/>
          <p:cNvSpPr>
            <a:spLocks noChangeArrowheads="1"/>
          </p:cNvSpPr>
          <p:nvPr/>
        </p:nvSpPr>
        <p:spPr bwMode="auto">
          <a:xfrm>
            <a:off x="1295400" y="20955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2774" name="Rectangle 18"/>
          <p:cNvSpPr>
            <a:spLocks noChangeArrowheads="1"/>
          </p:cNvSpPr>
          <p:nvPr/>
        </p:nvSpPr>
        <p:spPr bwMode="auto">
          <a:xfrm>
            <a:off x="1295400" y="24003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2775" name="Rectangle 19"/>
          <p:cNvSpPr>
            <a:spLocks noChangeArrowheads="1"/>
          </p:cNvSpPr>
          <p:nvPr/>
        </p:nvSpPr>
        <p:spPr bwMode="auto">
          <a:xfrm>
            <a:off x="1295400" y="24003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m1</a:t>
            </a:r>
          </a:p>
        </p:txBody>
      </p:sp>
      <p:sp>
        <p:nvSpPr>
          <p:cNvPr id="32776" name="Rectangle 20"/>
          <p:cNvSpPr>
            <a:spLocks noChangeArrowheads="1"/>
          </p:cNvSpPr>
          <p:nvPr/>
        </p:nvSpPr>
        <p:spPr bwMode="auto">
          <a:xfrm>
            <a:off x="2590800" y="24003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32777" name="Rectangle 21"/>
          <p:cNvSpPr>
            <a:spLocks noChangeArrowheads="1"/>
          </p:cNvSpPr>
          <p:nvPr/>
        </p:nvSpPr>
        <p:spPr bwMode="auto">
          <a:xfrm>
            <a:off x="1295400" y="17907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22"/>
          <p:cNvSpPr>
            <a:spLocks noChangeShapeType="1"/>
          </p:cNvSpPr>
          <p:nvPr/>
        </p:nvSpPr>
        <p:spPr bwMode="auto">
          <a:xfrm>
            <a:off x="2133600" y="40767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79" name="Rectangle 23"/>
          <p:cNvSpPr>
            <a:spLocks noChangeArrowheads="1"/>
          </p:cNvSpPr>
          <p:nvPr/>
        </p:nvSpPr>
        <p:spPr bwMode="auto">
          <a:xfrm>
            <a:off x="1295400" y="27051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n</a:t>
            </a:r>
          </a:p>
        </p:txBody>
      </p:sp>
      <p:sp>
        <p:nvSpPr>
          <p:cNvPr id="32780" name="Rectangle 24"/>
          <p:cNvSpPr>
            <a:spLocks noChangeArrowheads="1"/>
          </p:cNvSpPr>
          <p:nvPr/>
        </p:nvSpPr>
        <p:spPr bwMode="auto">
          <a:xfrm>
            <a:off x="2590800" y="27051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32781" name="Rectangle 25"/>
          <p:cNvSpPr>
            <a:spLocks noChangeArrowheads="1"/>
          </p:cNvSpPr>
          <p:nvPr/>
        </p:nvSpPr>
        <p:spPr bwMode="auto">
          <a:xfrm>
            <a:off x="1295400" y="3009900"/>
            <a:ext cx="16764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2782" name="Rectangle 26"/>
          <p:cNvSpPr>
            <a:spLocks noChangeArrowheads="1"/>
          </p:cNvSpPr>
          <p:nvPr/>
        </p:nvSpPr>
        <p:spPr bwMode="auto">
          <a:xfrm>
            <a:off x="1295400" y="33147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2783" name="Rectangle 27"/>
          <p:cNvSpPr>
            <a:spLocks noChangeArrowheads="1"/>
          </p:cNvSpPr>
          <p:nvPr/>
        </p:nvSpPr>
        <p:spPr bwMode="auto">
          <a:xfrm>
            <a:off x="1295400" y="33147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n</a:t>
            </a:r>
          </a:p>
        </p:txBody>
      </p:sp>
      <p:sp>
        <p:nvSpPr>
          <p:cNvPr id="32784" name="Rectangle 28"/>
          <p:cNvSpPr>
            <a:spLocks noChangeArrowheads="1"/>
          </p:cNvSpPr>
          <p:nvPr/>
        </p:nvSpPr>
        <p:spPr bwMode="auto">
          <a:xfrm>
            <a:off x="2590800" y="33147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32785" name="Rectangle 29"/>
          <p:cNvSpPr>
            <a:spLocks noChangeArrowheads="1"/>
          </p:cNvSpPr>
          <p:nvPr/>
        </p:nvSpPr>
        <p:spPr bwMode="auto">
          <a:xfrm>
            <a:off x="1295400" y="27051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Rectangle 30"/>
          <p:cNvSpPr>
            <a:spLocks noChangeArrowheads="1"/>
          </p:cNvSpPr>
          <p:nvPr/>
        </p:nvSpPr>
        <p:spPr bwMode="auto">
          <a:xfrm>
            <a:off x="1295400" y="36195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m2</a:t>
            </a:r>
          </a:p>
        </p:txBody>
      </p:sp>
      <p:sp>
        <p:nvSpPr>
          <p:cNvPr id="32787" name="Rectangle 31"/>
          <p:cNvSpPr>
            <a:spLocks noChangeArrowheads="1"/>
          </p:cNvSpPr>
          <p:nvPr/>
        </p:nvSpPr>
        <p:spPr bwMode="auto">
          <a:xfrm>
            <a:off x="2590800" y="36195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32788" name="Rectangle 32"/>
          <p:cNvSpPr>
            <a:spLocks noChangeArrowheads="1"/>
          </p:cNvSpPr>
          <p:nvPr/>
        </p:nvSpPr>
        <p:spPr bwMode="auto">
          <a:xfrm>
            <a:off x="1295400" y="39243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2789" name="Rectangle 33"/>
          <p:cNvSpPr>
            <a:spLocks noChangeArrowheads="1"/>
          </p:cNvSpPr>
          <p:nvPr/>
        </p:nvSpPr>
        <p:spPr bwMode="auto">
          <a:xfrm>
            <a:off x="1295400" y="42291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2790" name="Rectangle 34"/>
          <p:cNvSpPr>
            <a:spLocks noChangeArrowheads="1"/>
          </p:cNvSpPr>
          <p:nvPr/>
        </p:nvSpPr>
        <p:spPr bwMode="auto">
          <a:xfrm>
            <a:off x="1295400" y="42291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m2</a:t>
            </a:r>
          </a:p>
        </p:txBody>
      </p:sp>
      <p:sp>
        <p:nvSpPr>
          <p:cNvPr id="32791" name="Rectangle 35"/>
          <p:cNvSpPr>
            <a:spLocks noChangeArrowheads="1"/>
          </p:cNvSpPr>
          <p:nvPr/>
        </p:nvSpPr>
        <p:spPr bwMode="auto">
          <a:xfrm>
            <a:off x="2590800" y="42291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32792" name="Rectangle 36"/>
          <p:cNvSpPr>
            <a:spLocks noChangeArrowheads="1"/>
          </p:cNvSpPr>
          <p:nvPr/>
        </p:nvSpPr>
        <p:spPr bwMode="auto">
          <a:xfrm>
            <a:off x="1295400" y="36195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Line 37"/>
          <p:cNvSpPr>
            <a:spLocks noChangeShapeType="1"/>
          </p:cNvSpPr>
          <p:nvPr/>
        </p:nvSpPr>
        <p:spPr bwMode="auto">
          <a:xfrm>
            <a:off x="4191000" y="31623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95" name="Rectangle 26"/>
          <p:cNvSpPr>
            <a:spLocks noChangeArrowheads="1"/>
          </p:cNvSpPr>
          <p:nvPr/>
        </p:nvSpPr>
        <p:spPr bwMode="auto">
          <a:xfrm>
            <a:off x="6781800" y="18669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2796" name="Rectangle 27"/>
          <p:cNvSpPr>
            <a:spLocks noChangeArrowheads="1"/>
          </p:cNvSpPr>
          <p:nvPr/>
        </p:nvSpPr>
        <p:spPr bwMode="auto">
          <a:xfrm>
            <a:off x="5486400" y="21717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2797" name="Rectangle 28"/>
          <p:cNvSpPr>
            <a:spLocks noChangeArrowheads="1"/>
          </p:cNvSpPr>
          <p:nvPr/>
        </p:nvSpPr>
        <p:spPr bwMode="auto">
          <a:xfrm>
            <a:off x="5486400" y="24765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2798" name="Rectangle 29"/>
          <p:cNvSpPr>
            <a:spLocks noChangeArrowheads="1"/>
          </p:cNvSpPr>
          <p:nvPr/>
        </p:nvSpPr>
        <p:spPr bwMode="auto">
          <a:xfrm>
            <a:off x="5486400" y="24765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2799" name="Rectangle 30"/>
          <p:cNvSpPr>
            <a:spLocks noChangeArrowheads="1"/>
          </p:cNvSpPr>
          <p:nvPr/>
        </p:nvSpPr>
        <p:spPr bwMode="auto">
          <a:xfrm>
            <a:off x="6781800" y="24765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2800" name="Rectangle 31"/>
          <p:cNvSpPr>
            <a:spLocks noChangeArrowheads="1"/>
          </p:cNvSpPr>
          <p:nvPr/>
        </p:nvSpPr>
        <p:spPr bwMode="auto">
          <a:xfrm>
            <a:off x="5486400" y="18669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801" name="Line 32"/>
          <p:cNvSpPr>
            <a:spLocks noChangeShapeType="1"/>
          </p:cNvSpPr>
          <p:nvPr/>
        </p:nvSpPr>
        <p:spPr bwMode="auto">
          <a:xfrm>
            <a:off x="6324600" y="41529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6781800" y="27813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5486400" y="3086100"/>
            <a:ext cx="1676400" cy="304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5486400" y="33909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5486400" y="33909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6781800" y="33909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5486400" y="27813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5486400" y="36957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2809" name="Rectangle 42"/>
          <p:cNvSpPr>
            <a:spLocks noChangeArrowheads="1"/>
          </p:cNvSpPr>
          <p:nvPr/>
        </p:nvSpPr>
        <p:spPr bwMode="auto">
          <a:xfrm>
            <a:off x="5486400" y="40005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2810" name="Rectangle 43"/>
          <p:cNvSpPr>
            <a:spLocks noChangeArrowheads="1"/>
          </p:cNvSpPr>
          <p:nvPr/>
        </p:nvSpPr>
        <p:spPr bwMode="auto">
          <a:xfrm>
            <a:off x="5486400" y="43053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2811" name="Rectangle 44"/>
          <p:cNvSpPr>
            <a:spLocks noChangeArrowheads="1"/>
          </p:cNvSpPr>
          <p:nvPr/>
        </p:nvSpPr>
        <p:spPr bwMode="auto">
          <a:xfrm>
            <a:off x="5486400" y="43053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2812" name="Rectangle 46"/>
          <p:cNvSpPr>
            <a:spLocks noChangeArrowheads="1"/>
          </p:cNvSpPr>
          <p:nvPr/>
        </p:nvSpPr>
        <p:spPr bwMode="auto">
          <a:xfrm>
            <a:off x="5486400" y="36957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0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0" y="18288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m1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391400" y="18288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096000" y="21336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57344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058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Constant Time Coalescing (Case 2)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096000" y="24384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096000" y="24384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m1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391400" y="24384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096000" y="18288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6096000" y="27432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n+m2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7391400" y="27432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096000" y="42672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6096000" y="42672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n+m2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7391400" y="42672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295400" y="18288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m1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590800" y="18288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1295400" y="21336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1295400" y="24384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295400" y="24384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m1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2590800" y="24384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1295400" y="18288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21336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1295400" y="27432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n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2590800" y="27432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1295400" y="3048000"/>
            <a:ext cx="16764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1295400" y="33528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1295400" y="33528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n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90800" y="33528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1295400" y="27432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1295400" y="36576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m2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2590800" y="36576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1295400" y="39624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1295400" y="42672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1295400" y="42672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m2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2590800" y="42672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1295400" y="36576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4191000" y="32004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6096000" y="3048000"/>
            <a:ext cx="1676400" cy="12192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6096000" y="2743200"/>
            <a:ext cx="16764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208" name="Rectangle 2"/>
          <p:cNvSpPr>
            <a:spLocks noChangeArrowheads="1"/>
          </p:cNvSpPr>
          <p:nvPr/>
        </p:nvSpPr>
        <p:spPr bwMode="auto">
          <a:xfrm>
            <a:off x="3733800" y="25908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Check if allocated</a:t>
            </a:r>
          </a:p>
        </p:txBody>
      </p:sp>
      <p:sp>
        <p:nvSpPr>
          <p:cNvPr id="7209" name="Line 47"/>
          <p:cNvSpPr>
            <a:spLocks noChangeShapeType="1"/>
          </p:cNvSpPr>
          <p:nvPr/>
        </p:nvSpPr>
        <p:spPr bwMode="auto">
          <a:xfrm flipH="1" flipV="1">
            <a:off x="2971800" y="2590800"/>
            <a:ext cx="457200" cy="152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10" name="Line 47"/>
          <p:cNvSpPr>
            <a:spLocks noChangeShapeType="1"/>
          </p:cNvSpPr>
          <p:nvPr/>
        </p:nvSpPr>
        <p:spPr bwMode="auto">
          <a:xfrm flipH="1">
            <a:off x="2971800" y="2895600"/>
            <a:ext cx="533400" cy="914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194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371600" y="18288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m1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667000" y="18288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371600" y="21336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57446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Constant Time Coalescing (Case 3)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371600" y="24384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371600" y="24384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m1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667000" y="24384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371600" y="18288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22098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371600" y="27432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n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2667000" y="27432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371600" y="3048000"/>
            <a:ext cx="16764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371600" y="33528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1371600" y="33528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n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2667000" y="33528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1371600" y="27432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1371600" y="36576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m2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2667000" y="36576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1371600" y="39624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1371600" y="42672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1371600" y="42672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m2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2667000" y="42672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1371600" y="36576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Line 39"/>
          <p:cNvSpPr>
            <a:spLocks noChangeShapeType="1"/>
          </p:cNvSpPr>
          <p:nvPr/>
        </p:nvSpPr>
        <p:spPr bwMode="auto">
          <a:xfrm>
            <a:off x="4191000" y="32766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3819" name="Rectangle 26"/>
          <p:cNvSpPr>
            <a:spLocks noChangeArrowheads="1"/>
          </p:cNvSpPr>
          <p:nvPr/>
        </p:nvSpPr>
        <p:spPr bwMode="auto">
          <a:xfrm>
            <a:off x="7086600" y="18288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3820" name="Rectangle 27"/>
          <p:cNvSpPr>
            <a:spLocks noChangeArrowheads="1"/>
          </p:cNvSpPr>
          <p:nvPr/>
        </p:nvSpPr>
        <p:spPr bwMode="auto">
          <a:xfrm>
            <a:off x="5791200" y="21336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3821" name="Rectangle 28"/>
          <p:cNvSpPr>
            <a:spLocks noChangeArrowheads="1"/>
          </p:cNvSpPr>
          <p:nvPr/>
        </p:nvSpPr>
        <p:spPr bwMode="auto">
          <a:xfrm>
            <a:off x="5791200" y="24384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3822" name="Rectangle 29"/>
          <p:cNvSpPr>
            <a:spLocks noChangeArrowheads="1"/>
          </p:cNvSpPr>
          <p:nvPr/>
        </p:nvSpPr>
        <p:spPr bwMode="auto">
          <a:xfrm>
            <a:off x="5791200" y="24384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3823" name="Rectangle 30"/>
          <p:cNvSpPr>
            <a:spLocks noChangeArrowheads="1"/>
          </p:cNvSpPr>
          <p:nvPr/>
        </p:nvSpPr>
        <p:spPr bwMode="auto">
          <a:xfrm>
            <a:off x="7086600" y="24384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3824" name="Rectangle 31"/>
          <p:cNvSpPr>
            <a:spLocks noChangeArrowheads="1"/>
          </p:cNvSpPr>
          <p:nvPr/>
        </p:nvSpPr>
        <p:spPr bwMode="auto">
          <a:xfrm>
            <a:off x="5791200" y="18288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25" name="Line 32"/>
          <p:cNvSpPr>
            <a:spLocks noChangeShapeType="1"/>
          </p:cNvSpPr>
          <p:nvPr/>
        </p:nvSpPr>
        <p:spPr bwMode="auto">
          <a:xfrm>
            <a:off x="66294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7086600" y="27432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5791200" y="3048000"/>
            <a:ext cx="1676400" cy="304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5791200" y="33528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5791200" y="33528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7086600" y="33528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5791200" y="27432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5791200" y="36576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3833" name="Rectangle 42"/>
          <p:cNvSpPr>
            <a:spLocks noChangeArrowheads="1"/>
          </p:cNvSpPr>
          <p:nvPr/>
        </p:nvSpPr>
        <p:spPr bwMode="auto">
          <a:xfrm>
            <a:off x="5791200" y="39624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3834" name="Rectangle 43"/>
          <p:cNvSpPr>
            <a:spLocks noChangeArrowheads="1"/>
          </p:cNvSpPr>
          <p:nvPr/>
        </p:nvSpPr>
        <p:spPr bwMode="auto">
          <a:xfrm>
            <a:off x="5791200" y="42672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3835" name="Rectangle 44"/>
          <p:cNvSpPr>
            <a:spLocks noChangeArrowheads="1"/>
          </p:cNvSpPr>
          <p:nvPr/>
        </p:nvSpPr>
        <p:spPr bwMode="auto">
          <a:xfrm>
            <a:off x="5791200" y="42672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3836" name="Rectangle 46"/>
          <p:cNvSpPr>
            <a:spLocks noChangeArrowheads="1"/>
          </p:cNvSpPr>
          <p:nvPr/>
        </p:nvSpPr>
        <p:spPr bwMode="auto">
          <a:xfrm>
            <a:off x="5791200" y="36576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9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71600" y="17399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m1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667000" y="17399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371600" y="20447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57446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Constant Time Coalescing (Case 3)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371600" y="23495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371600" y="23495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m1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667000" y="23495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371600" y="17399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209800" y="40259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371600" y="26543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n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2667000" y="26543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371600" y="2959100"/>
            <a:ext cx="16764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1371600" y="32639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1371600" y="32639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n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2667000" y="32639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1371600" y="26543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1371600" y="35687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m2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2667000" y="35687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1371600" y="38735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371600" y="41783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371600" y="41783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m2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2667000" y="41783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1371600" y="35687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6019800" y="17399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n+m1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7315200" y="17399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6019800" y="2044700"/>
            <a:ext cx="1676400" cy="12192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6858000" y="40259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6019800" y="32639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6019800" y="32639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n+m1</a:t>
            </a: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7315200" y="32639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6019800" y="35687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m2</a:t>
            </a: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7315200" y="35687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6019800" y="38735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6019800" y="41783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6019800" y="41783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m2</a:t>
            </a:r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7315200" y="41783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6019800" y="35687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4191000" y="31877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6019800" y="1739900"/>
            <a:ext cx="16764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233" name="Rectangle 2"/>
          <p:cNvSpPr>
            <a:spLocks noChangeArrowheads="1"/>
          </p:cNvSpPr>
          <p:nvPr/>
        </p:nvSpPr>
        <p:spPr bwMode="auto">
          <a:xfrm>
            <a:off x="3810000" y="25019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Check if allocated</a:t>
            </a:r>
          </a:p>
        </p:txBody>
      </p:sp>
      <p:sp>
        <p:nvSpPr>
          <p:cNvPr id="8234" name="Line 47"/>
          <p:cNvSpPr>
            <a:spLocks noChangeShapeType="1"/>
          </p:cNvSpPr>
          <p:nvPr/>
        </p:nvSpPr>
        <p:spPr bwMode="auto">
          <a:xfrm flipH="1" flipV="1">
            <a:off x="3048000" y="2501900"/>
            <a:ext cx="457200" cy="152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35" name="Line 47"/>
          <p:cNvSpPr>
            <a:spLocks noChangeShapeType="1"/>
          </p:cNvSpPr>
          <p:nvPr/>
        </p:nvSpPr>
        <p:spPr bwMode="auto">
          <a:xfrm flipH="1">
            <a:off x="3048000" y="2806700"/>
            <a:ext cx="533400" cy="914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107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371600" y="18288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m1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667000" y="18288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371600" y="21336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57549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06413"/>
            <a:ext cx="83820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Constant Time Coalescing (Case 4)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371600" y="24384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371600" y="24384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m1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2667000" y="24384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371600" y="18288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22098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371600" y="27432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n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667000" y="27432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371600" y="3048000"/>
            <a:ext cx="16764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1371600" y="33528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1371600" y="33528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n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2667000" y="33528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1371600" y="27432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1371600" y="36576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m2</a:t>
            </a: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2667000" y="36576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1371600" y="39624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1371600" y="42672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1371600" y="42672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m2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2667000" y="42672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1371600" y="36576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31"/>
          <p:cNvSpPr>
            <a:spLocks noChangeShapeType="1"/>
          </p:cNvSpPr>
          <p:nvPr/>
        </p:nvSpPr>
        <p:spPr bwMode="auto">
          <a:xfrm>
            <a:off x="4191000" y="32004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4843" name="Rectangle 26"/>
          <p:cNvSpPr>
            <a:spLocks noChangeArrowheads="1"/>
          </p:cNvSpPr>
          <p:nvPr/>
        </p:nvSpPr>
        <p:spPr bwMode="auto">
          <a:xfrm>
            <a:off x="7086600" y="17526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4844" name="Rectangle 27"/>
          <p:cNvSpPr>
            <a:spLocks noChangeArrowheads="1"/>
          </p:cNvSpPr>
          <p:nvPr/>
        </p:nvSpPr>
        <p:spPr bwMode="auto">
          <a:xfrm>
            <a:off x="5791200" y="20574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4845" name="Rectangle 28"/>
          <p:cNvSpPr>
            <a:spLocks noChangeArrowheads="1"/>
          </p:cNvSpPr>
          <p:nvPr/>
        </p:nvSpPr>
        <p:spPr bwMode="auto">
          <a:xfrm>
            <a:off x="5791200" y="23622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4846" name="Rectangle 29"/>
          <p:cNvSpPr>
            <a:spLocks noChangeArrowheads="1"/>
          </p:cNvSpPr>
          <p:nvPr/>
        </p:nvSpPr>
        <p:spPr bwMode="auto">
          <a:xfrm>
            <a:off x="5791200" y="23622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4847" name="Rectangle 30"/>
          <p:cNvSpPr>
            <a:spLocks noChangeArrowheads="1"/>
          </p:cNvSpPr>
          <p:nvPr/>
        </p:nvSpPr>
        <p:spPr bwMode="auto">
          <a:xfrm>
            <a:off x="7086600" y="23622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4848" name="Rectangle 31"/>
          <p:cNvSpPr>
            <a:spLocks noChangeArrowheads="1"/>
          </p:cNvSpPr>
          <p:nvPr/>
        </p:nvSpPr>
        <p:spPr bwMode="auto">
          <a:xfrm>
            <a:off x="5791200" y="17526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4849" name="Line 32"/>
          <p:cNvSpPr>
            <a:spLocks noChangeShapeType="1"/>
          </p:cNvSpPr>
          <p:nvPr/>
        </p:nvSpPr>
        <p:spPr bwMode="auto">
          <a:xfrm>
            <a:off x="6629400" y="4038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7086600" y="26670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791200" y="2971800"/>
            <a:ext cx="1676400" cy="304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5791200" y="32766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5791200" y="32766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7086600" y="32766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5791200" y="26670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5791200" y="35814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4857" name="Rectangle 42"/>
          <p:cNvSpPr>
            <a:spLocks noChangeArrowheads="1"/>
          </p:cNvSpPr>
          <p:nvPr/>
        </p:nvSpPr>
        <p:spPr bwMode="auto">
          <a:xfrm>
            <a:off x="5791200" y="38862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4858" name="Rectangle 43"/>
          <p:cNvSpPr>
            <a:spLocks noChangeArrowheads="1"/>
          </p:cNvSpPr>
          <p:nvPr/>
        </p:nvSpPr>
        <p:spPr bwMode="auto">
          <a:xfrm>
            <a:off x="5791200" y="41910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4859" name="Rectangle 44"/>
          <p:cNvSpPr>
            <a:spLocks noChangeArrowheads="1"/>
          </p:cNvSpPr>
          <p:nvPr/>
        </p:nvSpPr>
        <p:spPr bwMode="auto">
          <a:xfrm>
            <a:off x="5791200" y="41910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4860" name="Rectangle 46"/>
          <p:cNvSpPr>
            <a:spLocks noChangeArrowheads="1"/>
          </p:cNvSpPr>
          <p:nvPr/>
        </p:nvSpPr>
        <p:spPr bwMode="auto">
          <a:xfrm>
            <a:off x="5791200" y="35814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5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371600" y="17653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m1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667000" y="17653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371600" y="20701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57549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Constant Time Coalescing (Case 4)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371600" y="23749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371600" y="23749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m1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667000" y="23749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371600" y="17653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209800" y="40513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371600" y="26797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n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667000" y="26797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371600" y="2984500"/>
            <a:ext cx="16764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1371600" y="32893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1371600" y="32893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n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2667000" y="32893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371600" y="26797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1371600" y="35941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m2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667000" y="35941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1371600" y="38989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1371600" y="42037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371600" y="42037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m2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667000" y="42037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1371600" y="3594100"/>
            <a:ext cx="1676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019800" y="17653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n+m1+m2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7315200" y="17653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6019800" y="2070100"/>
            <a:ext cx="1676400" cy="21336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6019800" y="4203700"/>
            <a:ext cx="1676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019800" y="42037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n+m1+m2</a:t>
            </a: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7315200" y="4203700"/>
            <a:ext cx="381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4191000" y="31369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6019800" y="1765300"/>
            <a:ext cx="1676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249" name="Rectangle 2"/>
          <p:cNvSpPr>
            <a:spLocks noChangeArrowheads="1"/>
          </p:cNvSpPr>
          <p:nvPr/>
        </p:nvSpPr>
        <p:spPr bwMode="auto">
          <a:xfrm>
            <a:off x="3810000" y="2451100"/>
            <a:ext cx="1295400" cy="3048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Check if allocated</a:t>
            </a:r>
          </a:p>
        </p:txBody>
      </p:sp>
      <p:sp>
        <p:nvSpPr>
          <p:cNvPr id="9250" name="Line 47"/>
          <p:cNvSpPr>
            <a:spLocks noChangeShapeType="1"/>
          </p:cNvSpPr>
          <p:nvPr/>
        </p:nvSpPr>
        <p:spPr bwMode="auto">
          <a:xfrm flipH="1" flipV="1">
            <a:off x="3048000" y="2451100"/>
            <a:ext cx="457200" cy="152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51" name="Line 47"/>
          <p:cNvSpPr>
            <a:spLocks noChangeShapeType="1"/>
          </p:cNvSpPr>
          <p:nvPr/>
        </p:nvSpPr>
        <p:spPr bwMode="auto">
          <a:xfrm flipH="1">
            <a:off x="3048000" y="2755900"/>
            <a:ext cx="533400" cy="914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013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44513"/>
            <a:ext cx="83820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Summary of Key Allocator Policies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905000"/>
            <a:ext cx="8307387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Placement policy:</a:t>
            </a:r>
          </a:p>
          <a:p>
            <a:pPr lvl="1" eaLnBrk="1" hangingPunct="1">
              <a:defRPr/>
            </a:pPr>
            <a:r>
              <a:rPr lang="en-US" sz="1800" dirty="0" smtClean="0"/>
              <a:t>First fit, next fit, best fit, etc.</a:t>
            </a:r>
          </a:p>
          <a:p>
            <a:pPr eaLnBrk="1" hangingPunct="1">
              <a:defRPr/>
            </a:pPr>
            <a:r>
              <a:rPr lang="en-US" sz="2000" dirty="0" smtClean="0"/>
              <a:t>Coalescing policy:</a:t>
            </a:r>
          </a:p>
          <a:p>
            <a:pPr lvl="1" eaLnBrk="1" hangingPunct="1">
              <a:defRPr/>
            </a:pPr>
            <a:r>
              <a:rPr lang="en-US" sz="1800" dirty="0" smtClean="0"/>
              <a:t>Immediate coalescing: coalesce adjacent blocks each time free is called </a:t>
            </a:r>
          </a:p>
          <a:p>
            <a:pPr lvl="1" eaLnBrk="1" hangingPunct="1">
              <a:defRPr/>
            </a:pPr>
            <a:r>
              <a:rPr lang="en-US" sz="1800" dirty="0" smtClean="0"/>
              <a:t>Deferred coalescing: try to improve performance of free by deferring coalescing until needed. e.g.,</a:t>
            </a:r>
          </a:p>
          <a:p>
            <a:pPr lvl="2" eaLnBrk="1" hangingPunct="1">
              <a:defRPr/>
            </a:pPr>
            <a:r>
              <a:rPr lang="en-US" sz="1600" dirty="0" smtClean="0"/>
              <a:t>Coalesce as you scan the free list for </a:t>
            </a:r>
            <a:r>
              <a:rPr lang="en-US" sz="1600" dirty="0" err="1" smtClean="0"/>
              <a:t>malloc</a:t>
            </a:r>
            <a:r>
              <a:rPr lang="en-US" sz="1600" dirty="0" smtClean="0"/>
              <a:t>.</a:t>
            </a:r>
          </a:p>
          <a:p>
            <a:pPr lvl="2" eaLnBrk="1" hangingPunct="1">
              <a:defRPr/>
            </a:pPr>
            <a:r>
              <a:rPr lang="en-US" sz="1600" dirty="0" smtClean="0"/>
              <a:t>Coalesce when the amount of external fragmentation reaches some threshold.</a:t>
            </a:r>
          </a:p>
        </p:txBody>
      </p:sp>
    </p:spTree>
    <p:extLst>
      <p:ext uri="{BB962C8B-B14F-4D97-AF65-F5344CB8AC3E}">
        <p14:creationId xmlns:p14="http://schemas.microsoft.com/office/powerpoint/2010/main" val="228777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704056"/>
            <a:ext cx="67564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Implicit Lists: Summary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905000"/>
            <a:ext cx="8001000" cy="427482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  <a:defRPr/>
            </a:pPr>
            <a:r>
              <a:rPr lang="en-US" dirty="0" smtClean="0"/>
              <a:t>Implementation: </a:t>
            </a:r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very simple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/>
              <a:t>Allocate: 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linear time worst case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/>
              <a:t>Free: </a:t>
            </a:r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constant time worst case -- even with coalescing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/>
              <a:t>Memory usage: </a:t>
            </a:r>
            <a:r>
              <a:rPr lang="en-US" sz="3100" dirty="0" smtClean="0"/>
              <a:t>will depend on placement policy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First fit, next fit or best fit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Not used in practice for </a:t>
            </a:r>
            <a:r>
              <a:rPr lang="en-US" dirty="0" err="1" smtClean="0"/>
              <a:t>malloc</a:t>
            </a:r>
            <a:r>
              <a:rPr lang="en-US" dirty="0" smtClean="0"/>
              <a:t>/free because of linear time allocate.  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However, the concepts of splitting and boundary tag coalescing are general to </a:t>
            </a:r>
            <a:r>
              <a:rPr lang="en-US" i="1" dirty="0" smtClean="0"/>
              <a:t>all</a:t>
            </a:r>
            <a:r>
              <a:rPr lang="en-US" dirty="0" smtClean="0"/>
              <a:t> allocators.</a:t>
            </a:r>
          </a:p>
        </p:txBody>
      </p:sp>
    </p:spTree>
    <p:extLst>
      <p:ext uri="{BB962C8B-B14F-4D97-AF65-F5344CB8AC3E}">
        <p14:creationId xmlns:p14="http://schemas.microsoft.com/office/powerpoint/2010/main" val="72666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28600" y="3021013"/>
            <a:ext cx="8458200" cy="1462087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26"/>
            <a:ext cx="73152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Keeping Track of Free Blocks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358900"/>
            <a:ext cx="7975600" cy="4732021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i="1" u="sng" dirty="0" smtClean="0"/>
              <a:t>Method 1</a:t>
            </a:r>
            <a:r>
              <a:rPr lang="en-US" dirty="0" smtClean="0"/>
              <a:t>: </a:t>
            </a:r>
            <a:r>
              <a:rPr lang="en-US" i="1" dirty="0" smtClean="0">
                <a:solidFill>
                  <a:srgbClr val="FF0000"/>
                </a:solidFill>
              </a:rPr>
              <a:t>Implicit list</a:t>
            </a:r>
            <a:r>
              <a:rPr lang="en-US" dirty="0" smtClean="0"/>
              <a:t> using lengths -- links all blocks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l"/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Char char="l"/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defRPr/>
            </a:pPr>
            <a:r>
              <a:rPr lang="en-US" i="1" u="sng" dirty="0" smtClean="0"/>
              <a:t>Method 2</a:t>
            </a:r>
            <a:r>
              <a:rPr lang="en-US" dirty="0" smtClean="0"/>
              <a:t>: </a:t>
            </a:r>
            <a:r>
              <a:rPr lang="en-US" i="1" dirty="0" smtClean="0">
                <a:solidFill>
                  <a:srgbClr val="FF0000"/>
                </a:solidFill>
              </a:rPr>
              <a:t>Explicit list</a:t>
            </a:r>
            <a:r>
              <a:rPr lang="en-US" dirty="0" smtClean="0"/>
              <a:t> among the free blocks using pointers within the free blocks</a:t>
            </a:r>
          </a:p>
          <a:p>
            <a:pPr eaLnBrk="1" hangingPunct="1">
              <a:lnSpc>
                <a:spcPct val="85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Char char="l"/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defRPr/>
            </a:pPr>
            <a:r>
              <a:rPr lang="en-US" i="1" u="sng" dirty="0" smtClean="0"/>
              <a:t>Method 3</a:t>
            </a:r>
            <a:r>
              <a:rPr lang="en-US" dirty="0" smtClean="0"/>
              <a:t>: </a:t>
            </a:r>
            <a:r>
              <a:rPr lang="en-US" i="1" dirty="0" smtClean="0">
                <a:solidFill>
                  <a:srgbClr val="FF0000"/>
                </a:solidFill>
              </a:rPr>
              <a:t>Segregated free list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0" dirty="0" smtClean="0"/>
              <a:t>Different free lists for different size </a:t>
            </a:r>
            <a:r>
              <a:rPr lang="en-US" b="0" dirty="0" smtClean="0"/>
              <a:t>classes</a:t>
            </a:r>
            <a:endParaRPr lang="en-US" b="0" dirty="0" smtClean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2954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5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16002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19050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22098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25146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2819400" y="2082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3124200" y="2082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3429000" y="2082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3733800" y="2082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43434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46482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Rectangle 15"/>
          <p:cNvSpPr>
            <a:spLocks noChangeArrowheads="1"/>
          </p:cNvSpPr>
          <p:nvPr/>
        </p:nvSpPr>
        <p:spPr bwMode="auto">
          <a:xfrm>
            <a:off x="49530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52578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Rectangle 17"/>
          <p:cNvSpPr>
            <a:spLocks noChangeArrowheads="1"/>
          </p:cNvSpPr>
          <p:nvPr/>
        </p:nvSpPr>
        <p:spPr bwMode="auto">
          <a:xfrm>
            <a:off x="55626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Rectangle 18"/>
          <p:cNvSpPr>
            <a:spLocks noChangeArrowheads="1"/>
          </p:cNvSpPr>
          <p:nvPr/>
        </p:nvSpPr>
        <p:spPr bwMode="auto">
          <a:xfrm>
            <a:off x="5867400" y="2082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23572" name="Rectangle 19"/>
          <p:cNvSpPr>
            <a:spLocks noChangeArrowheads="1"/>
          </p:cNvSpPr>
          <p:nvPr/>
        </p:nvSpPr>
        <p:spPr bwMode="auto">
          <a:xfrm>
            <a:off x="6172200" y="2082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40386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6</a:t>
            </a:r>
          </a:p>
        </p:txBody>
      </p:sp>
      <p:sp>
        <p:nvSpPr>
          <p:cNvPr id="23574" name="Rectangle 21"/>
          <p:cNvSpPr>
            <a:spLocks noChangeArrowheads="1"/>
          </p:cNvSpPr>
          <p:nvPr/>
        </p:nvSpPr>
        <p:spPr bwMode="auto">
          <a:xfrm>
            <a:off x="12573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5</a:t>
            </a:r>
          </a:p>
        </p:txBody>
      </p:sp>
      <p:sp>
        <p:nvSpPr>
          <p:cNvPr id="23575" name="Rectangle 22"/>
          <p:cNvSpPr>
            <a:spLocks noChangeArrowheads="1"/>
          </p:cNvSpPr>
          <p:nvPr/>
        </p:nvSpPr>
        <p:spPr bwMode="auto">
          <a:xfrm>
            <a:off x="15621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3"/>
          <p:cNvSpPr>
            <a:spLocks noChangeArrowheads="1"/>
          </p:cNvSpPr>
          <p:nvPr/>
        </p:nvSpPr>
        <p:spPr bwMode="auto">
          <a:xfrm>
            <a:off x="18669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4"/>
          <p:cNvSpPr>
            <a:spLocks noChangeArrowheads="1"/>
          </p:cNvSpPr>
          <p:nvPr/>
        </p:nvSpPr>
        <p:spPr bwMode="auto">
          <a:xfrm>
            <a:off x="21717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24765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26"/>
          <p:cNvSpPr>
            <a:spLocks noChangeArrowheads="1"/>
          </p:cNvSpPr>
          <p:nvPr/>
        </p:nvSpPr>
        <p:spPr bwMode="auto">
          <a:xfrm>
            <a:off x="2781300" y="40767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3580" name="Rectangle 27"/>
          <p:cNvSpPr>
            <a:spLocks noChangeArrowheads="1"/>
          </p:cNvSpPr>
          <p:nvPr/>
        </p:nvSpPr>
        <p:spPr bwMode="auto">
          <a:xfrm>
            <a:off x="3086100" y="40767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28"/>
          <p:cNvSpPr>
            <a:spLocks noChangeArrowheads="1"/>
          </p:cNvSpPr>
          <p:nvPr/>
        </p:nvSpPr>
        <p:spPr bwMode="auto">
          <a:xfrm>
            <a:off x="3390900" y="40767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29"/>
          <p:cNvSpPr>
            <a:spLocks noChangeArrowheads="1"/>
          </p:cNvSpPr>
          <p:nvPr/>
        </p:nvSpPr>
        <p:spPr bwMode="auto">
          <a:xfrm>
            <a:off x="3695700" y="40767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30"/>
          <p:cNvSpPr>
            <a:spLocks noChangeArrowheads="1"/>
          </p:cNvSpPr>
          <p:nvPr/>
        </p:nvSpPr>
        <p:spPr bwMode="auto">
          <a:xfrm>
            <a:off x="43053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Rectangle 31"/>
          <p:cNvSpPr>
            <a:spLocks noChangeArrowheads="1"/>
          </p:cNvSpPr>
          <p:nvPr/>
        </p:nvSpPr>
        <p:spPr bwMode="auto">
          <a:xfrm>
            <a:off x="46101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Rectangle 32"/>
          <p:cNvSpPr>
            <a:spLocks noChangeArrowheads="1"/>
          </p:cNvSpPr>
          <p:nvPr/>
        </p:nvSpPr>
        <p:spPr bwMode="auto">
          <a:xfrm>
            <a:off x="49149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Rectangle 33"/>
          <p:cNvSpPr>
            <a:spLocks noChangeArrowheads="1"/>
          </p:cNvSpPr>
          <p:nvPr/>
        </p:nvSpPr>
        <p:spPr bwMode="auto">
          <a:xfrm>
            <a:off x="52197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Rectangle 34"/>
          <p:cNvSpPr>
            <a:spLocks noChangeArrowheads="1"/>
          </p:cNvSpPr>
          <p:nvPr/>
        </p:nvSpPr>
        <p:spPr bwMode="auto">
          <a:xfrm>
            <a:off x="55245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Rectangle 35"/>
          <p:cNvSpPr>
            <a:spLocks noChangeArrowheads="1"/>
          </p:cNvSpPr>
          <p:nvPr/>
        </p:nvSpPr>
        <p:spPr bwMode="auto">
          <a:xfrm>
            <a:off x="5829300" y="40767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23589" name="Rectangle 36"/>
          <p:cNvSpPr>
            <a:spLocks noChangeArrowheads="1"/>
          </p:cNvSpPr>
          <p:nvPr/>
        </p:nvSpPr>
        <p:spPr bwMode="auto">
          <a:xfrm>
            <a:off x="6134100" y="40767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Rectangle 37"/>
          <p:cNvSpPr>
            <a:spLocks noChangeArrowheads="1"/>
          </p:cNvSpPr>
          <p:nvPr/>
        </p:nvSpPr>
        <p:spPr bwMode="auto">
          <a:xfrm>
            <a:off x="40005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6</a:t>
            </a:r>
          </a:p>
        </p:txBody>
      </p:sp>
      <p:sp>
        <p:nvSpPr>
          <p:cNvPr id="23591" name="Freeform 38"/>
          <p:cNvSpPr>
            <a:spLocks/>
          </p:cNvSpPr>
          <p:nvPr/>
        </p:nvSpPr>
        <p:spPr bwMode="auto">
          <a:xfrm>
            <a:off x="1714500" y="3746500"/>
            <a:ext cx="2438400" cy="482600"/>
          </a:xfrm>
          <a:custGeom>
            <a:avLst/>
            <a:gdLst>
              <a:gd name="T0" fmla="*/ 0 w 1536"/>
              <a:gd name="T1" fmla="*/ 2147483647 h 304"/>
              <a:gd name="T2" fmla="*/ 2147483647 w 1536"/>
              <a:gd name="T3" fmla="*/ 2147483647 h 304"/>
              <a:gd name="T4" fmla="*/ 2147483647 w 1536"/>
              <a:gd name="T5" fmla="*/ 2147483647 h 304"/>
              <a:gd name="T6" fmla="*/ 0 60000 65536"/>
              <a:gd name="T7" fmla="*/ 0 60000 65536"/>
              <a:gd name="T8" fmla="*/ 0 60000 65536"/>
              <a:gd name="T9" fmla="*/ 0 w 1536"/>
              <a:gd name="T10" fmla="*/ 0 h 304"/>
              <a:gd name="T11" fmla="*/ 1536 w 1536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92" name="Freeform 39"/>
          <p:cNvSpPr>
            <a:spLocks/>
          </p:cNvSpPr>
          <p:nvPr/>
        </p:nvSpPr>
        <p:spPr bwMode="auto">
          <a:xfrm>
            <a:off x="1447800" y="1854200"/>
            <a:ext cx="1524000" cy="228600"/>
          </a:xfrm>
          <a:custGeom>
            <a:avLst/>
            <a:gdLst>
              <a:gd name="T0" fmla="*/ 0 w 960"/>
              <a:gd name="T1" fmla="*/ 2147483647 h 144"/>
              <a:gd name="T2" fmla="*/ 2147483647 w 960"/>
              <a:gd name="T3" fmla="*/ 0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93" name="Freeform 40"/>
          <p:cNvSpPr>
            <a:spLocks/>
          </p:cNvSpPr>
          <p:nvPr/>
        </p:nvSpPr>
        <p:spPr bwMode="auto">
          <a:xfrm>
            <a:off x="2971800" y="1854200"/>
            <a:ext cx="1219200" cy="228600"/>
          </a:xfrm>
          <a:custGeom>
            <a:avLst/>
            <a:gdLst>
              <a:gd name="T0" fmla="*/ 0 w 768"/>
              <a:gd name="T1" fmla="*/ 2147483647 h 144"/>
              <a:gd name="T2" fmla="*/ 2147483647 w 768"/>
              <a:gd name="T3" fmla="*/ 0 h 144"/>
              <a:gd name="T4" fmla="*/ 2147483647 w 768"/>
              <a:gd name="T5" fmla="*/ 2147483647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94" name="Freeform 41"/>
          <p:cNvSpPr>
            <a:spLocks/>
          </p:cNvSpPr>
          <p:nvPr/>
        </p:nvSpPr>
        <p:spPr bwMode="auto">
          <a:xfrm>
            <a:off x="4191000" y="1854200"/>
            <a:ext cx="1828800" cy="228600"/>
          </a:xfrm>
          <a:custGeom>
            <a:avLst/>
            <a:gdLst>
              <a:gd name="T0" fmla="*/ 0 w 1152"/>
              <a:gd name="T1" fmla="*/ 2147483647 h 144"/>
              <a:gd name="T2" fmla="*/ 2147483647 w 1152"/>
              <a:gd name="T3" fmla="*/ 0 h 144"/>
              <a:gd name="T4" fmla="*/ 2147483647 w 1152"/>
              <a:gd name="T5" fmla="*/ 2147483647 h 144"/>
              <a:gd name="T6" fmla="*/ 0 60000 65536"/>
              <a:gd name="T7" fmla="*/ 0 60000 65536"/>
              <a:gd name="T8" fmla="*/ 0 60000 65536"/>
              <a:gd name="T9" fmla="*/ 0 w 1152"/>
              <a:gd name="T10" fmla="*/ 0 h 144"/>
              <a:gd name="T11" fmla="*/ 1152 w 11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458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763000" cy="573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Typical Process Memory Image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457575" y="1233488"/>
            <a:ext cx="3200400" cy="487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kernel virtual memory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457575" y="2935288"/>
            <a:ext cx="3200400" cy="6699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Memory mapped region for</a:t>
            </a:r>
          </a:p>
          <a:p>
            <a:pPr>
              <a:lnSpc>
                <a:spcPct val="100000"/>
              </a:lnSpc>
            </a:pPr>
            <a:r>
              <a:rPr lang="en-US" sz="1600"/>
              <a:t>shared libraries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457575" y="3600450"/>
            <a:ext cx="3200400" cy="7239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457575" y="4327525"/>
            <a:ext cx="3200400" cy="66992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run-time heap (via </a:t>
            </a:r>
            <a:r>
              <a:rPr lang="en-US" sz="1600">
                <a:latin typeface="Courier New" pitchFamily="49" charset="0"/>
              </a:rPr>
              <a:t>malloc</a:t>
            </a:r>
            <a:r>
              <a:rPr lang="en-US" sz="1600"/>
              <a:t>)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457575" y="2025650"/>
            <a:ext cx="3200400" cy="906463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457575" y="5743575"/>
            <a:ext cx="3200400" cy="3968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program text (.</a:t>
            </a:r>
            <a:r>
              <a:rPr lang="en-US" sz="1600">
                <a:latin typeface="Courier New" pitchFamily="49" charset="0"/>
              </a:rPr>
              <a:t>text</a:t>
            </a:r>
            <a:r>
              <a:rPr lang="en-US" sz="1600"/>
              <a:t>)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457575" y="5362575"/>
            <a:ext cx="3200400" cy="3968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initialized data (.</a:t>
            </a:r>
            <a:r>
              <a:rPr lang="en-US" sz="1600">
                <a:latin typeface="Courier New" pitchFamily="49" charset="0"/>
              </a:rPr>
              <a:t>data</a:t>
            </a:r>
            <a:r>
              <a:rPr lang="en-US" sz="1600"/>
              <a:t>)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57575" y="4981575"/>
            <a:ext cx="3200400" cy="3968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uninitialized data (.</a:t>
            </a:r>
            <a:r>
              <a:rPr lang="en-US" sz="1600">
                <a:latin typeface="Courier New" pitchFamily="49" charset="0"/>
              </a:rPr>
              <a:t>bss</a:t>
            </a:r>
            <a:r>
              <a:rPr lang="en-US" sz="1600"/>
              <a:t>)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4965700" y="3963988"/>
            <a:ext cx="0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457575" y="1690688"/>
            <a:ext cx="3200400" cy="3349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stack</a:t>
            </a: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V="1">
            <a:off x="4981575" y="2587625"/>
            <a:ext cx="0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997450" y="2025650"/>
            <a:ext cx="0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3457575" y="6124575"/>
            <a:ext cx="3200400" cy="396875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152775" y="6292850"/>
            <a:ext cx="296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438400" y="1812925"/>
            <a:ext cx="6731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%esp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3076575" y="1984375"/>
            <a:ext cx="381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6934200" y="1187450"/>
            <a:ext cx="208915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memory invisible to</a:t>
            </a:r>
          </a:p>
          <a:p>
            <a:pPr algn="l">
              <a:lnSpc>
                <a:spcPct val="100000"/>
              </a:lnSpc>
            </a:pPr>
            <a:r>
              <a:rPr lang="en-US" sz="1600"/>
              <a:t> user code</a:t>
            </a: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6781800" y="118745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988175" y="4138613"/>
            <a:ext cx="14446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the “</a:t>
            </a:r>
            <a:r>
              <a:rPr lang="en-US" sz="1600">
                <a:latin typeface="Courier New" pitchFamily="49" charset="0"/>
              </a:rPr>
              <a:t>brk</a:t>
            </a:r>
            <a:r>
              <a:rPr lang="en-US" sz="1600"/>
              <a:t>” ptr</a:t>
            </a: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6629400" y="4311650"/>
            <a:ext cx="381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241300" y="3228975"/>
            <a:ext cx="3297238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0000FF"/>
                </a:solidFill>
                <a:latin typeface="Comic Sans MS"/>
                <a:cs typeface="Comic Sans MS"/>
              </a:rPr>
              <a:t>Allocators request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0000FF"/>
                </a:solidFill>
                <a:latin typeface="Comic Sans MS"/>
                <a:cs typeface="Comic Sans MS"/>
              </a:rPr>
              <a:t>additional heap memory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0000FF"/>
                </a:solidFill>
                <a:latin typeface="Comic Sans MS"/>
                <a:cs typeface="Comic Sans MS"/>
              </a:rPr>
              <a:t>from the operating system using the </a:t>
            </a:r>
            <a:r>
              <a:rPr lang="en-US" sz="1800" dirty="0" err="1">
                <a:solidFill>
                  <a:srgbClr val="0000FF"/>
                </a:solidFill>
                <a:latin typeface="Comic Sans MS"/>
                <a:cs typeface="Comic Sans MS"/>
              </a:rPr>
              <a:t>sbrk</a:t>
            </a:r>
            <a:r>
              <a:rPr lang="en-US" sz="1800" dirty="0">
                <a:solidFill>
                  <a:srgbClr val="0000FF"/>
                </a:solidFill>
                <a:latin typeface="Comic Sans MS"/>
                <a:cs typeface="Comic Sans MS"/>
              </a:rPr>
              <a:t> function. </a:t>
            </a:r>
          </a:p>
        </p:txBody>
      </p:sp>
    </p:spTree>
    <p:extLst>
      <p:ext uri="{BB962C8B-B14F-4D97-AF65-F5344CB8AC3E}">
        <p14:creationId xmlns:p14="http://schemas.microsoft.com/office/powerpoint/2010/main" val="387689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070600" cy="5730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Explicit </a:t>
            </a:r>
            <a:r>
              <a:rPr lang="en-US" dirty="0">
                <a:solidFill>
                  <a:srgbClr val="0000FF"/>
                </a:solidFill>
              </a:rPr>
              <a:t>Free</a:t>
            </a:r>
            <a:r>
              <a:rPr lang="en-US" dirty="0"/>
              <a:t> Lists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19188"/>
            <a:ext cx="8624887" cy="522446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  <a:defRPr/>
            </a:pPr>
            <a:endParaRPr lang="en-US" dirty="0"/>
          </a:p>
          <a:p>
            <a:pPr>
              <a:lnSpc>
                <a:spcPct val="85000"/>
              </a:lnSpc>
              <a:defRPr/>
            </a:pPr>
            <a:endParaRPr lang="en-US" dirty="0"/>
          </a:p>
          <a:p>
            <a:pPr>
              <a:lnSpc>
                <a:spcPct val="85000"/>
              </a:lnSpc>
              <a:defRPr/>
            </a:pPr>
            <a:r>
              <a:rPr lang="en-US" dirty="0"/>
              <a:t>Use data space for link </a:t>
            </a:r>
            <a:r>
              <a:rPr lang="en-US" dirty="0" smtClean="0"/>
              <a:t>pointers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/>
              <a:t>Free anyway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Typically doubly linked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Still need boundary tags for coalescing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links can point anywhere, not necessarily to adjacent block</a:t>
            </a:r>
            <a:endParaRPr lang="en-US" dirty="0"/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2209800" y="1371600"/>
            <a:ext cx="4343400" cy="304800"/>
            <a:chOff x="1392" y="2304"/>
            <a:chExt cx="2736" cy="192"/>
          </a:xfrm>
        </p:grpSpPr>
        <p:sp>
          <p:nvSpPr>
            <p:cNvPr id="38951" name="Rectangle 5"/>
            <p:cNvSpPr>
              <a:spLocks noChangeArrowheads="1"/>
            </p:cNvSpPr>
            <p:nvPr/>
          </p:nvSpPr>
          <p:spPr bwMode="auto">
            <a:xfrm>
              <a:off x="1584" y="2304"/>
              <a:ext cx="528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/>
                <a:t>A</a:t>
              </a:r>
            </a:p>
          </p:txBody>
        </p:sp>
        <p:sp>
          <p:nvSpPr>
            <p:cNvPr id="38952" name="Rectangle 6"/>
            <p:cNvSpPr>
              <a:spLocks noChangeArrowheads="1"/>
            </p:cNvSpPr>
            <p:nvPr/>
          </p:nvSpPr>
          <p:spPr bwMode="auto">
            <a:xfrm>
              <a:off x="2400" y="2304"/>
              <a:ext cx="528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/>
                <a:t>B</a:t>
              </a:r>
            </a:p>
          </p:txBody>
        </p:sp>
        <p:sp>
          <p:nvSpPr>
            <p:cNvPr id="38953" name="Rectangle 7"/>
            <p:cNvSpPr>
              <a:spLocks noChangeArrowheads="1"/>
            </p:cNvSpPr>
            <p:nvPr/>
          </p:nvSpPr>
          <p:spPr bwMode="auto">
            <a:xfrm>
              <a:off x="3168" y="2304"/>
              <a:ext cx="720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/>
                <a:t>C</a:t>
              </a:r>
            </a:p>
          </p:txBody>
        </p:sp>
        <p:sp>
          <p:nvSpPr>
            <p:cNvPr id="38954" name="Line 8"/>
            <p:cNvSpPr>
              <a:spLocks noChangeShapeType="1"/>
            </p:cNvSpPr>
            <p:nvPr/>
          </p:nvSpPr>
          <p:spPr bwMode="auto">
            <a:xfrm>
              <a:off x="2112" y="235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8955" name="Line 9"/>
            <p:cNvSpPr>
              <a:spLocks noChangeShapeType="1"/>
            </p:cNvSpPr>
            <p:nvPr/>
          </p:nvSpPr>
          <p:spPr bwMode="auto">
            <a:xfrm>
              <a:off x="2928" y="2352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8956" name="Line 10"/>
            <p:cNvSpPr>
              <a:spLocks noChangeShapeType="1"/>
            </p:cNvSpPr>
            <p:nvPr/>
          </p:nvSpPr>
          <p:spPr bwMode="auto">
            <a:xfrm flipH="1">
              <a:off x="2928" y="2448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8957" name="Line 11"/>
            <p:cNvSpPr>
              <a:spLocks noChangeShapeType="1"/>
            </p:cNvSpPr>
            <p:nvPr/>
          </p:nvSpPr>
          <p:spPr bwMode="auto">
            <a:xfrm flipH="1">
              <a:off x="2112" y="2448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8958" name="Line 12"/>
            <p:cNvSpPr>
              <a:spLocks noChangeShapeType="1"/>
            </p:cNvSpPr>
            <p:nvPr/>
          </p:nvSpPr>
          <p:spPr bwMode="auto">
            <a:xfrm>
              <a:off x="3888" y="2352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8959" name="Line 13"/>
            <p:cNvSpPr>
              <a:spLocks noChangeShapeType="1"/>
            </p:cNvSpPr>
            <p:nvPr/>
          </p:nvSpPr>
          <p:spPr bwMode="auto">
            <a:xfrm flipH="1">
              <a:off x="1392" y="2448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8917" name="Rectangle 14"/>
          <p:cNvSpPr>
            <a:spLocks noChangeArrowheads="1"/>
          </p:cNvSpPr>
          <p:nvPr/>
        </p:nvSpPr>
        <p:spPr bwMode="auto">
          <a:xfrm>
            <a:off x="9144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38918" name="Rectangle 15"/>
          <p:cNvSpPr>
            <a:spLocks noChangeArrowheads="1"/>
          </p:cNvSpPr>
          <p:nvPr/>
        </p:nvSpPr>
        <p:spPr bwMode="auto">
          <a:xfrm>
            <a:off x="12192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16"/>
          <p:cNvSpPr>
            <a:spLocks noChangeArrowheads="1"/>
          </p:cNvSpPr>
          <p:nvPr/>
        </p:nvSpPr>
        <p:spPr bwMode="auto">
          <a:xfrm>
            <a:off x="15240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Rectangle 17"/>
          <p:cNvSpPr>
            <a:spLocks noChangeArrowheads="1"/>
          </p:cNvSpPr>
          <p:nvPr/>
        </p:nvSpPr>
        <p:spPr bwMode="auto">
          <a:xfrm>
            <a:off x="18288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38921" name="Rectangle 18"/>
          <p:cNvSpPr>
            <a:spLocks noChangeArrowheads="1"/>
          </p:cNvSpPr>
          <p:nvPr/>
        </p:nvSpPr>
        <p:spPr bwMode="auto">
          <a:xfrm>
            <a:off x="2133600" y="4114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38922" name="Rectangle 19"/>
          <p:cNvSpPr>
            <a:spLocks noChangeArrowheads="1"/>
          </p:cNvSpPr>
          <p:nvPr/>
        </p:nvSpPr>
        <p:spPr bwMode="auto">
          <a:xfrm>
            <a:off x="2438400" y="4114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Rectangle 20"/>
          <p:cNvSpPr>
            <a:spLocks noChangeArrowheads="1"/>
          </p:cNvSpPr>
          <p:nvPr/>
        </p:nvSpPr>
        <p:spPr bwMode="auto">
          <a:xfrm>
            <a:off x="2743200" y="4114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Rectangle 21"/>
          <p:cNvSpPr>
            <a:spLocks noChangeArrowheads="1"/>
          </p:cNvSpPr>
          <p:nvPr/>
        </p:nvSpPr>
        <p:spPr bwMode="auto">
          <a:xfrm>
            <a:off x="3048000" y="4114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38925" name="Rectangle 22"/>
          <p:cNvSpPr>
            <a:spLocks noChangeArrowheads="1"/>
          </p:cNvSpPr>
          <p:nvPr/>
        </p:nvSpPr>
        <p:spPr bwMode="auto">
          <a:xfrm>
            <a:off x="36576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23"/>
          <p:cNvSpPr>
            <a:spLocks noChangeArrowheads="1"/>
          </p:cNvSpPr>
          <p:nvPr/>
        </p:nvSpPr>
        <p:spPr bwMode="auto">
          <a:xfrm>
            <a:off x="39624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Rectangle 24"/>
          <p:cNvSpPr>
            <a:spLocks noChangeArrowheads="1"/>
          </p:cNvSpPr>
          <p:nvPr/>
        </p:nvSpPr>
        <p:spPr bwMode="auto">
          <a:xfrm>
            <a:off x="42672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Rectangle 25"/>
          <p:cNvSpPr>
            <a:spLocks noChangeArrowheads="1"/>
          </p:cNvSpPr>
          <p:nvPr/>
        </p:nvSpPr>
        <p:spPr bwMode="auto">
          <a:xfrm>
            <a:off x="45720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Rectangle 26"/>
          <p:cNvSpPr>
            <a:spLocks noChangeArrowheads="1"/>
          </p:cNvSpPr>
          <p:nvPr/>
        </p:nvSpPr>
        <p:spPr bwMode="auto">
          <a:xfrm>
            <a:off x="48768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6</a:t>
            </a:r>
          </a:p>
        </p:txBody>
      </p:sp>
      <p:sp>
        <p:nvSpPr>
          <p:cNvPr id="38930" name="Rectangle 27"/>
          <p:cNvSpPr>
            <a:spLocks noChangeArrowheads="1"/>
          </p:cNvSpPr>
          <p:nvPr/>
        </p:nvSpPr>
        <p:spPr bwMode="auto">
          <a:xfrm>
            <a:off x="5486400" y="4114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Rectangle 28"/>
          <p:cNvSpPr>
            <a:spLocks noChangeArrowheads="1"/>
          </p:cNvSpPr>
          <p:nvPr/>
        </p:nvSpPr>
        <p:spPr bwMode="auto">
          <a:xfrm>
            <a:off x="33528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6</a:t>
            </a:r>
          </a:p>
        </p:txBody>
      </p:sp>
      <p:sp>
        <p:nvSpPr>
          <p:cNvPr id="38932" name="Rectangle 29"/>
          <p:cNvSpPr>
            <a:spLocks noChangeArrowheads="1"/>
          </p:cNvSpPr>
          <p:nvPr/>
        </p:nvSpPr>
        <p:spPr bwMode="auto">
          <a:xfrm>
            <a:off x="64008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38933" name="Rectangle 30"/>
          <p:cNvSpPr>
            <a:spLocks noChangeArrowheads="1"/>
          </p:cNvSpPr>
          <p:nvPr/>
        </p:nvSpPr>
        <p:spPr bwMode="auto">
          <a:xfrm>
            <a:off x="5181600" y="4114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38934" name="Rectangle 31"/>
          <p:cNvSpPr>
            <a:spLocks noChangeArrowheads="1"/>
          </p:cNvSpPr>
          <p:nvPr/>
        </p:nvSpPr>
        <p:spPr bwMode="auto">
          <a:xfrm>
            <a:off x="5791200" y="4114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Rectangle 32"/>
          <p:cNvSpPr>
            <a:spLocks noChangeArrowheads="1"/>
          </p:cNvSpPr>
          <p:nvPr/>
        </p:nvSpPr>
        <p:spPr bwMode="auto">
          <a:xfrm>
            <a:off x="6096000" y="4114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38936" name="Rectangle 33"/>
          <p:cNvSpPr>
            <a:spLocks noChangeArrowheads="1"/>
          </p:cNvSpPr>
          <p:nvPr/>
        </p:nvSpPr>
        <p:spPr bwMode="auto">
          <a:xfrm>
            <a:off x="67056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Rectangle 34"/>
          <p:cNvSpPr>
            <a:spLocks noChangeArrowheads="1"/>
          </p:cNvSpPr>
          <p:nvPr/>
        </p:nvSpPr>
        <p:spPr bwMode="auto">
          <a:xfrm>
            <a:off x="70104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Rectangle 35"/>
          <p:cNvSpPr>
            <a:spLocks noChangeArrowheads="1"/>
          </p:cNvSpPr>
          <p:nvPr/>
        </p:nvSpPr>
        <p:spPr bwMode="auto">
          <a:xfrm>
            <a:off x="7315200" y="4114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38939" name="Freeform 36"/>
          <p:cNvSpPr>
            <a:spLocks/>
          </p:cNvSpPr>
          <p:nvPr/>
        </p:nvSpPr>
        <p:spPr bwMode="auto">
          <a:xfrm>
            <a:off x="1371600" y="3708400"/>
            <a:ext cx="5181600" cy="558800"/>
          </a:xfrm>
          <a:custGeom>
            <a:avLst/>
            <a:gdLst>
              <a:gd name="T0" fmla="*/ 0 w 3264"/>
              <a:gd name="T1" fmla="*/ 2147483647 h 352"/>
              <a:gd name="T2" fmla="*/ 2147483647 w 3264"/>
              <a:gd name="T3" fmla="*/ 2147483647 h 352"/>
              <a:gd name="T4" fmla="*/ 2147483647 w 3264"/>
              <a:gd name="T5" fmla="*/ 2147483647 h 352"/>
              <a:gd name="T6" fmla="*/ 0 60000 65536"/>
              <a:gd name="T7" fmla="*/ 0 60000 65536"/>
              <a:gd name="T8" fmla="*/ 0 60000 65536"/>
              <a:gd name="T9" fmla="*/ 0 w 3264"/>
              <a:gd name="T10" fmla="*/ 0 h 352"/>
              <a:gd name="T11" fmla="*/ 3264 w 3264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4" h="352">
                <a:moveTo>
                  <a:pt x="0" y="352"/>
                </a:moveTo>
                <a:cubicBezTo>
                  <a:pt x="712" y="191"/>
                  <a:pt x="1424" y="31"/>
                  <a:pt x="1968" y="16"/>
                </a:cubicBezTo>
                <a:cubicBezTo>
                  <a:pt x="2511" y="0"/>
                  <a:pt x="2887" y="128"/>
                  <a:pt x="3264" y="256"/>
                </a:cubicBezTo>
              </a:path>
            </a:pathLst>
          </a:custGeom>
          <a:noFill/>
          <a:ln w="25400" cap="flat" cmpd="sng">
            <a:solidFill>
              <a:srgbClr val="008000"/>
            </a:solidFill>
            <a:prstDash val="solid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40" name="Freeform 37"/>
          <p:cNvSpPr>
            <a:spLocks/>
          </p:cNvSpPr>
          <p:nvPr/>
        </p:nvSpPr>
        <p:spPr bwMode="auto">
          <a:xfrm>
            <a:off x="3505200" y="3632200"/>
            <a:ext cx="3352800" cy="635000"/>
          </a:xfrm>
          <a:custGeom>
            <a:avLst/>
            <a:gdLst>
              <a:gd name="T0" fmla="*/ 2147483647 w 2112"/>
              <a:gd name="T1" fmla="*/ 2147483647 h 400"/>
              <a:gd name="T2" fmla="*/ 2147483647 w 2112"/>
              <a:gd name="T3" fmla="*/ 2147483647 h 400"/>
              <a:gd name="T4" fmla="*/ 0 w 2112"/>
              <a:gd name="T5" fmla="*/ 2147483647 h 400"/>
              <a:gd name="T6" fmla="*/ 0 60000 65536"/>
              <a:gd name="T7" fmla="*/ 0 60000 65536"/>
              <a:gd name="T8" fmla="*/ 0 60000 65536"/>
              <a:gd name="T9" fmla="*/ 0 w 2112"/>
              <a:gd name="T10" fmla="*/ 0 h 400"/>
              <a:gd name="T11" fmla="*/ 2112 w 2112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400">
                <a:moveTo>
                  <a:pt x="2112" y="400"/>
                </a:moveTo>
                <a:cubicBezTo>
                  <a:pt x="2072" y="216"/>
                  <a:pt x="2032" y="32"/>
                  <a:pt x="1680" y="16"/>
                </a:cubicBezTo>
                <a:cubicBezTo>
                  <a:pt x="1328" y="0"/>
                  <a:pt x="280" y="256"/>
                  <a:pt x="0" y="304"/>
                </a:cubicBezTo>
              </a:path>
            </a:pathLst>
          </a:custGeom>
          <a:noFill/>
          <a:ln w="25400" cap="flat" cmpd="sng">
            <a:solidFill>
              <a:srgbClr val="008000"/>
            </a:solidFill>
            <a:prstDash val="solid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41" name="Freeform 38"/>
          <p:cNvSpPr>
            <a:spLocks/>
          </p:cNvSpPr>
          <p:nvPr/>
        </p:nvSpPr>
        <p:spPr bwMode="auto">
          <a:xfrm>
            <a:off x="1066800" y="4267200"/>
            <a:ext cx="6096000" cy="671513"/>
          </a:xfrm>
          <a:custGeom>
            <a:avLst/>
            <a:gdLst>
              <a:gd name="T0" fmla="*/ 2147483647 w 3840"/>
              <a:gd name="T1" fmla="*/ 0 h 423"/>
              <a:gd name="T2" fmla="*/ 2147483647 w 3840"/>
              <a:gd name="T3" fmla="*/ 2147483647 h 423"/>
              <a:gd name="T4" fmla="*/ 2147483647 w 3840"/>
              <a:gd name="T5" fmla="*/ 2147483647 h 423"/>
              <a:gd name="T6" fmla="*/ 0 w 3840"/>
              <a:gd name="T7" fmla="*/ 2147483647 h 423"/>
              <a:gd name="T8" fmla="*/ 0 60000 65536"/>
              <a:gd name="T9" fmla="*/ 0 60000 65536"/>
              <a:gd name="T10" fmla="*/ 0 60000 65536"/>
              <a:gd name="T11" fmla="*/ 0 60000 65536"/>
              <a:gd name="T12" fmla="*/ 0 w 3840"/>
              <a:gd name="T13" fmla="*/ 0 h 423"/>
              <a:gd name="T14" fmla="*/ 3840 w 3840"/>
              <a:gd name="T15" fmla="*/ 423 h 4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0" h="423">
                <a:moveTo>
                  <a:pt x="3840" y="0"/>
                </a:moveTo>
                <a:cubicBezTo>
                  <a:pt x="3719" y="136"/>
                  <a:pt x="3599" y="272"/>
                  <a:pt x="3072" y="336"/>
                </a:cubicBezTo>
                <a:cubicBezTo>
                  <a:pt x="2544" y="399"/>
                  <a:pt x="1183" y="423"/>
                  <a:pt x="672" y="384"/>
                </a:cubicBezTo>
                <a:cubicBezTo>
                  <a:pt x="160" y="344"/>
                  <a:pt x="80" y="220"/>
                  <a:pt x="0" y="96"/>
                </a:cubicBezTo>
              </a:path>
            </a:pathLst>
          </a:custGeom>
          <a:noFill/>
          <a:ln w="254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42" name="Freeform 39"/>
          <p:cNvSpPr>
            <a:spLocks/>
          </p:cNvSpPr>
          <p:nvPr/>
        </p:nvSpPr>
        <p:spPr bwMode="auto">
          <a:xfrm>
            <a:off x="4114800" y="4267200"/>
            <a:ext cx="2438400" cy="481013"/>
          </a:xfrm>
          <a:custGeom>
            <a:avLst/>
            <a:gdLst>
              <a:gd name="T0" fmla="*/ 0 w 1536"/>
              <a:gd name="T1" fmla="*/ 0 h 303"/>
              <a:gd name="T2" fmla="*/ 2147483647 w 1536"/>
              <a:gd name="T3" fmla="*/ 2147483647 h 303"/>
              <a:gd name="T4" fmla="*/ 2147483647 w 1536"/>
              <a:gd name="T5" fmla="*/ 2147483647 h 303"/>
              <a:gd name="T6" fmla="*/ 0 60000 65536"/>
              <a:gd name="T7" fmla="*/ 0 60000 65536"/>
              <a:gd name="T8" fmla="*/ 0 60000 65536"/>
              <a:gd name="T9" fmla="*/ 0 w 1536"/>
              <a:gd name="T10" fmla="*/ 0 h 303"/>
              <a:gd name="T11" fmla="*/ 1536 w 1536"/>
              <a:gd name="T12" fmla="*/ 303 h 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303">
                <a:moveTo>
                  <a:pt x="0" y="0"/>
                </a:moveTo>
                <a:cubicBezTo>
                  <a:pt x="280" y="136"/>
                  <a:pt x="560" y="272"/>
                  <a:pt x="816" y="288"/>
                </a:cubicBezTo>
                <a:cubicBezTo>
                  <a:pt x="1071" y="303"/>
                  <a:pt x="1303" y="199"/>
                  <a:pt x="1536" y="96"/>
                </a:cubicBezTo>
              </a:path>
            </a:pathLst>
          </a:custGeom>
          <a:noFill/>
          <a:ln w="254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43" name="Text Box 40"/>
          <p:cNvSpPr txBox="1">
            <a:spLocks noChangeArrowheads="1"/>
          </p:cNvSpPr>
          <p:nvPr/>
        </p:nvSpPr>
        <p:spPr bwMode="auto">
          <a:xfrm>
            <a:off x="6705600" y="4748213"/>
            <a:ext cx="185259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Predecessor links</a:t>
            </a:r>
          </a:p>
        </p:txBody>
      </p:sp>
      <p:sp>
        <p:nvSpPr>
          <p:cNvPr id="38944" name="Text Box 41"/>
          <p:cNvSpPr txBox="1">
            <a:spLocks noChangeArrowheads="1"/>
          </p:cNvSpPr>
          <p:nvPr/>
        </p:nvSpPr>
        <p:spPr bwMode="auto">
          <a:xfrm>
            <a:off x="6832600" y="3484146"/>
            <a:ext cx="165622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008000"/>
                </a:solidFill>
                <a:latin typeface="Comic Sans MS"/>
                <a:cs typeface="Comic Sans MS"/>
              </a:rPr>
              <a:t>Successor links</a:t>
            </a:r>
          </a:p>
        </p:txBody>
      </p:sp>
      <p:sp>
        <p:nvSpPr>
          <p:cNvPr id="38945" name="Text Box 42"/>
          <p:cNvSpPr txBox="1">
            <a:spLocks noChangeArrowheads="1"/>
          </p:cNvSpPr>
          <p:nvPr/>
        </p:nvSpPr>
        <p:spPr bwMode="auto">
          <a:xfrm>
            <a:off x="7375525" y="4184650"/>
            <a:ext cx="184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endParaRPr lang="en-US" sz="1600"/>
          </a:p>
        </p:txBody>
      </p:sp>
      <p:sp>
        <p:nvSpPr>
          <p:cNvPr id="38946" name="Freeform 43"/>
          <p:cNvSpPr>
            <a:spLocks/>
          </p:cNvSpPr>
          <p:nvPr/>
        </p:nvSpPr>
        <p:spPr bwMode="auto">
          <a:xfrm>
            <a:off x="838200" y="3644900"/>
            <a:ext cx="2971800" cy="622300"/>
          </a:xfrm>
          <a:custGeom>
            <a:avLst/>
            <a:gdLst>
              <a:gd name="T0" fmla="*/ 2147483647 w 1872"/>
              <a:gd name="T1" fmla="*/ 2147483647 h 392"/>
              <a:gd name="T2" fmla="*/ 2147483647 w 1872"/>
              <a:gd name="T3" fmla="*/ 2147483647 h 392"/>
              <a:gd name="T4" fmla="*/ 0 w 1872"/>
              <a:gd name="T5" fmla="*/ 2147483647 h 392"/>
              <a:gd name="T6" fmla="*/ 0 60000 65536"/>
              <a:gd name="T7" fmla="*/ 0 60000 65536"/>
              <a:gd name="T8" fmla="*/ 0 60000 65536"/>
              <a:gd name="T9" fmla="*/ 0 w 1872"/>
              <a:gd name="T10" fmla="*/ 0 h 392"/>
              <a:gd name="T11" fmla="*/ 1872 w 1872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392">
                <a:moveTo>
                  <a:pt x="1872" y="392"/>
                </a:moveTo>
                <a:cubicBezTo>
                  <a:pt x="1499" y="251"/>
                  <a:pt x="1127" y="111"/>
                  <a:pt x="816" y="56"/>
                </a:cubicBezTo>
                <a:cubicBezTo>
                  <a:pt x="504" y="0"/>
                  <a:pt x="252" y="28"/>
                  <a:pt x="0" y="56"/>
                </a:cubicBezTo>
              </a:path>
            </a:pathLst>
          </a:custGeom>
          <a:noFill/>
          <a:ln w="25400" cap="flat" cmpd="sng">
            <a:solidFill>
              <a:srgbClr val="008000"/>
            </a:solidFill>
            <a:prstDash val="solid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47" name="Freeform 44"/>
          <p:cNvSpPr>
            <a:spLocks/>
          </p:cNvSpPr>
          <p:nvPr/>
        </p:nvSpPr>
        <p:spPr bwMode="auto">
          <a:xfrm>
            <a:off x="914400" y="4267200"/>
            <a:ext cx="762000" cy="457200"/>
          </a:xfrm>
          <a:custGeom>
            <a:avLst/>
            <a:gdLst>
              <a:gd name="T0" fmla="*/ 2147483647 w 480"/>
              <a:gd name="T1" fmla="*/ 0 h 288"/>
              <a:gd name="T2" fmla="*/ 2147483647 w 480"/>
              <a:gd name="T3" fmla="*/ 2147483647 h 288"/>
              <a:gd name="T4" fmla="*/ 0 w 480"/>
              <a:gd name="T5" fmla="*/ 2147483647 h 288"/>
              <a:gd name="T6" fmla="*/ 0 60000 65536"/>
              <a:gd name="T7" fmla="*/ 0 60000 65536"/>
              <a:gd name="T8" fmla="*/ 0 60000 65536"/>
              <a:gd name="T9" fmla="*/ 0 w 480"/>
              <a:gd name="T10" fmla="*/ 0 h 288"/>
              <a:gd name="T11" fmla="*/ 480 w 48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288">
                <a:moveTo>
                  <a:pt x="480" y="0"/>
                </a:moveTo>
                <a:cubicBezTo>
                  <a:pt x="448" y="96"/>
                  <a:pt x="416" y="192"/>
                  <a:pt x="336" y="240"/>
                </a:cubicBezTo>
                <a:cubicBezTo>
                  <a:pt x="256" y="288"/>
                  <a:pt x="128" y="288"/>
                  <a:pt x="0" y="288"/>
                </a:cubicBezTo>
              </a:path>
            </a:pathLst>
          </a:custGeom>
          <a:noFill/>
          <a:ln w="254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48" name="Text Box 45"/>
          <p:cNvSpPr txBox="1">
            <a:spLocks noChangeArrowheads="1"/>
          </p:cNvSpPr>
          <p:nvPr/>
        </p:nvSpPr>
        <p:spPr bwMode="auto">
          <a:xfrm>
            <a:off x="1355725" y="3803650"/>
            <a:ext cx="3302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A</a:t>
            </a:r>
          </a:p>
        </p:txBody>
      </p:sp>
      <p:sp>
        <p:nvSpPr>
          <p:cNvPr id="38949" name="Text Box 46"/>
          <p:cNvSpPr txBox="1">
            <a:spLocks noChangeArrowheads="1"/>
          </p:cNvSpPr>
          <p:nvPr/>
        </p:nvSpPr>
        <p:spPr bwMode="auto">
          <a:xfrm>
            <a:off x="6934200" y="3810000"/>
            <a:ext cx="3302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B</a:t>
            </a:r>
          </a:p>
        </p:txBody>
      </p:sp>
      <p:sp>
        <p:nvSpPr>
          <p:cNvPr id="38950" name="Text Box 47"/>
          <p:cNvSpPr txBox="1">
            <a:spLocks noChangeArrowheads="1"/>
          </p:cNvSpPr>
          <p:nvPr/>
        </p:nvSpPr>
        <p:spPr bwMode="auto">
          <a:xfrm>
            <a:off x="4114800" y="4419600"/>
            <a:ext cx="3302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2997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95313"/>
            <a:ext cx="8001000" cy="5730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Allocating From Explicit Free Lists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008438" y="2360613"/>
            <a:ext cx="20574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free block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4243388" y="190341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905250" y="1628775"/>
            <a:ext cx="679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pred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5892800" y="190341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543550" y="1628775"/>
            <a:ext cx="7048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succ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922838" y="4418013"/>
            <a:ext cx="11430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free block</a:t>
            </a: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4624388" y="3960813"/>
            <a:ext cx="6032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286250" y="3686175"/>
            <a:ext cx="679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pred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5892800" y="396081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543550" y="3686175"/>
            <a:ext cx="7048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succ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4008438" y="4418013"/>
            <a:ext cx="914400" cy="4572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2500313" y="2420938"/>
            <a:ext cx="863600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Initial: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1066800" y="4419600"/>
            <a:ext cx="274002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After allocating X:</a:t>
            </a:r>
          </a:p>
          <a:p>
            <a:pPr>
              <a:lnSpc>
                <a:spcPct val="100000"/>
              </a:lnSpc>
            </a:pPr>
            <a:r>
              <a:rPr lang="en-US" sz="1800"/>
              <a:t>(with splitting)</a:t>
            </a:r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4191000" y="4460875"/>
            <a:ext cx="5969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9955" y="5498068"/>
            <a:ext cx="655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53E2A"/>
                </a:solidFill>
                <a:latin typeface="Comic Sans MS"/>
                <a:cs typeface="Comic Sans MS"/>
              </a:rPr>
              <a:t>Linear to the number of free blocks instead of total blocks</a:t>
            </a:r>
            <a:endParaRPr lang="en-US" dirty="0">
              <a:solidFill>
                <a:srgbClr val="753E2A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63787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7454900" cy="5730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Freeing With Explicit Free Lists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17700"/>
            <a:ext cx="8267700" cy="423672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i="1" dirty="0">
                <a:solidFill>
                  <a:srgbClr val="FF0000"/>
                </a:solidFill>
              </a:rPr>
              <a:t>Insertion policy</a:t>
            </a:r>
            <a:r>
              <a:rPr lang="en-US" dirty="0"/>
              <a:t>: Where in the free list do you put a newly freed block?</a:t>
            </a:r>
          </a:p>
          <a:p>
            <a:pPr lvl="1">
              <a:defRPr/>
            </a:pPr>
            <a:r>
              <a:rPr lang="en-US" dirty="0"/>
              <a:t>LIFO (last-in-first-out) policy</a:t>
            </a:r>
          </a:p>
          <a:p>
            <a:pPr lvl="2">
              <a:defRPr/>
            </a:pPr>
            <a:r>
              <a:rPr lang="en-US" dirty="0" smtClean="0"/>
              <a:t>Insert </a:t>
            </a:r>
            <a:r>
              <a:rPr lang="en-US" dirty="0"/>
              <a:t>freed block at the </a:t>
            </a:r>
            <a:r>
              <a:rPr lang="en-US" i="1" dirty="0">
                <a:solidFill>
                  <a:srgbClr val="753E2A"/>
                </a:solidFill>
              </a:rPr>
              <a:t>beginning</a:t>
            </a:r>
            <a:r>
              <a:rPr lang="en-US" dirty="0">
                <a:solidFill>
                  <a:srgbClr val="753E2A"/>
                </a:solidFill>
              </a:rPr>
              <a:t> </a:t>
            </a:r>
            <a:r>
              <a:rPr lang="en-US" dirty="0"/>
              <a:t>of the free </a:t>
            </a:r>
            <a:r>
              <a:rPr lang="en-US" dirty="0" smtClean="0"/>
              <a:t>list</a:t>
            </a:r>
          </a:p>
          <a:p>
            <a:pPr lvl="3">
              <a:defRPr/>
            </a:pPr>
            <a:r>
              <a:rPr lang="en-US" dirty="0" err="1" smtClean="0"/>
              <a:t>ie</a:t>
            </a:r>
            <a:r>
              <a:rPr lang="en-US" dirty="0" smtClean="0"/>
              <a:t>., latest block to be freed may be next one to be allocated</a:t>
            </a:r>
            <a:endParaRPr lang="en-US" dirty="0"/>
          </a:p>
          <a:p>
            <a:pPr lvl="2">
              <a:defRPr/>
            </a:pPr>
            <a:r>
              <a:rPr lang="en-US" dirty="0"/>
              <a:t>Pro: simple and </a:t>
            </a:r>
            <a:r>
              <a:rPr lang="en-US" dirty="0">
                <a:solidFill>
                  <a:srgbClr val="008000"/>
                </a:solidFill>
              </a:rPr>
              <a:t>constant time</a:t>
            </a:r>
          </a:p>
          <a:p>
            <a:pPr lvl="2">
              <a:defRPr/>
            </a:pPr>
            <a:r>
              <a:rPr lang="en-US" dirty="0"/>
              <a:t>Con: studies suggest fragmentation is worse than address ordered.</a:t>
            </a:r>
          </a:p>
          <a:p>
            <a:pPr lvl="1">
              <a:defRPr/>
            </a:pPr>
            <a:r>
              <a:rPr lang="en-US" dirty="0"/>
              <a:t>Address-ordered policy</a:t>
            </a:r>
          </a:p>
          <a:p>
            <a:pPr lvl="2">
              <a:defRPr/>
            </a:pPr>
            <a:r>
              <a:rPr lang="en-US" dirty="0"/>
              <a:t>Insert freed blocks so that free list blocks are always in address order</a:t>
            </a:r>
          </a:p>
          <a:p>
            <a:pPr lvl="3">
              <a:defRPr/>
            </a:pPr>
            <a:r>
              <a:rPr lang="en-US" dirty="0">
                <a:solidFill>
                  <a:srgbClr val="753E2A"/>
                </a:solidFill>
                <a:latin typeface="Comic Sans MS"/>
                <a:cs typeface="Comic Sans MS"/>
              </a:rPr>
              <a:t>i.e. </a:t>
            </a:r>
            <a:r>
              <a:rPr lang="en-US" dirty="0" err="1">
                <a:solidFill>
                  <a:srgbClr val="753E2A"/>
                </a:solidFill>
                <a:latin typeface="Comic Sans MS"/>
                <a:cs typeface="Comic Sans MS"/>
              </a:rPr>
              <a:t>addr</a:t>
            </a:r>
            <a:r>
              <a:rPr lang="en-US" dirty="0">
                <a:solidFill>
                  <a:srgbClr val="753E2A"/>
                </a:solidFill>
                <a:latin typeface="Comic Sans MS"/>
                <a:cs typeface="Comic Sans MS"/>
              </a:rPr>
              <a:t>(</a:t>
            </a:r>
            <a:r>
              <a:rPr lang="en-US" dirty="0" err="1">
                <a:solidFill>
                  <a:srgbClr val="753E2A"/>
                </a:solidFill>
                <a:latin typeface="Comic Sans MS"/>
                <a:cs typeface="Comic Sans MS"/>
              </a:rPr>
              <a:t>pred</a:t>
            </a:r>
            <a:r>
              <a:rPr lang="en-US" dirty="0">
                <a:solidFill>
                  <a:srgbClr val="753E2A"/>
                </a:solidFill>
                <a:latin typeface="Comic Sans MS"/>
                <a:cs typeface="Comic Sans MS"/>
              </a:rPr>
              <a:t>) &lt; </a:t>
            </a:r>
            <a:r>
              <a:rPr lang="en-US" dirty="0" err="1">
                <a:solidFill>
                  <a:srgbClr val="753E2A"/>
                </a:solidFill>
                <a:latin typeface="Comic Sans MS"/>
                <a:cs typeface="Comic Sans MS"/>
              </a:rPr>
              <a:t>addr</a:t>
            </a:r>
            <a:r>
              <a:rPr lang="en-US" dirty="0">
                <a:solidFill>
                  <a:srgbClr val="753E2A"/>
                </a:solidFill>
                <a:latin typeface="Comic Sans MS"/>
                <a:cs typeface="Comic Sans MS"/>
              </a:rPr>
              <a:t>(</a:t>
            </a:r>
            <a:r>
              <a:rPr lang="en-US" dirty="0" err="1">
                <a:solidFill>
                  <a:srgbClr val="753E2A"/>
                </a:solidFill>
                <a:latin typeface="Comic Sans MS"/>
                <a:cs typeface="Comic Sans MS"/>
              </a:rPr>
              <a:t>curr</a:t>
            </a:r>
            <a:r>
              <a:rPr lang="en-US" dirty="0">
                <a:solidFill>
                  <a:srgbClr val="753E2A"/>
                </a:solidFill>
                <a:latin typeface="Comic Sans MS"/>
                <a:cs typeface="Comic Sans MS"/>
              </a:rPr>
              <a:t>) &lt; </a:t>
            </a:r>
            <a:r>
              <a:rPr lang="en-US" dirty="0" err="1">
                <a:solidFill>
                  <a:srgbClr val="753E2A"/>
                </a:solidFill>
                <a:latin typeface="Comic Sans MS"/>
                <a:cs typeface="Comic Sans MS"/>
              </a:rPr>
              <a:t>addr</a:t>
            </a:r>
            <a:r>
              <a:rPr lang="en-US" dirty="0">
                <a:solidFill>
                  <a:srgbClr val="753E2A"/>
                </a:solidFill>
                <a:latin typeface="Comic Sans MS"/>
                <a:cs typeface="Comic Sans MS"/>
              </a:rPr>
              <a:t>(</a:t>
            </a:r>
            <a:r>
              <a:rPr lang="en-US" dirty="0" err="1">
                <a:solidFill>
                  <a:srgbClr val="753E2A"/>
                </a:solidFill>
                <a:latin typeface="Comic Sans MS"/>
                <a:cs typeface="Comic Sans MS"/>
              </a:rPr>
              <a:t>succ</a:t>
            </a:r>
            <a:r>
              <a:rPr lang="en-US" dirty="0">
                <a:solidFill>
                  <a:srgbClr val="753E2A"/>
                </a:solidFill>
                <a:latin typeface="Comic Sans MS"/>
                <a:cs typeface="Comic Sans MS"/>
              </a:rPr>
              <a:t>)</a:t>
            </a:r>
          </a:p>
          <a:p>
            <a:pPr lvl="2">
              <a:defRPr/>
            </a:pPr>
            <a:r>
              <a:rPr lang="en-US" dirty="0"/>
              <a:t> Con: requires search</a:t>
            </a:r>
          </a:p>
          <a:p>
            <a:pPr lvl="2">
              <a:defRPr/>
            </a:pPr>
            <a:r>
              <a:rPr lang="en-US" dirty="0"/>
              <a:t> Pro: studies suggest fragmentation is better than LIFO</a:t>
            </a:r>
          </a:p>
          <a:p>
            <a:pPr lvl="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0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Freeing With a LIFO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1955801"/>
            <a:ext cx="7345363" cy="3931920"/>
          </a:xfrm>
        </p:spPr>
        <p:txBody>
          <a:bodyPr/>
          <a:lstStyle/>
          <a:p>
            <a:pPr>
              <a:defRPr/>
            </a:pPr>
            <a:r>
              <a:rPr lang="en-US" sz="2200" dirty="0" smtClean="0"/>
              <a:t>Details:</a:t>
            </a:r>
          </a:p>
          <a:p>
            <a:pPr lvl="1">
              <a:defRPr/>
            </a:pPr>
            <a:r>
              <a:rPr lang="en-US" sz="1800" dirty="0" smtClean="0"/>
              <a:t>a=allocated, f=freed</a:t>
            </a:r>
          </a:p>
          <a:p>
            <a:pPr lvl="1">
              <a:defRPr/>
            </a:pPr>
            <a:r>
              <a:rPr lang="en-US" sz="1800" dirty="0" smtClean="0"/>
              <a:t>Do free(self) for each example</a:t>
            </a:r>
          </a:p>
          <a:p>
            <a:pPr>
              <a:defRPr/>
            </a:pPr>
            <a:r>
              <a:rPr lang="en-US" sz="2200" dirty="0" smtClean="0"/>
              <a:t>Connecting to head of free list:</a:t>
            </a:r>
          </a:p>
          <a:p>
            <a:pPr lvl="1">
              <a:defRPr/>
            </a:pPr>
            <a:r>
              <a:rPr lang="en-US" sz="1800" dirty="0" err="1" smtClean="0"/>
              <a:t>self.succ</a:t>
            </a:r>
            <a:r>
              <a:rPr lang="en-US" sz="1800" dirty="0" smtClean="0"/>
              <a:t> = </a:t>
            </a:r>
            <a:r>
              <a:rPr lang="en-US" sz="1800" dirty="0" err="1" smtClean="0"/>
              <a:t>free_list</a:t>
            </a:r>
            <a:r>
              <a:rPr lang="en-US" sz="1800" dirty="0" smtClean="0"/>
              <a:t>;</a:t>
            </a:r>
          </a:p>
          <a:p>
            <a:pPr lvl="1">
              <a:defRPr/>
            </a:pPr>
            <a:r>
              <a:rPr lang="en-US" sz="1800" dirty="0" err="1" smtClean="0"/>
              <a:t>free_list.pred</a:t>
            </a:r>
            <a:r>
              <a:rPr lang="en-US" sz="1800" dirty="0" smtClean="0"/>
              <a:t> = self</a:t>
            </a:r>
          </a:p>
          <a:p>
            <a:pPr lvl="1">
              <a:defRPr/>
            </a:pPr>
            <a:r>
              <a:rPr lang="en-US" sz="1800" dirty="0" err="1" smtClean="0"/>
              <a:t>free_list</a:t>
            </a:r>
            <a:r>
              <a:rPr lang="en-US" sz="1800" dirty="0" smtClean="0"/>
              <a:t> = self;</a:t>
            </a:r>
          </a:p>
          <a:p>
            <a:pPr lvl="1">
              <a:defRPr/>
            </a:pPr>
            <a:r>
              <a:rPr lang="en-US" sz="1800" dirty="0" err="1" smtClean="0"/>
              <a:t>self.pred</a:t>
            </a:r>
            <a:r>
              <a:rPr lang="en-US" sz="1800" dirty="0" smtClean="0"/>
              <a:t> = NULL;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How to coalesce?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244" name="Rectangle 24"/>
          <p:cNvSpPr>
            <a:spLocks noChangeArrowheads="1"/>
          </p:cNvSpPr>
          <p:nvPr/>
        </p:nvSpPr>
        <p:spPr bwMode="auto">
          <a:xfrm>
            <a:off x="4800600" y="2286000"/>
            <a:ext cx="3733800" cy="1371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6096000" y="3048000"/>
            <a:ext cx="1066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self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5029200" y="3048000"/>
            <a:ext cx="1066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a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7162800" y="3048000"/>
            <a:ext cx="1066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a</a:t>
            </a:r>
          </a:p>
        </p:txBody>
      </p:sp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5078413" y="1371600"/>
            <a:ext cx="1069975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free_list</a:t>
            </a:r>
          </a:p>
        </p:txBody>
      </p:sp>
      <p:sp>
        <p:nvSpPr>
          <p:cNvPr id="10249" name="Line 12"/>
          <p:cNvSpPr>
            <a:spLocks noChangeShapeType="1"/>
          </p:cNvSpPr>
          <p:nvPr/>
        </p:nvSpPr>
        <p:spPr bwMode="auto">
          <a:xfrm>
            <a:off x="6146800" y="1558925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6553200" y="13716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x</a:t>
            </a:r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7010400" y="1600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52" name="Rectangle 8"/>
          <p:cNvSpPr>
            <a:spLocks noChangeArrowheads="1"/>
          </p:cNvSpPr>
          <p:nvPr/>
        </p:nvSpPr>
        <p:spPr bwMode="auto">
          <a:xfrm>
            <a:off x="7450138" y="13716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y</a:t>
            </a:r>
          </a:p>
        </p:txBody>
      </p:sp>
      <p:sp>
        <p:nvSpPr>
          <p:cNvPr id="10253" name="Line 12"/>
          <p:cNvSpPr>
            <a:spLocks noChangeShapeType="1"/>
          </p:cNvSpPr>
          <p:nvPr/>
        </p:nvSpPr>
        <p:spPr bwMode="auto">
          <a:xfrm flipH="1">
            <a:off x="6172200" y="1752600"/>
            <a:ext cx="3810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410200" y="1676400"/>
            <a:ext cx="8001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NULL</a:t>
            </a:r>
          </a:p>
        </p:txBody>
      </p:sp>
      <p:sp>
        <p:nvSpPr>
          <p:cNvPr id="10255" name="Rectangle 8"/>
          <p:cNvSpPr>
            <a:spLocks noChangeArrowheads="1"/>
          </p:cNvSpPr>
          <p:nvPr/>
        </p:nvSpPr>
        <p:spPr bwMode="auto">
          <a:xfrm>
            <a:off x="7924800" y="12954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…</a:t>
            </a:r>
          </a:p>
        </p:txBody>
      </p:sp>
      <p:sp>
        <p:nvSpPr>
          <p:cNvPr id="10256" name="Rectangle 24"/>
          <p:cNvSpPr>
            <a:spLocks noChangeArrowheads="1"/>
          </p:cNvSpPr>
          <p:nvPr/>
        </p:nvSpPr>
        <p:spPr bwMode="auto">
          <a:xfrm>
            <a:off x="4114800" y="4953000"/>
            <a:ext cx="3733800" cy="1371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257" name="Rectangle 7"/>
          <p:cNvSpPr>
            <a:spLocks noChangeArrowheads="1"/>
          </p:cNvSpPr>
          <p:nvPr/>
        </p:nvSpPr>
        <p:spPr bwMode="auto">
          <a:xfrm>
            <a:off x="5410200" y="5715000"/>
            <a:ext cx="1066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self</a:t>
            </a:r>
          </a:p>
        </p:txBody>
      </p:sp>
      <p:sp>
        <p:nvSpPr>
          <p:cNvPr id="10258" name="Rectangle 8"/>
          <p:cNvSpPr>
            <a:spLocks noChangeArrowheads="1"/>
          </p:cNvSpPr>
          <p:nvPr/>
        </p:nvSpPr>
        <p:spPr bwMode="auto">
          <a:xfrm>
            <a:off x="4343400" y="5715000"/>
            <a:ext cx="1066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259" name="Rectangle 9"/>
          <p:cNvSpPr>
            <a:spLocks noChangeArrowheads="1"/>
          </p:cNvSpPr>
          <p:nvPr/>
        </p:nvSpPr>
        <p:spPr bwMode="auto">
          <a:xfrm>
            <a:off x="6477000" y="5715000"/>
            <a:ext cx="1066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260" name="Text Box 14"/>
          <p:cNvSpPr txBox="1">
            <a:spLocks noChangeArrowheads="1"/>
          </p:cNvSpPr>
          <p:nvPr/>
        </p:nvSpPr>
        <p:spPr bwMode="auto">
          <a:xfrm>
            <a:off x="3886200" y="4038600"/>
            <a:ext cx="1069975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free_list</a:t>
            </a:r>
          </a:p>
        </p:txBody>
      </p:sp>
      <p:sp>
        <p:nvSpPr>
          <p:cNvPr id="10261" name="Line 12"/>
          <p:cNvSpPr>
            <a:spLocks noChangeShapeType="1"/>
          </p:cNvSpPr>
          <p:nvPr/>
        </p:nvSpPr>
        <p:spPr bwMode="auto">
          <a:xfrm>
            <a:off x="4953000" y="4267200"/>
            <a:ext cx="5334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62" name="Rectangle 8"/>
          <p:cNvSpPr>
            <a:spLocks noChangeArrowheads="1"/>
          </p:cNvSpPr>
          <p:nvPr/>
        </p:nvSpPr>
        <p:spPr bwMode="auto">
          <a:xfrm>
            <a:off x="6705600" y="40386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263" name="Rectangle 8"/>
          <p:cNvSpPr>
            <a:spLocks noChangeArrowheads="1"/>
          </p:cNvSpPr>
          <p:nvPr/>
        </p:nvSpPr>
        <p:spPr bwMode="auto">
          <a:xfrm>
            <a:off x="7602538" y="40386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0264" name="Line 12"/>
          <p:cNvSpPr>
            <a:spLocks noChangeShapeType="1"/>
          </p:cNvSpPr>
          <p:nvPr/>
        </p:nvSpPr>
        <p:spPr bwMode="auto">
          <a:xfrm flipH="1" flipV="1">
            <a:off x="4572000" y="4648200"/>
            <a:ext cx="11430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65" name="Text Box 14"/>
          <p:cNvSpPr txBox="1">
            <a:spLocks noChangeArrowheads="1"/>
          </p:cNvSpPr>
          <p:nvPr/>
        </p:nvSpPr>
        <p:spPr bwMode="auto">
          <a:xfrm>
            <a:off x="3797300" y="4495800"/>
            <a:ext cx="8001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NULL</a:t>
            </a:r>
          </a:p>
        </p:txBody>
      </p:sp>
      <p:sp>
        <p:nvSpPr>
          <p:cNvPr id="10266" name="Rectangle 8"/>
          <p:cNvSpPr>
            <a:spLocks noChangeArrowheads="1"/>
          </p:cNvSpPr>
          <p:nvPr/>
        </p:nvSpPr>
        <p:spPr bwMode="auto">
          <a:xfrm>
            <a:off x="8001000" y="39624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0267" name="Text Box 4"/>
          <p:cNvSpPr txBox="1">
            <a:spLocks noChangeArrowheads="1"/>
          </p:cNvSpPr>
          <p:nvPr/>
        </p:nvSpPr>
        <p:spPr bwMode="auto">
          <a:xfrm>
            <a:off x="5562600" y="5257800"/>
            <a:ext cx="3238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0268" name="Line 12"/>
          <p:cNvSpPr>
            <a:spLocks noChangeShapeType="1"/>
          </p:cNvSpPr>
          <p:nvPr/>
        </p:nvSpPr>
        <p:spPr bwMode="auto">
          <a:xfrm flipH="1">
            <a:off x="6400800" y="4343400"/>
            <a:ext cx="30480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69" name="Line 12"/>
          <p:cNvSpPr>
            <a:spLocks noChangeShapeType="1"/>
          </p:cNvSpPr>
          <p:nvPr/>
        </p:nvSpPr>
        <p:spPr bwMode="auto">
          <a:xfrm flipV="1">
            <a:off x="6172200" y="4114800"/>
            <a:ext cx="533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70" name="Text Box 5"/>
          <p:cNvSpPr txBox="1">
            <a:spLocks noChangeArrowheads="1"/>
          </p:cNvSpPr>
          <p:nvPr/>
        </p:nvSpPr>
        <p:spPr bwMode="auto">
          <a:xfrm>
            <a:off x="5943600" y="5257800"/>
            <a:ext cx="311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272" name="Line 12"/>
          <p:cNvSpPr>
            <a:spLocks noChangeShapeType="1"/>
          </p:cNvSpPr>
          <p:nvPr/>
        </p:nvSpPr>
        <p:spPr bwMode="auto">
          <a:xfrm>
            <a:off x="7162800" y="4267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083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7099300" cy="5730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LIFO: Coalescing</a:t>
            </a:r>
            <a:endParaRPr lang="en-US" dirty="0"/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3846513" cy="4281488"/>
          </a:xfrm>
        </p:spPr>
        <p:txBody>
          <a:bodyPr/>
          <a:lstStyle/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Case 2: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a-self-f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lvl="1">
              <a:defRPr/>
            </a:pPr>
            <a:r>
              <a:rPr lang="en-US" sz="1800" dirty="0"/>
              <a:t>Splice out next, coalesce self and next, and add to beginning of free </a:t>
            </a:r>
            <a:r>
              <a:rPr lang="en-US" sz="1800" dirty="0" smtClean="0"/>
              <a:t>list</a:t>
            </a:r>
            <a:endParaRPr lang="en-US" sz="1800" dirty="0"/>
          </a:p>
        </p:txBody>
      </p:sp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4953000" y="2159000"/>
            <a:ext cx="3733800" cy="1371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Text Box 10"/>
          <p:cNvSpPr txBox="1">
            <a:spLocks noChangeArrowheads="1"/>
          </p:cNvSpPr>
          <p:nvPr/>
        </p:nvSpPr>
        <p:spPr bwMode="auto">
          <a:xfrm>
            <a:off x="7239000" y="2554288"/>
            <a:ext cx="3238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p</a:t>
            </a:r>
          </a:p>
        </p:txBody>
      </p:sp>
      <p:sp>
        <p:nvSpPr>
          <p:cNvPr id="11281" name="Text Box 11"/>
          <p:cNvSpPr txBox="1">
            <a:spLocks noChangeArrowheads="1"/>
          </p:cNvSpPr>
          <p:nvPr/>
        </p:nvSpPr>
        <p:spPr bwMode="auto">
          <a:xfrm>
            <a:off x="7891463" y="2557463"/>
            <a:ext cx="311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s</a:t>
            </a: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6248400" y="2921000"/>
            <a:ext cx="1066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self</a:t>
            </a:r>
          </a:p>
        </p:txBody>
      </p:sp>
      <p:sp>
        <p:nvSpPr>
          <p:cNvPr id="11283" name="Rectangle 13"/>
          <p:cNvSpPr>
            <a:spLocks noChangeArrowheads="1"/>
          </p:cNvSpPr>
          <p:nvPr/>
        </p:nvSpPr>
        <p:spPr bwMode="auto">
          <a:xfrm>
            <a:off x="5181600" y="2921000"/>
            <a:ext cx="1066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a</a:t>
            </a:r>
          </a:p>
        </p:txBody>
      </p:sp>
      <p:sp>
        <p:nvSpPr>
          <p:cNvPr id="11284" name="Rectangle 14"/>
          <p:cNvSpPr>
            <a:spLocks noChangeArrowheads="1"/>
          </p:cNvSpPr>
          <p:nvPr/>
        </p:nvSpPr>
        <p:spPr bwMode="auto">
          <a:xfrm>
            <a:off x="7315200" y="2921000"/>
            <a:ext cx="1066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f</a:t>
            </a:r>
          </a:p>
        </p:txBody>
      </p:sp>
      <p:sp>
        <p:nvSpPr>
          <p:cNvPr id="11285" name="Line 15"/>
          <p:cNvSpPr>
            <a:spLocks noChangeShapeType="1"/>
          </p:cNvSpPr>
          <p:nvPr/>
        </p:nvSpPr>
        <p:spPr bwMode="auto">
          <a:xfrm>
            <a:off x="7239000" y="1625600"/>
            <a:ext cx="3048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86" name="Line 16"/>
          <p:cNvSpPr>
            <a:spLocks noChangeShapeType="1"/>
          </p:cNvSpPr>
          <p:nvPr/>
        </p:nvSpPr>
        <p:spPr bwMode="auto">
          <a:xfrm>
            <a:off x="8153400" y="1625600"/>
            <a:ext cx="635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87" name="Text Box 14"/>
          <p:cNvSpPr txBox="1">
            <a:spLocks noChangeArrowheads="1"/>
          </p:cNvSpPr>
          <p:nvPr/>
        </p:nvSpPr>
        <p:spPr bwMode="auto">
          <a:xfrm>
            <a:off x="4486275" y="1168400"/>
            <a:ext cx="1069975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free_list</a:t>
            </a:r>
          </a:p>
        </p:txBody>
      </p:sp>
      <p:sp>
        <p:nvSpPr>
          <p:cNvPr id="11288" name="Line 12"/>
          <p:cNvSpPr>
            <a:spLocks noChangeShapeType="1"/>
          </p:cNvSpPr>
          <p:nvPr/>
        </p:nvSpPr>
        <p:spPr bwMode="auto">
          <a:xfrm>
            <a:off x="5554663" y="1355725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89" name="Rectangle 8"/>
          <p:cNvSpPr>
            <a:spLocks noChangeArrowheads="1"/>
          </p:cNvSpPr>
          <p:nvPr/>
        </p:nvSpPr>
        <p:spPr bwMode="auto">
          <a:xfrm>
            <a:off x="5961063" y="11684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x</a:t>
            </a:r>
          </a:p>
        </p:txBody>
      </p:sp>
      <p:sp>
        <p:nvSpPr>
          <p:cNvPr id="11290" name="Rectangle 8"/>
          <p:cNvSpPr>
            <a:spLocks noChangeArrowheads="1"/>
          </p:cNvSpPr>
          <p:nvPr/>
        </p:nvSpPr>
        <p:spPr bwMode="auto">
          <a:xfrm>
            <a:off x="6858000" y="11684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y</a:t>
            </a:r>
          </a:p>
        </p:txBody>
      </p:sp>
      <p:sp>
        <p:nvSpPr>
          <p:cNvPr id="11291" name="Line 12"/>
          <p:cNvSpPr>
            <a:spLocks noChangeShapeType="1"/>
          </p:cNvSpPr>
          <p:nvPr/>
        </p:nvSpPr>
        <p:spPr bwMode="auto">
          <a:xfrm flipH="1">
            <a:off x="5580063" y="1549400"/>
            <a:ext cx="3810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92" name="Text Box 14"/>
          <p:cNvSpPr txBox="1">
            <a:spLocks noChangeArrowheads="1"/>
          </p:cNvSpPr>
          <p:nvPr/>
        </p:nvSpPr>
        <p:spPr bwMode="auto">
          <a:xfrm>
            <a:off x="4818063" y="1473200"/>
            <a:ext cx="8001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NULL</a:t>
            </a:r>
          </a:p>
        </p:txBody>
      </p:sp>
      <p:sp>
        <p:nvSpPr>
          <p:cNvPr id="11293" name="Rectangle 8"/>
          <p:cNvSpPr>
            <a:spLocks noChangeArrowheads="1"/>
          </p:cNvSpPr>
          <p:nvPr/>
        </p:nvSpPr>
        <p:spPr bwMode="auto">
          <a:xfrm>
            <a:off x="8077200" y="11684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z</a:t>
            </a:r>
          </a:p>
        </p:txBody>
      </p:sp>
      <p:sp>
        <p:nvSpPr>
          <p:cNvPr id="11294" name="Line 23"/>
          <p:cNvSpPr>
            <a:spLocks noChangeShapeType="1"/>
          </p:cNvSpPr>
          <p:nvPr/>
        </p:nvSpPr>
        <p:spPr bwMode="auto">
          <a:xfrm>
            <a:off x="6400800" y="139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4621213" y="3987800"/>
            <a:ext cx="4048125" cy="1981200"/>
            <a:chOff x="4621213" y="3987800"/>
            <a:chExt cx="4048125" cy="1981200"/>
          </a:xfrm>
        </p:grpSpPr>
        <p:sp>
          <p:nvSpPr>
            <p:cNvPr id="11266" name="Rectangle 26"/>
            <p:cNvSpPr>
              <a:spLocks noChangeArrowheads="1"/>
            </p:cNvSpPr>
            <p:nvPr/>
          </p:nvSpPr>
          <p:spPr bwMode="auto">
            <a:xfrm>
              <a:off x="4800600" y="4826000"/>
              <a:ext cx="3733800" cy="11430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269" name="Rectangle 20"/>
            <p:cNvSpPr>
              <a:spLocks noChangeArrowheads="1"/>
            </p:cNvSpPr>
            <p:nvPr/>
          </p:nvSpPr>
          <p:spPr bwMode="auto">
            <a:xfrm>
              <a:off x="6096000" y="5359400"/>
              <a:ext cx="20574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11270" name="Rectangle 21"/>
            <p:cNvSpPr>
              <a:spLocks noChangeArrowheads="1"/>
            </p:cNvSpPr>
            <p:nvPr/>
          </p:nvSpPr>
          <p:spPr bwMode="auto">
            <a:xfrm>
              <a:off x="5029200" y="5359400"/>
              <a:ext cx="10668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1271" name="Line 23"/>
            <p:cNvSpPr>
              <a:spLocks noChangeShapeType="1"/>
            </p:cNvSpPr>
            <p:nvPr/>
          </p:nvSpPr>
          <p:spPr bwMode="auto">
            <a:xfrm>
              <a:off x="7467600" y="4216400"/>
              <a:ext cx="762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273" name="Text Box 14"/>
            <p:cNvSpPr txBox="1">
              <a:spLocks noChangeArrowheads="1"/>
            </p:cNvSpPr>
            <p:nvPr/>
          </p:nvSpPr>
          <p:spPr bwMode="auto">
            <a:xfrm>
              <a:off x="4621213" y="3987800"/>
              <a:ext cx="1069975" cy="369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free_list</a:t>
              </a:r>
            </a:p>
          </p:txBody>
        </p:sp>
        <p:sp>
          <p:nvSpPr>
            <p:cNvPr id="11274" name="Line 12"/>
            <p:cNvSpPr>
              <a:spLocks noChangeShapeType="1"/>
            </p:cNvSpPr>
            <p:nvPr/>
          </p:nvSpPr>
          <p:spPr bwMode="auto">
            <a:xfrm>
              <a:off x="5638800" y="4292600"/>
              <a:ext cx="533400" cy="1066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275" name="Rectangle 8"/>
            <p:cNvSpPr>
              <a:spLocks noChangeArrowheads="1"/>
            </p:cNvSpPr>
            <p:nvPr/>
          </p:nvSpPr>
          <p:spPr bwMode="auto">
            <a:xfrm>
              <a:off x="6096000" y="39878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276" name="Rectangle 8"/>
            <p:cNvSpPr>
              <a:spLocks noChangeArrowheads="1"/>
            </p:cNvSpPr>
            <p:nvPr/>
          </p:nvSpPr>
          <p:spPr bwMode="auto">
            <a:xfrm>
              <a:off x="6992938" y="39878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y</a:t>
              </a:r>
            </a:p>
          </p:txBody>
        </p:sp>
        <p:sp>
          <p:nvSpPr>
            <p:cNvPr id="11277" name="Text Box 14"/>
            <p:cNvSpPr txBox="1">
              <a:spLocks noChangeArrowheads="1"/>
            </p:cNvSpPr>
            <p:nvPr/>
          </p:nvSpPr>
          <p:spPr bwMode="auto">
            <a:xfrm>
              <a:off x="4953000" y="4292600"/>
              <a:ext cx="800100" cy="369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NULL</a:t>
              </a:r>
            </a:p>
          </p:txBody>
        </p:sp>
        <p:sp>
          <p:nvSpPr>
            <p:cNvPr id="11278" name="Rectangle 8"/>
            <p:cNvSpPr>
              <a:spLocks noChangeArrowheads="1"/>
            </p:cNvSpPr>
            <p:nvPr/>
          </p:nvSpPr>
          <p:spPr bwMode="auto">
            <a:xfrm>
              <a:off x="8212138" y="39878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11295" name="Line 23"/>
            <p:cNvSpPr>
              <a:spLocks noChangeShapeType="1"/>
            </p:cNvSpPr>
            <p:nvPr/>
          </p:nvSpPr>
          <p:spPr bwMode="auto">
            <a:xfrm>
              <a:off x="6553200" y="42164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296" name="Line 12"/>
            <p:cNvSpPr>
              <a:spLocks noChangeShapeType="1"/>
            </p:cNvSpPr>
            <p:nvPr/>
          </p:nvSpPr>
          <p:spPr bwMode="auto">
            <a:xfrm>
              <a:off x="6096000" y="4216400"/>
              <a:ext cx="1905000" cy="1066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21445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9"/>
          <p:cNvSpPr>
            <a:spLocks noChangeArrowheads="1"/>
          </p:cNvSpPr>
          <p:nvPr/>
        </p:nvSpPr>
        <p:spPr bwMode="auto">
          <a:xfrm>
            <a:off x="4876800" y="5219700"/>
            <a:ext cx="3733800" cy="990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97800" cy="573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LIFO: Coalescing</a:t>
            </a:r>
            <a:endParaRPr lang="en-US" dirty="0"/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655763"/>
            <a:ext cx="3846512" cy="4281487"/>
          </a:xfrm>
        </p:spPr>
        <p:txBody>
          <a:bodyPr lIns="90487" tIns="44450" rIns="90487" bIns="44450"/>
          <a:lstStyle/>
          <a:p>
            <a:pPr>
              <a:defRPr/>
            </a:pPr>
            <a:r>
              <a:rPr lang="en-US" sz="2000" dirty="0"/>
              <a:t>Case 3: </a:t>
            </a:r>
            <a:r>
              <a:rPr lang="en-US" sz="2000" dirty="0" smtClean="0"/>
              <a:t>f-self-a</a:t>
            </a:r>
            <a:endParaRPr lang="en-US" sz="2000" dirty="0"/>
          </a:p>
          <a:p>
            <a:pPr lvl="1">
              <a:defRPr/>
            </a:pPr>
            <a:r>
              <a:rPr lang="en-US" sz="1800" dirty="0"/>
              <a:t>Splice out </a:t>
            </a:r>
            <a:r>
              <a:rPr lang="en-US" sz="1800" dirty="0" err="1"/>
              <a:t>prev</a:t>
            </a:r>
            <a:r>
              <a:rPr lang="en-US" sz="1800" dirty="0"/>
              <a:t>, coalesce with self, and add to beginning of free list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endParaRPr lang="en-US" sz="1800" dirty="0"/>
          </a:p>
        </p:txBody>
      </p:sp>
      <p:sp>
        <p:nvSpPr>
          <p:cNvPr id="12293" name="Rectangle 14"/>
          <p:cNvSpPr>
            <a:spLocks noChangeArrowheads="1"/>
          </p:cNvSpPr>
          <p:nvPr/>
        </p:nvSpPr>
        <p:spPr bwMode="auto">
          <a:xfrm>
            <a:off x="5029200" y="5676900"/>
            <a:ext cx="20574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2294" name="Rectangle 15"/>
          <p:cNvSpPr>
            <a:spLocks noChangeArrowheads="1"/>
          </p:cNvSpPr>
          <p:nvPr/>
        </p:nvSpPr>
        <p:spPr bwMode="auto">
          <a:xfrm>
            <a:off x="7086600" y="5676900"/>
            <a:ext cx="1066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295" name="Text Box 16"/>
          <p:cNvSpPr txBox="1">
            <a:spLocks noChangeArrowheads="1"/>
          </p:cNvSpPr>
          <p:nvPr/>
        </p:nvSpPr>
        <p:spPr bwMode="auto">
          <a:xfrm>
            <a:off x="4095750" y="5524500"/>
            <a:ext cx="6937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after:</a:t>
            </a:r>
          </a:p>
        </p:txBody>
      </p:sp>
      <p:sp>
        <p:nvSpPr>
          <p:cNvPr id="12297" name="Rectangle 38"/>
          <p:cNvSpPr>
            <a:spLocks noChangeArrowheads="1"/>
          </p:cNvSpPr>
          <p:nvPr/>
        </p:nvSpPr>
        <p:spPr bwMode="auto">
          <a:xfrm>
            <a:off x="5029200" y="2552700"/>
            <a:ext cx="3733800" cy="1219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5181600" y="2871788"/>
            <a:ext cx="3238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p</a:t>
            </a:r>
          </a:p>
        </p:txBody>
      </p:sp>
      <p:sp>
        <p:nvSpPr>
          <p:cNvPr id="12299" name="Text Box 5"/>
          <p:cNvSpPr txBox="1">
            <a:spLocks noChangeArrowheads="1"/>
          </p:cNvSpPr>
          <p:nvPr/>
        </p:nvSpPr>
        <p:spPr bwMode="auto">
          <a:xfrm>
            <a:off x="5791200" y="2933700"/>
            <a:ext cx="311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s</a:t>
            </a: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6248400" y="3238500"/>
            <a:ext cx="1066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self</a:t>
            </a: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5181600" y="3238500"/>
            <a:ext cx="1066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f</a:t>
            </a: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7315200" y="3238500"/>
            <a:ext cx="1066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a</a:t>
            </a:r>
          </a:p>
        </p:txBody>
      </p:sp>
      <p:sp>
        <p:nvSpPr>
          <p:cNvPr id="12303" name="Line 9"/>
          <p:cNvSpPr>
            <a:spLocks noChangeShapeType="1"/>
          </p:cNvSpPr>
          <p:nvPr/>
        </p:nvSpPr>
        <p:spPr bwMode="auto">
          <a:xfrm flipH="1">
            <a:off x="5410200" y="1943100"/>
            <a:ext cx="9906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4" name="Line 10"/>
          <p:cNvSpPr>
            <a:spLocks noChangeShapeType="1"/>
          </p:cNvSpPr>
          <p:nvPr/>
        </p:nvSpPr>
        <p:spPr bwMode="auto">
          <a:xfrm flipH="1">
            <a:off x="6026150" y="1943100"/>
            <a:ext cx="98425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5" name="Text Box 14"/>
          <p:cNvSpPr txBox="1">
            <a:spLocks noChangeArrowheads="1"/>
          </p:cNvSpPr>
          <p:nvPr/>
        </p:nvSpPr>
        <p:spPr bwMode="auto">
          <a:xfrm>
            <a:off x="4562475" y="1485900"/>
            <a:ext cx="1069975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free_list</a:t>
            </a:r>
          </a:p>
        </p:txBody>
      </p:sp>
      <p:sp>
        <p:nvSpPr>
          <p:cNvPr id="12306" name="Line 12"/>
          <p:cNvSpPr>
            <a:spLocks noChangeShapeType="1"/>
          </p:cNvSpPr>
          <p:nvPr/>
        </p:nvSpPr>
        <p:spPr bwMode="auto">
          <a:xfrm>
            <a:off x="5630863" y="1673225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7" name="Rectangle 8"/>
          <p:cNvSpPr>
            <a:spLocks noChangeArrowheads="1"/>
          </p:cNvSpPr>
          <p:nvPr/>
        </p:nvSpPr>
        <p:spPr bwMode="auto">
          <a:xfrm>
            <a:off x="6037263" y="14859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x</a:t>
            </a:r>
          </a:p>
        </p:txBody>
      </p:sp>
      <p:sp>
        <p:nvSpPr>
          <p:cNvPr id="12308" name="Rectangle 8"/>
          <p:cNvSpPr>
            <a:spLocks noChangeArrowheads="1"/>
          </p:cNvSpPr>
          <p:nvPr/>
        </p:nvSpPr>
        <p:spPr bwMode="auto">
          <a:xfrm>
            <a:off x="6934200" y="14859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y</a:t>
            </a:r>
          </a:p>
        </p:txBody>
      </p:sp>
      <p:sp>
        <p:nvSpPr>
          <p:cNvPr id="12309" name="Line 12"/>
          <p:cNvSpPr>
            <a:spLocks noChangeShapeType="1"/>
          </p:cNvSpPr>
          <p:nvPr/>
        </p:nvSpPr>
        <p:spPr bwMode="auto">
          <a:xfrm flipH="1">
            <a:off x="5656263" y="1866900"/>
            <a:ext cx="3810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10" name="Text Box 14"/>
          <p:cNvSpPr txBox="1">
            <a:spLocks noChangeArrowheads="1"/>
          </p:cNvSpPr>
          <p:nvPr/>
        </p:nvSpPr>
        <p:spPr bwMode="auto">
          <a:xfrm>
            <a:off x="4894263" y="1790700"/>
            <a:ext cx="8001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NULL</a:t>
            </a:r>
          </a:p>
        </p:txBody>
      </p:sp>
      <p:sp>
        <p:nvSpPr>
          <p:cNvPr id="12311" name="Rectangle 8"/>
          <p:cNvSpPr>
            <a:spLocks noChangeArrowheads="1"/>
          </p:cNvSpPr>
          <p:nvPr/>
        </p:nvSpPr>
        <p:spPr bwMode="auto">
          <a:xfrm>
            <a:off x="7772400" y="14859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z</a:t>
            </a:r>
          </a:p>
        </p:txBody>
      </p:sp>
      <p:sp>
        <p:nvSpPr>
          <p:cNvPr id="12312" name="Line 12"/>
          <p:cNvSpPr>
            <a:spLocks noChangeShapeType="1"/>
          </p:cNvSpPr>
          <p:nvPr/>
        </p:nvSpPr>
        <p:spPr bwMode="auto">
          <a:xfrm>
            <a:off x="8262938" y="1673225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13" name="Line 12"/>
          <p:cNvSpPr>
            <a:spLocks noChangeShapeType="1"/>
          </p:cNvSpPr>
          <p:nvPr/>
        </p:nvSpPr>
        <p:spPr bwMode="auto">
          <a:xfrm>
            <a:off x="7391400" y="17145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14" name="Text Box 14"/>
          <p:cNvSpPr txBox="1">
            <a:spLocks noChangeArrowheads="1"/>
          </p:cNvSpPr>
          <p:nvPr/>
        </p:nvSpPr>
        <p:spPr bwMode="auto">
          <a:xfrm>
            <a:off x="4545013" y="4152900"/>
            <a:ext cx="1069975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free_list</a:t>
            </a:r>
          </a:p>
        </p:txBody>
      </p:sp>
      <p:sp>
        <p:nvSpPr>
          <p:cNvPr id="12315" name="Rectangle 8"/>
          <p:cNvSpPr>
            <a:spLocks noChangeArrowheads="1"/>
          </p:cNvSpPr>
          <p:nvPr/>
        </p:nvSpPr>
        <p:spPr bwMode="auto">
          <a:xfrm>
            <a:off x="6019800" y="41529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316" name="Rectangle 8"/>
          <p:cNvSpPr>
            <a:spLocks noChangeArrowheads="1"/>
          </p:cNvSpPr>
          <p:nvPr/>
        </p:nvSpPr>
        <p:spPr bwMode="auto">
          <a:xfrm>
            <a:off x="6916738" y="41529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2317" name="Text Box 14"/>
          <p:cNvSpPr txBox="1">
            <a:spLocks noChangeArrowheads="1"/>
          </p:cNvSpPr>
          <p:nvPr/>
        </p:nvSpPr>
        <p:spPr bwMode="auto">
          <a:xfrm>
            <a:off x="4876800" y="4457700"/>
            <a:ext cx="8001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NULL</a:t>
            </a:r>
          </a:p>
        </p:txBody>
      </p:sp>
      <p:sp>
        <p:nvSpPr>
          <p:cNvPr id="12318" name="Rectangle 8"/>
          <p:cNvSpPr>
            <a:spLocks noChangeArrowheads="1"/>
          </p:cNvSpPr>
          <p:nvPr/>
        </p:nvSpPr>
        <p:spPr bwMode="auto">
          <a:xfrm>
            <a:off x="7754938" y="41529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2319" name="Line 12"/>
          <p:cNvSpPr>
            <a:spLocks noChangeShapeType="1"/>
          </p:cNvSpPr>
          <p:nvPr/>
        </p:nvSpPr>
        <p:spPr bwMode="auto">
          <a:xfrm>
            <a:off x="8245475" y="4340225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20" name="Line 12"/>
          <p:cNvSpPr>
            <a:spLocks noChangeShapeType="1"/>
          </p:cNvSpPr>
          <p:nvPr/>
        </p:nvSpPr>
        <p:spPr bwMode="auto">
          <a:xfrm>
            <a:off x="7373938" y="43815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21" name="Line 12"/>
          <p:cNvSpPr>
            <a:spLocks noChangeShapeType="1"/>
          </p:cNvSpPr>
          <p:nvPr/>
        </p:nvSpPr>
        <p:spPr bwMode="auto">
          <a:xfrm>
            <a:off x="6553200" y="43815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22" name="Line 12"/>
          <p:cNvSpPr>
            <a:spLocks noChangeShapeType="1"/>
          </p:cNvSpPr>
          <p:nvPr/>
        </p:nvSpPr>
        <p:spPr bwMode="auto">
          <a:xfrm flipH="1">
            <a:off x="5105400" y="4457700"/>
            <a:ext cx="4572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23" name="Line 12"/>
          <p:cNvSpPr>
            <a:spLocks noChangeShapeType="1"/>
          </p:cNvSpPr>
          <p:nvPr/>
        </p:nvSpPr>
        <p:spPr bwMode="auto">
          <a:xfrm>
            <a:off x="6019800" y="4381500"/>
            <a:ext cx="9144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11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1"/>
          <p:cNvSpPr>
            <a:spLocks noChangeArrowheads="1"/>
          </p:cNvSpPr>
          <p:nvPr/>
        </p:nvSpPr>
        <p:spPr bwMode="auto">
          <a:xfrm>
            <a:off x="4876800" y="4876800"/>
            <a:ext cx="3733800" cy="10668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97800" cy="573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Freeing With a LIFO Policy (</a:t>
            </a:r>
            <a:r>
              <a:rPr lang="en-US" sz="3600" dirty="0" err="1"/>
              <a:t>cont</a:t>
            </a:r>
            <a:r>
              <a:rPr lang="en-US" sz="3600" dirty="0"/>
              <a:t>)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655763"/>
            <a:ext cx="3846512" cy="4281487"/>
          </a:xfrm>
        </p:spPr>
        <p:txBody>
          <a:bodyPr lIns="90487" tIns="44450" rIns="90487" bIns="44450"/>
          <a:lstStyle/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Case 4: </a:t>
            </a:r>
            <a:r>
              <a:rPr lang="en-US" sz="2000" dirty="0" smtClean="0"/>
              <a:t>f-self-f</a:t>
            </a:r>
            <a:endParaRPr lang="en-US" sz="2000" dirty="0"/>
          </a:p>
          <a:p>
            <a:pPr lvl="1">
              <a:defRPr/>
            </a:pPr>
            <a:r>
              <a:rPr lang="en-US" sz="1800" dirty="0"/>
              <a:t>Splice out </a:t>
            </a:r>
            <a:r>
              <a:rPr lang="en-US" sz="1800" dirty="0" err="1"/>
              <a:t>prev</a:t>
            </a:r>
            <a:r>
              <a:rPr lang="en-US" sz="1800" dirty="0"/>
              <a:t> and next, coalesce with self, and add to beginning of list</a:t>
            </a:r>
          </a:p>
        </p:txBody>
      </p:sp>
      <p:sp>
        <p:nvSpPr>
          <p:cNvPr id="13317" name="Rectangle 26"/>
          <p:cNvSpPr>
            <a:spLocks noChangeArrowheads="1"/>
          </p:cNvSpPr>
          <p:nvPr/>
        </p:nvSpPr>
        <p:spPr bwMode="auto">
          <a:xfrm>
            <a:off x="5064125" y="5410200"/>
            <a:ext cx="3165475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319" name="Rectangle 40"/>
          <p:cNvSpPr>
            <a:spLocks noChangeArrowheads="1"/>
          </p:cNvSpPr>
          <p:nvPr/>
        </p:nvSpPr>
        <p:spPr bwMode="auto">
          <a:xfrm>
            <a:off x="4935538" y="2209800"/>
            <a:ext cx="3733800" cy="12954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18"/>
          <p:cNvSpPr txBox="1">
            <a:spLocks noChangeArrowheads="1"/>
          </p:cNvSpPr>
          <p:nvPr/>
        </p:nvSpPr>
        <p:spPr bwMode="auto">
          <a:xfrm>
            <a:off x="4935538" y="2590800"/>
            <a:ext cx="4508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p1</a:t>
            </a:r>
          </a:p>
        </p:txBody>
      </p:sp>
      <p:sp>
        <p:nvSpPr>
          <p:cNvPr id="13321" name="Text Box 19"/>
          <p:cNvSpPr txBox="1">
            <a:spLocks noChangeArrowheads="1"/>
          </p:cNvSpPr>
          <p:nvPr/>
        </p:nvSpPr>
        <p:spPr bwMode="auto">
          <a:xfrm>
            <a:off x="5621338" y="2605088"/>
            <a:ext cx="438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s1</a:t>
            </a:r>
          </a:p>
        </p:txBody>
      </p:sp>
      <p:sp>
        <p:nvSpPr>
          <p:cNvPr id="13322" name="Rectangle 20"/>
          <p:cNvSpPr>
            <a:spLocks noChangeArrowheads="1"/>
          </p:cNvSpPr>
          <p:nvPr/>
        </p:nvSpPr>
        <p:spPr bwMode="auto">
          <a:xfrm>
            <a:off x="6189663" y="2971800"/>
            <a:ext cx="1066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self</a:t>
            </a:r>
          </a:p>
        </p:txBody>
      </p:sp>
      <p:sp>
        <p:nvSpPr>
          <p:cNvPr id="13323" name="Rectangle 21"/>
          <p:cNvSpPr>
            <a:spLocks noChangeArrowheads="1"/>
          </p:cNvSpPr>
          <p:nvPr/>
        </p:nvSpPr>
        <p:spPr bwMode="auto">
          <a:xfrm>
            <a:off x="5122863" y="2971800"/>
            <a:ext cx="1066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f</a:t>
            </a:r>
          </a:p>
        </p:txBody>
      </p:sp>
      <p:sp>
        <p:nvSpPr>
          <p:cNvPr id="13324" name="Rectangle 22"/>
          <p:cNvSpPr>
            <a:spLocks noChangeArrowheads="1"/>
          </p:cNvSpPr>
          <p:nvPr/>
        </p:nvSpPr>
        <p:spPr bwMode="auto">
          <a:xfrm>
            <a:off x="7256463" y="2971800"/>
            <a:ext cx="10668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f</a:t>
            </a:r>
          </a:p>
        </p:txBody>
      </p:sp>
      <p:sp>
        <p:nvSpPr>
          <p:cNvPr id="13325" name="Line 23"/>
          <p:cNvSpPr>
            <a:spLocks noChangeShapeType="1"/>
          </p:cNvSpPr>
          <p:nvPr/>
        </p:nvSpPr>
        <p:spPr bwMode="auto">
          <a:xfrm flipH="1">
            <a:off x="5351463" y="1600200"/>
            <a:ext cx="422275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26" name="Line 24"/>
          <p:cNvSpPr>
            <a:spLocks noChangeShapeType="1"/>
          </p:cNvSpPr>
          <p:nvPr/>
        </p:nvSpPr>
        <p:spPr bwMode="auto">
          <a:xfrm flipH="1">
            <a:off x="5967413" y="1524000"/>
            <a:ext cx="644525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27" name="Text Box 28"/>
          <p:cNvSpPr txBox="1">
            <a:spLocks noChangeArrowheads="1"/>
          </p:cNvSpPr>
          <p:nvPr/>
        </p:nvSpPr>
        <p:spPr bwMode="auto">
          <a:xfrm>
            <a:off x="7416800" y="2598738"/>
            <a:ext cx="4508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p2</a:t>
            </a:r>
          </a:p>
        </p:txBody>
      </p:sp>
      <p:sp>
        <p:nvSpPr>
          <p:cNvPr id="13328" name="Text Box 29"/>
          <p:cNvSpPr txBox="1">
            <a:spLocks noChangeArrowheads="1"/>
          </p:cNvSpPr>
          <p:nvPr/>
        </p:nvSpPr>
        <p:spPr bwMode="auto">
          <a:xfrm>
            <a:off x="8059738" y="2590800"/>
            <a:ext cx="438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s2</a:t>
            </a:r>
          </a:p>
        </p:txBody>
      </p:sp>
      <p:sp>
        <p:nvSpPr>
          <p:cNvPr id="13329" name="Line 30"/>
          <p:cNvSpPr>
            <a:spLocks noChangeShapeType="1"/>
          </p:cNvSpPr>
          <p:nvPr/>
        </p:nvSpPr>
        <p:spPr bwMode="auto">
          <a:xfrm>
            <a:off x="7069138" y="1600200"/>
            <a:ext cx="44450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30" name="Line 31"/>
          <p:cNvSpPr>
            <a:spLocks noChangeShapeType="1"/>
          </p:cNvSpPr>
          <p:nvPr/>
        </p:nvSpPr>
        <p:spPr bwMode="auto">
          <a:xfrm>
            <a:off x="7831138" y="1600200"/>
            <a:ext cx="29845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31" name="Text Box 14"/>
          <p:cNvSpPr txBox="1">
            <a:spLocks noChangeArrowheads="1"/>
          </p:cNvSpPr>
          <p:nvPr/>
        </p:nvSpPr>
        <p:spPr bwMode="auto">
          <a:xfrm>
            <a:off x="4011613" y="1143000"/>
            <a:ext cx="1069975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free_list</a:t>
            </a:r>
          </a:p>
        </p:txBody>
      </p:sp>
      <p:sp>
        <p:nvSpPr>
          <p:cNvPr id="13332" name="Line 12"/>
          <p:cNvSpPr>
            <a:spLocks noChangeShapeType="1"/>
          </p:cNvSpPr>
          <p:nvPr/>
        </p:nvSpPr>
        <p:spPr bwMode="auto">
          <a:xfrm>
            <a:off x="5080000" y="1330325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33" name="Rectangle 8"/>
          <p:cNvSpPr>
            <a:spLocks noChangeArrowheads="1"/>
          </p:cNvSpPr>
          <p:nvPr/>
        </p:nvSpPr>
        <p:spPr bwMode="auto">
          <a:xfrm>
            <a:off x="5486400" y="11430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x</a:t>
            </a:r>
          </a:p>
        </p:txBody>
      </p:sp>
      <p:sp>
        <p:nvSpPr>
          <p:cNvPr id="13334" name="Rectangle 8"/>
          <p:cNvSpPr>
            <a:spLocks noChangeArrowheads="1"/>
          </p:cNvSpPr>
          <p:nvPr/>
        </p:nvSpPr>
        <p:spPr bwMode="auto">
          <a:xfrm>
            <a:off x="6611938" y="11430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y</a:t>
            </a:r>
          </a:p>
        </p:txBody>
      </p:sp>
      <p:sp>
        <p:nvSpPr>
          <p:cNvPr id="13335" name="Line 12"/>
          <p:cNvSpPr>
            <a:spLocks noChangeShapeType="1"/>
          </p:cNvSpPr>
          <p:nvPr/>
        </p:nvSpPr>
        <p:spPr bwMode="auto">
          <a:xfrm flipH="1">
            <a:off x="5105400" y="1524000"/>
            <a:ext cx="3810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36" name="Text Box 14"/>
          <p:cNvSpPr txBox="1">
            <a:spLocks noChangeArrowheads="1"/>
          </p:cNvSpPr>
          <p:nvPr/>
        </p:nvSpPr>
        <p:spPr bwMode="auto">
          <a:xfrm>
            <a:off x="4343400" y="1447800"/>
            <a:ext cx="8001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NULL</a:t>
            </a:r>
          </a:p>
        </p:txBody>
      </p:sp>
      <p:sp>
        <p:nvSpPr>
          <p:cNvPr id="13337" name="Rectangle 8"/>
          <p:cNvSpPr>
            <a:spLocks noChangeArrowheads="1"/>
          </p:cNvSpPr>
          <p:nvPr/>
        </p:nvSpPr>
        <p:spPr bwMode="auto">
          <a:xfrm>
            <a:off x="7754938" y="11430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/>
              <a:t>z</a:t>
            </a:r>
          </a:p>
        </p:txBody>
      </p:sp>
      <p:sp>
        <p:nvSpPr>
          <p:cNvPr id="13338" name="Line 12"/>
          <p:cNvSpPr>
            <a:spLocks noChangeShapeType="1"/>
          </p:cNvSpPr>
          <p:nvPr/>
        </p:nvSpPr>
        <p:spPr bwMode="auto">
          <a:xfrm>
            <a:off x="8245475" y="1330325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39" name="Text Box 14"/>
          <p:cNvSpPr txBox="1">
            <a:spLocks noChangeArrowheads="1"/>
          </p:cNvSpPr>
          <p:nvPr/>
        </p:nvSpPr>
        <p:spPr bwMode="auto">
          <a:xfrm>
            <a:off x="4240213" y="4038600"/>
            <a:ext cx="1069975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free_list</a:t>
            </a:r>
          </a:p>
        </p:txBody>
      </p:sp>
      <p:sp>
        <p:nvSpPr>
          <p:cNvPr id="13340" name="Rectangle 8"/>
          <p:cNvSpPr>
            <a:spLocks noChangeArrowheads="1"/>
          </p:cNvSpPr>
          <p:nvPr/>
        </p:nvSpPr>
        <p:spPr bwMode="auto">
          <a:xfrm>
            <a:off x="5715000" y="40386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341" name="Rectangle 8"/>
          <p:cNvSpPr>
            <a:spLocks noChangeArrowheads="1"/>
          </p:cNvSpPr>
          <p:nvPr/>
        </p:nvSpPr>
        <p:spPr bwMode="auto">
          <a:xfrm>
            <a:off x="6840538" y="40386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3342" name="Text Box 14"/>
          <p:cNvSpPr txBox="1">
            <a:spLocks noChangeArrowheads="1"/>
          </p:cNvSpPr>
          <p:nvPr/>
        </p:nvSpPr>
        <p:spPr bwMode="auto">
          <a:xfrm>
            <a:off x="4572000" y="4343400"/>
            <a:ext cx="8001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NULL</a:t>
            </a:r>
          </a:p>
        </p:txBody>
      </p:sp>
      <p:sp>
        <p:nvSpPr>
          <p:cNvPr id="13343" name="Rectangle 8"/>
          <p:cNvSpPr>
            <a:spLocks noChangeArrowheads="1"/>
          </p:cNvSpPr>
          <p:nvPr/>
        </p:nvSpPr>
        <p:spPr bwMode="auto">
          <a:xfrm>
            <a:off x="7983538" y="40386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3344" name="Line 12"/>
          <p:cNvSpPr>
            <a:spLocks noChangeShapeType="1"/>
          </p:cNvSpPr>
          <p:nvPr/>
        </p:nvSpPr>
        <p:spPr bwMode="auto">
          <a:xfrm>
            <a:off x="8474075" y="4225925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45" name="Line 12"/>
          <p:cNvSpPr>
            <a:spLocks noChangeShapeType="1"/>
          </p:cNvSpPr>
          <p:nvPr/>
        </p:nvSpPr>
        <p:spPr bwMode="auto">
          <a:xfrm>
            <a:off x="6172200" y="42672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46" name="Line 12"/>
          <p:cNvSpPr>
            <a:spLocks noChangeShapeType="1"/>
          </p:cNvSpPr>
          <p:nvPr/>
        </p:nvSpPr>
        <p:spPr bwMode="auto">
          <a:xfrm>
            <a:off x="7315200" y="42672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47" name="Line 12"/>
          <p:cNvSpPr>
            <a:spLocks noChangeShapeType="1"/>
          </p:cNvSpPr>
          <p:nvPr/>
        </p:nvSpPr>
        <p:spPr bwMode="auto">
          <a:xfrm flipH="1">
            <a:off x="5105400" y="4343400"/>
            <a:ext cx="1524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48" name="Line 12"/>
          <p:cNvSpPr>
            <a:spLocks noChangeShapeType="1"/>
          </p:cNvSpPr>
          <p:nvPr/>
        </p:nvSpPr>
        <p:spPr bwMode="auto">
          <a:xfrm>
            <a:off x="5715000" y="4267200"/>
            <a:ext cx="22860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837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6413"/>
            <a:ext cx="6540500" cy="5730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Explicit List Summary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803400"/>
            <a:ext cx="8001000" cy="4432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Comparison to implicit list:</a:t>
            </a:r>
          </a:p>
          <a:p>
            <a:pPr lvl="1">
              <a:defRPr/>
            </a:pPr>
            <a:r>
              <a:rPr lang="en-US" dirty="0"/>
              <a:t>Allocate is </a:t>
            </a:r>
            <a:r>
              <a:rPr lang="en-US" dirty="0">
                <a:solidFill>
                  <a:srgbClr val="0000FF"/>
                </a:solidFill>
              </a:rPr>
              <a:t>linear</a:t>
            </a:r>
            <a:r>
              <a:rPr lang="en-US" dirty="0"/>
              <a:t> time in number of </a:t>
            </a:r>
            <a:r>
              <a:rPr lang="en-US" dirty="0">
                <a:solidFill>
                  <a:srgbClr val="0000FF"/>
                </a:solidFill>
              </a:rPr>
              <a:t>free blocks </a:t>
            </a:r>
            <a:r>
              <a:rPr lang="en-US" dirty="0"/>
              <a:t>instead of </a:t>
            </a:r>
            <a:r>
              <a:rPr lang="en-US" dirty="0">
                <a:solidFill>
                  <a:srgbClr val="0000FF"/>
                </a:solidFill>
              </a:rPr>
              <a:t>total blocks  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much </a:t>
            </a:r>
            <a:r>
              <a:rPr lang="en-US" dirty="0"/>
              <a:t>faster allocates when most of the memory is full </a:t>
            </a:r>
          </a:p>
          <a:p>
            <a:pPr lvl="1">
              <a:defRPr/>
            </a:pPr>
            <a:r>
              <a:rPr lang="en-US" dirty="0"/>
              <a:t>Slightly more complicated allocate and free since needs to splice blocks in and out of the list</a:t>
            </a: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Main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use of linked lists is in conjunction with segregated free lists</a:t>
            </a:r>
          </a:p>
          <a:p>
            <a:pPr lvl="1">
              <a:defRPr/>
            </a:pPr>
            <a:r>
              <a:rPr lang="en-US" dirty="0"/>
              <a:t>Keep multiple linked lists of different size classes, or possibly for different types of objects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0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55600" y="4849813"/>
            <a:ext cx="8458200" cy="1462087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26"/>
            <a:ext cx="7315200" cy="573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Keeping Track of Free Blocks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358900"/>
            <a:ext cx="7975600" cy="4732021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i="1" u="sng" dirty="0" smtClean="0"/>
              <a:t>Method 1</a:t>
            </a:r>
            <a:r>
              <a:rPr lang="en-US" dirty="0" smtClean="0"/>
              <a:t>: </a:t>
            </a:r>
            <a:r>
              <a:rPr lang="en-US" i="1" dirty="0" smtClean="0">
                <a:solidFill>
                  <a:srgbClr val="FF0000"/>
                </a:solidFill>
              </a:rPr>
              <a:t>Implicit list</a:t>
            </a:r>
            <a:r>
              <a:rPr lang="en-US" dirty="0" smtClean="0"/>
              <a:t> using lengths -- links all blocks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l"/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Char char="l"/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defRPr/>
            </a:pPr>
            <a:r>
              <a:rPr lang="en-US" i="1" u="sng" dirty="0" smtClean="0"/>
              <a:t>Method 2</a:t>
            </a:r>
            <a:r>
              <a:rPr lang="en-US" dirty="0" smtClean="0"/>
              <a:t>: </a:t>
            </a:r>
            <a:r>
              <a:rPr lang="en-US" i="1" dirty="0" smtClean="0">
                <a:solidFill>
                  <a:srgbClr val="FF0000"/>
                </a:solidFill>
              </a:rPr>
              <a:t>Explicit list</a:t>
            </a:r>
            <a:r>
              <a:rPr lang="en-US" dirty="0" smtClean="0"/>
              <a:t> among the free blocks using pointers within the free blocks</a:t>
            </a:r>
          </a:p>
          <a:p>
            <a:pPr eaLnBrk="1" hangingPunct="1">
              <a:lnSpc>
                <a:spcPct val="85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Char char="l"/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defRPr/>
            </a:pPr>
            <a:r>
              <a:rPr lang="en-US" i="1" u="sng" dirty="0" smtClean="0"/>
              <a:t>Method 3</a:t>
            </a:r>
            <a:r>
              <a:rPr lang="en-US" dirty="0" smtClean="0"/>
              <a:t>: </a:t>
            </a:r>
            <a:r>
              <a:rPr lang="en-US" i="1" dirty="0" smtClean="0">
                <a:solidFill>
                  <a:srgbClr val="FF0000"/>
                </a:solidFill>
              </a:rPr>
              <a:t>Segregated free list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0" dirty="0" smtClean="0"/>
              <a:t>Different free lists for different size </a:t>
            </a:r>
            <a:r>
              <a:rPr lang="en-US" b="0" dirty="0" smtClean="0"/>
              <a:t>classes</a:t>
            </a:r>
            <a:endParaRPr lang="en-US" b="0" dirty="0" smtClean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2954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5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16002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19050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22098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25146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2819400" y="2082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3124200" y="2082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3429000" y="2082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3733800" y="2082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43434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46482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Rectangle 15"/>
          <p:cNvSpPr>
            <a:spLocks noChangeArrowheads="1"/>
          </p:cNvSpPr>
          <p:nvPr/>
        </p:nvSpPr>
        <p:spPr bwMode="auto">
          <a:xfrm>
            <a:off x="49530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52578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Rectangle 17"/>
          <p:cNvSpPr>
            <a:spLocks noChangeArrowheads="1"/>
          </p:cNvSpPr>
          <p:nvPr/>
        </p:nvSpPr>
        <p:spPr bwMode="auto">
          <a:xfrm>
            <a:off x="55626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Rectangle 18"/>
          <p:cNvSpPr>
            <a:spLocks noChangeArrowheads="1"/>
          </p:cNvSpPr>
          <p:nvPr/>
        </p:nvSpPr>
        <p:spPr bwMode="auto">
          <a:xfrm>
            <a:off x="5867400" y="2082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23572" name="Rectangle 19"/>
          <p:cNvSpPr>
            <a:spLocks noChangeArrowheads="1"/>
          </p:cNvSpPr>
          <p:nvPr/>
        </p:nvSpPr>
        <p:spPr bwMode="auto">
          <a:xfrm>
            <a:off x="6172200" y="20828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4038600" y="20828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6</a:t>
            </a:r>
          </a:p>
        </p:txBody>
      </p:sp>
      <p:sp>
        <p:nvSpPr>
          <p:cNvPr id="23574" name="Rectangle 21"/>
          <p:cNvSpPr>
            <a:spLocks noChangeArrowheads="1"/>
          </p:cNvSpPr>
          <p:nvPr/>
        </p:nvSpPr>
        <p:spPr bwMode="auto">
          <a:xfrm>
            <a:off x="12573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5</a:t>
            </a:r>
          </a:p>
        </p:txBody>
      </p:sp>
      <p:sp>
        <p:nvSpPr>
          <p:cNvPr id="23575" name="Rectangle 22"/>
          <p:cNvSpPr>
            <a:spLocks noChangeArrowheads="1"/>
          </p:cNvSpPr>
          <p:nvPr/>
        </p:nvSpPr>
        <p:spPr bwMode="auto">
          <a:xfrm>
            <a:off x="15621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3"/>
          <p:cNvSpPr>
            <a:spLocks noChangeArrowheads="1"/>
          </p:cNvSpPr>
          <p:nvPr/>
        </p:nvSpPr>
        <p:spPr bwMode="auto">
          <a:xfrm>
            <a:off x="18669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4"/>
          <p:cNvSpPr>
            <a:spLocks noChangeArrowheads="1"/>
          </p:cNvSpPr>
          <p:nvPr/>
        </p:nvSpPr>
        <p:spPr bwMode="auto">
          <a:xfrm>
            <a:off x="21717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24765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26"/>
          <p:cNvSpPr>
            <a:spLocks noChangeArrowheads="1"/>
          </p:cNvSpPr>
          <p:nvPr/>
        </p:nvSpPr>
        <p:spPr bwMode="auto">
          <a:xfrm>
            <a:off x="2781300" y="40767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4</a:t>
            </a:r>
          </a:p>
        </p:txBody>
      </p:sp>
      <p:sp>
        <p:nvSpPr>
          <p:cNvPr id="23580" name="Rectangle 27"/>
          <p:cNvSpPr>
            <a:spLocks noChangeArrowheads="1"/>
          </p:cNvSpPr>
          <p:nvPr/>
        </p:nvSpPr>
        <p:spPr bwMode="auto">
          <a:xfrm>
            <a:off x="3086100" y="40767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28"/>
          <p:cNvSpPr>
            <a:spLocks noChangeArrowheads="1"/>
          </p:cNvSpPr>
          <p:nvPr/>
        </p:nvSpPr>
        <p:spPr bwMode="auto">
          <a:xfrm>
            <a:off x="3390900" y="40767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29"/>
          <p:cNvSpPr>
            <a:spLocks noChangeArrowheads="1"/>
          </p:cNvSpPr>
          <p:nvPr/>
        </p:nvSpPr>
        <p:spPr bwMode="auto">
          <a:xfrm>
            <a:off x="3695700" y="40767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30"/>
          <p:cNvSpPr>
            <a:spLocks noChangeArrowheads="1"/>
          </p:cNvSpPr>
          <p:nvPr/>
        </p:nvSpPr>
        <p:spPr bwMode="auto">
          <a:xfrm>
            <a:off x="43053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Rectangle 31"/>
          <p:cNvSpPr>
            <a:spLocks noChangeArrowheads="1"/>
          </p:cNvSpPr>
          <p:nvPr/>
        </p:nvSpPr>
        <p:spPr bwMode="auto">
          <a:xfrm>
            <a:off x="46101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Rectangle 32"/>
          <p:cNvSpPr>
            <a:spLocks noChangeArrowheads="1"/>
          </p:cNvSpPr>
          <p:nvPr/>
        </p:nvSpPr>
        <p:spPr bwMode="auto">
          <a:xfrm>
            <a:off x="49149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Rectangle 33"/>
          <p:cNvSpPr>
            <a:spLocks noChangeArrowheads="1"/>
          </p:cNvSpPr>
          <p:nvPr/>
        </p:nvSpPr>
        <p:spPr bwMode="auto">
          <a:xfrm>
            <a:off x="52197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Rectangle 34"/>
          <p:cNvSpPr>
            <a:spLocks noChangeArrowheads="1"/>
          </p:cNvSpPr>
          <p:nvPr/>
        </p:nvSpPr>
        <p:spPr bwMode="auto">
          <a:xfrm>
            <a:off x="55245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Rectangle 35"/>
          <p:cNvSpPr>
            <a:spLocks noChangeArrowheads="1"/>
          </p:cNvSpPr>
          <p:nvPr/>
        </p:nvSpPr>
        <p:spPr bwMode="auto">
          <a:xfrm>
            <a:off x="5829300" y="40767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23589" name="Rectangle 36"/>
          <p:cNvSpPr>
            <a:spLocks noChangeArrowheads="1"/>
          </p:cNvSpPr>
          <p:nvPr/>
        </p:nvSpPr>
        <p:spPr bwMode="auto">
          <a:xfrm>
            <a:off x="6134100" y="4076700"/>
            <a:ext cx="304800" cy="3048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Rectangle 37"/>
          <p:cNvSpPr>
            <a:spLocks noChangeArrowheads="1"/>
          </p:cNvSpPr>
          <p:nvPr/>
        </p:nvSpPr>
        <p:spPr bwMode="auto">
          <a:xfrm>
            <a:off x="4000500" y="4076700"/>
            <a:ext cx="3048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/>
              <a:t>6</a:t>
            </a:r>
          </a:p>
        </p:txBody>
      </p:sp>
      <p:sp>
        <p:nvSpPr>
          <p:cNvPr id="23591" name="Freeform 38"/>
          <p:cNvSpPr>
            <a:spLocks/>
          </p:cNvSpPr>
          <p:nvPr/>
        </p:nvSpPr>
        <p:spPr bwMode="auto">
          <a:xfrm>
            <a:off x="1714500" y="3746500"/>
            <a:ext cx="2438400" cy="482600"/>
          </a:xfrm>
          <a:custGeom>
            <a:avLst/>
            <a:gdLst>
              <a:gd name="T0" fmla="*/ 0 w 1536"/>
              <a:gd name="T1" fmla="*/ 2147483647 h 304"/>
              <a:gd name="T2" fmla="*/ 2147483647 w 1536"/>
              <a:gd name="T3" fmla="*/ 2147483647 h 304"/>
              <a:gd name="T4" fmla="*/ 2147483647 w 1536"/>
              <a:gd name="T5" fmla="*/ 2147483647 h 304"/>
              <a:gd name="T6" fmla="*/ 0 60000 65536"/>
              <a:gd name="T7" fmla="*/ 0 60000 65536"/>
              <a:gd name="T8" fmla="*/ 0 60000 65536"/>
              <a:gd name="T9" fmla="*/ 0 w 1536"/>
              <a:gd name="T10" fmla="*/ 0 h 304"/>
              <a:gd name="T11" fmla="*/ 1536 w 1536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92" name="Freeform 39"/>
          <p:cNvSpPr>
            <a:spLocks/>
          </p:cNvSpPr>
          <p:nvPr/>
        </p:nvSpPr>
        <p:spPr bwMode="auto">
          <a:xfrm>
            <a:off x="1447800" y="1854200"/>
            <a:ext cx="1524000" cy="228600"/>
          </a:xfrm>
          <a:custGeom>
            <a:avLst/>
            <a:gdLst>
              <a:gd name="T0" fmla="*/ 0 w 960"/>
              <a:gd name="T1" fmla="*/ 2147483647 h 144"/>
              <a:gd name="T2" fmla="*/ 2147483647 w 960"/>
              <a:gd name="T3" fmla="*/ 0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93" name="Freeform 40"/>
          <p:cNvSpPr>
            <a:spLocks/>
          </p:cNvSpPr>
          <p:nvPr/>
        </p:nvSpPr>
        <p:spPr bwMode="auto">
          <a:xfrm>
            <a:off x="2971800" y="1854200"/>
            <a:ext cx="1219200" cy="228600"/>
          </a:xfrm>
          <a:custGeom>
            <a:avLst/>
            <a:gdLst>
              <a:gd name="T0" fmla="*/ 0 w 768"/>
              <a:gd name="T1" fmla="*/ 2147483647 h 144"/>
              <a:gd name="T2" fmla="*/ 2147483647 w 768"/>
              <a:gd name="T3" fmla="*/ 0 h 144"/>
              <a:gd name="T4" fmla="*/ 2147483647 w 768"/>
              <a:gd name="T5" fmla="*/ 2147483647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94" name="Freeform 41"/>
          <p:cNvSpPr>
            <a:spLocks/>
          </p:cNvSpPr>
          <p:nvPr/>
        </p:nvSpPr>
        <p:spPr bwMode="auto">
          <a:xfrm>
            <a:off x="4191000" y="1854200"/>
            <a:ext cx="1828800" cy="228600"/>
          </a:xfrm>
          <a:custGeom>
            <a:avLst/>
            <a:gdLst>
              <a:gd name="T0" fmla="*/ 0 w 1152"/>
              <a:gd name="T1" fmla="*/ 2147483647 h 144"/>
              <a:gd name="T2" fmla="*/ 2147483647 w 1152"/>
              <a:gd name="T3" fmla="*/ 0 h 144"/>
              <a:gd name="T4" fmla="*/ 2147483647 w 1152"/>
              <a:gd name="T5" fmla="*/ 2147483647 h 144"/>
              <a:gd name="T6" fmla="*/ 0 60000 65536"/>
              <a:gd name="T7" fmla="*/ 0 60000 65536"/>
              <a:gd name="T8" fmla="*/ 0 60000 65536"/>
              <a:gd name="T9" fmla="*/ 0 w 1152"/>
              <a:gd name="T10" fmla="*/ 0 h 144"/>
              <a:gd name="T11" fmla="*/ 1152 w 11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057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413500" cy="5730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Segregated Storage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08000"/>
          </a:xfrm>
        </p:spPr>
        <p:txBody>
          <a:bodyPr/>
          <a:lstStyle/>
          <a:p>
            <a:pPr>
              <a:defRPr/>
            </a:pPr>
            <a:r>
              <a:rPr lang="en-US"/>
              <a:t>Each </a:t>
            </a:r>
            <a:r>
              <a:rPr lang="en-US" i="1">
                <a:solidFill>
                  <a:srgbClr val="FF0000"/>
                </a:solidFill>
              </a:rPr>
              <a:t>size class</a:t>
            </a:r>
            <a:r>
              <a:rPr lang="en-US"/>
              <a:t> has its own collection of blocks</a:t>
            </a: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762000" y="1949450"/>
            <a:ext cx="6781800" cy="3079750"/>
            <a:chOff x="528" y="1776"/>
            <a:chExt cx="4272" cy="1940"/>
          </a:xfrm>
        </p:grpSpPr>
        <p:sp>
          <p:nvSpPr>
            <p:cNvPr id="48134" name="Rectangle 5"/>
            <p:cNvSpPr>
              <a:spLocks noChangeArrowheads="1"/>
            </p:cNvSpPr>
            <p:nvPr/>
          </p:nvSpPr>
          <p:spPr bwMode="auto">
            <a:xfrm>
              <a:off x="960" y="1776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Rectangle 6"/>
            <p:cNvSpPr>
              <a:spLocks noChangeArrowheads="1"/>
            </p:cNvSpPr>
            <p:nvPr/>
          </p:nvSpPr>
          <p:spPr bwMode="auto">
            <a:xfrm>
              <a:off x="1152" y="1776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6" name="Rectangle 7"/>
            <p:cNvSpPr>
              <a:spLocks noChangeArrowheads="1"/>
            </p:cNvSpPr>
            <p:nvPr/>
          </p:nvSpPr>
          <p:spPr bwMode="auto">
            <a:xfrm>
              <a:off x="1536" y="1776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Rectangle 8"/>
            <p:cNvSpPr>
              <a:spLocks noChangeArrowheads="1"/>
            </p:cNvSpPr>
            <p:nvPr/>
          </p:nvSpPr>
          <p:spPr bwMode="auto">
            <a:xfrm>
              <a:off x="1728" y="1776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8" name="Rectangle 9"/>
            <p:cNvSpPr>
              <a:spLocks noChangeArrowheads="1"/>
            </p:cNvSpPr>
            <p:nvPr/>
          </p:nvSpPr>
          <p:spPr bwMode="auto">
            <a:xfrm>
              <a:off x="2112" y="1776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Rectangle 10"/>
            <p:cNvSpPr>
              <a:spLocks noChangeArrowheads="1"/>
            </p:cNvSpPr>
            <p:nvPr/>
          </p:nvSpPr>
          <p:spPr bwMode="auto">
            <a:xfrm>
              <a:off x="2304" y="1776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Rectangle 11"/>
            <p:cNvSpPr>
              <a:spLocks noChangeArrowheads="1"/>
            </p:cNvSpPr>
            <p:nvPr/>
          </p:nvSpPr>
          <p:spPr bwMode="auto">
            <a:xfrm>
              <a:off x="2688" y="1776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Rectangle 12"/>
            <p:cNvSpPr>
              <a:spLocks noChangeArrowheads="1"/>
            </p:cNvSpPr>
            <p:nvPr/>
          </p:nvSpPr>
          <p:spPr bwMode="auto">
            <a:xfrm>
              <a:off x="2880" y="1776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Rectangle 13"/>
            <p:cNvSpPr>
              <a:spLocks noChangeArrowheads="1"/>
            </p:cNvSpPr>
            <p:nvPr/>
          </p:nvSpPr>
          <p:spPr bwMode="auto">
            <a:xfrm>
              <a:off x="960" y="2208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3" name="Rectangle 14"/>
            <p:cNvSpPr>
              <a:spLocks noChangeArrowheads="1"/>
            </p:cNvSpPr>
            <p:nvPr/>
          </p:nvSpPr>
          <p:spPr bwMode="auto">
            <a:xfrm>
              <a:off x="1152" y="2208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Rectangle 15"/>
            <p:cNvSpPr>
              <a:spLocks noChangeArrowheads="1"/>
            </p:cNvSpPr>
            <p:nvPr/>
          </p:nvSpPr>
          <p:spPr bwMode="auto">
            <a:xfrm>
              <a:off x="1344" y="2208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Rectangle 16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Rectangle 17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7" name="Rectangle 18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8" name="Rectangle 19"/>
            <p:cNvSpPr>
              <a:spLocks noChangeArrowheads="1"/>
            </p:cNvSpPr>
            <p:nvPr/>
          </p:nvSpPr>
          <p:spPr bwMode="auto">
            <a:xfrm>
              <a:off x="2496" y="2208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9" name="Rectangle 20"/>
            <p:cNvSpPr>
              <a:spLocks noChangeArrowheads="1"/>
            </p:cNvSpPr>
            <p:nvPr/>
          </p:nvSpPr>
          <p:spPr bwMode="auto">
            <a:xfrm>
              <a:off x="2688" y="2208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0" name="Rectangle 21"/>
            <p:cNvSpPr>
              <a:spLocks noChangeArrowheads="1"/>
            </p:cNvSpPr>
            <p:nvPr/>
          </p:nvSpPr>
          <p:spPr bwMode="auto">
            <a:xfrm>
              <a:off x="2880" y="2208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1" name="Rectangle 22"/>
            <p:cNvSpPr>
              <a:spLocks noChangeArrowheads="1"/>
            </p:cNvSpPr>
            <p:nvPr/>
          </p:nvSpPr>
          <p:spPr bwMode="auto">
            <a:xfrm>
              <a:off x="3264" y="2208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2" name="Rectangle 23"/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3" name="Rectangle 24"/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4" name="Rectangle 25"/>
            <p:cNvSpPr>
              <a:spLocks noChangeArrowheads="1"/>
            </p:cNvSpPr>
            <p:nvPr/>
          </p:nvSpPr>
          <p:spPr bwMode="auto">
            <a:xfrm>
              <a:off x="960" y="264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5" name="Rectangle 26"/>
            <p:cNvSpPr>
              <a:spLocks noChangeArrowheads="1"/>
            </p:cNvSpPr>
            <p:nvPr/>
          </p:nvSpPr>
          <p:spPr bwMode="auto">
            <a:xfrm>
              <a:off x="1152" y="264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6" name="Rectangle 27"/>
            <p:cNvSpPr>
              <a:spLocks noChangeArrowheads="1"/>
            </p:cNvSpPr>
            <p:nvPr/>
          </p:nvSpPr>
          <p:spPr bwMode="auto">
            <a:xfrm>
              <a:off x="1344" y="264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7" name="Rectangle 28"/>
            <p:cNvSpPr>
              <a:spLocks noChangeArrowheads="1"/>
            </p:cNvSpPr>
            <p:nvPr/>
          </p:nvSpPr>
          <p:spPr bwMode="auto">
            <a:xfrm>
              <a:off x="1536" y="264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8" name="Rectangle 29"/>
            <p:cNvSpPr>
              <a:spLocks noChangeArrowheads="1"/>
            </p:cNvSpPr>
            <p:nvPr/>
          </p:nvSpPr>
          <p:spPr bwMode="auto">
            <a:xfrm>
              <a:off x="1920" y="264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9" name="Rectangle 30"/>
            <p:cNvSpPr>
              <a:spLocks noChangeArrowheads="1"/>
            </p:cNvSpPr>
            <p:nvPr/>
          </p:nvSpPr>
          <p:spPr bwMode="auto">
            <a:xfrm>
              <a:off x="2112" y="264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0" name="Rectangle 31"/>
            <p:cNvSpPr>
              <a:spLocks noChangeArrowheads="1"/>
            </p:cNvSpPr>
            <p:nvPr/>
          </p:nvSpPr>
          <p:spPr bwMode="auto">
            <a:xfrm>
              <a:off x="2304" y="264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1" name="Rectangle 32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2" name="Rectangle 33"/>
            <p:cNvSpPr>
              <a:spLocks noChangeArrowheads="1"/>
            </p:cNvSpPr>
            <p:nvPr/>
          </p:nvSpPr>
          <p:spPr bwMode="auto">
            <a:xfrm>
              <a:off x="2880" y="264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3" name="Rectangle 34"/>
            <p:cNvSpPr>
              <a:spLocks noChangeArrowheads="1"/>
            </p:cNvSpPr>
            <p:nvPr/>
          </p:nvSpPr>
          <p:spPr bwMode="auto">
            <a:xfrm>
              <a:off x="3072" y="264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4" name="Rectangle 35"/>
            <p:cNvSpPr>
              <a:spLocks noChangeArrowheads="1"/>
            </p:cNvSpPr>
            <p:nvPr/>
          </p:nvSpPr>
          <p:spPr bwMode="auto">
            <a:xfrm>
              <a:off x="3264" y="264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5" name="Rectangle 36"/>
            <p:cNvSpPr>
              <a:spLocks noChangeArrowheads="1"/>
            </p:cNvSpPr>
            <p:nvPr/>
          </p:nvSpPr>
          <p:spPr bwMode="auto">
            <a:xfrm>
              <a:off x="3456" y="2640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6" name="Rectangle 37"/>
            <p:cNvSpPr>
              <a:spLocks noChangeArrowheads="1"/>
            </p:cNvSpPr>
            <p:nvPr/>
          </p:nvSpPr>
          <p:spPr bwMode="auto">
            <a:xfrm>
              <a:off x="960" y="3072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7" name="Rectangle 38"/>
            <p:cNvSpPr>
              <a:spLocks noChangeArrowheads="1"/>
            </p:cNvSpPr>
            <p:nvPr/>
          </p:nvSpPr>
          <p:spPr bwMode="auto">
            <a:xfrm>
              <a:off x="1152" y="3072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8" name="Rectangle 39"/>
            <p:cNvSpPr>
              <a:spLocks noChangeArrowheads="1"/>
            </p:cNvSpPr>
            <p:nvPr/>
          </p:nvSpPr>
          <p:spPr bwMode="auto">
            <a:xfrm>
              <a:off x="1344" y="3072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9" name="Rectangle 40"/>
            <p:cNvSpPr>
              <a:spLocks noChangeArrowheads="1"/>
            </p:cNvSpPr>
            <p:nvPr/>
          </p:nvSpPr>
          <p:spPr bwMode="auto">
            <a:xfrm>
              <a:off x="1536" y="3072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0" name="Rectangle 41"/>
            <p:cNvSpPr>
              <a:spLocks noChangeArrowheads="1"/>
            </p:cNvSpPr>
            <p:nvPr/>
          </p:nvSpPr>
          <p:spPr bwMode="auto">
            <a:xfrm>
              <a:off x="1728" y="3072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1" name="Rectangle 42"/>
            <p:cNvSpPr>
              <a:spLocks noChangeArrowheads="1"/>
            </p:cNvSpPr>
            <p:nvPr/>
          </p:nvSpPr>
          <p:spPr bwMode="auto">
            <a:xfrm>
              <a:off x="1920" y="3072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2" name="Rectangle 43"/>
            <p:cNvSpPr>
              <a:spLocks noChangeArrowheads="1"/>
            </p:cNvSpPr>
            <p:nvPr/>
          </p:nvSpPr>
          <p:spPr bwMode="auto">
            <a:xfrm>
              <a:off x="2112" y="3072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3" name="Rectangle 44"/>
            <p:cNvSpPr>
              <a:spLocks noChangeArrowheads="1"/>
            </p:cNvSpPr>
            <p:nvPr/>
          </p:nvSpPr>
          <p:spPr bwMode="auto">
            <a:xfrm>
              <a:off x="2304" y="3072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4" name="Rectangle 45"/>
            <p:cNvSpPr>
              <a:spLocks noChangeArrowheads="1"/>
            </p:cNvSpPr>
            <p:nvPr/>
          </p:nvSpPr>
          <p:spPr bwMode="auto">
            <a:xfrm>
              <a:off x="2688" y="3072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5" name="Rectangle 46"/>
            <p:cNvSpPr>
              <a:spLocks noChangeArrowheads="1"/>
            </p:cNvSpPr>
            <p:nvPr/>
          </p:nvSpPr>
          <p:spPr bwMode="auto">
            <a:xfrm>
              <a:off x="2880" y="3072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6" name="Rectangle 47"/>
            <p:cNvSpPr>
              <a:spLocks noChangeArrowheads="1"/>
            </p:cNvSpPr>
            <p:nvPr/>
          </p:nvSpPr>
          <p:spPr bwMode="auto">
            <a:xfrm>
              <a:off x="3072" y="3072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7" name="Rectangle 48"/>
            <p:cNvSpPr>
              <a:spLocks noChangeArrowheads="1"/>
            </p:cNvSpPr>
            <p:nvPr/>
          </p:nvSpPr>
          <p:spPr bwMode="auto">
            <a:xfrm>
              <a:off x="3264" y="3072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8" name="Rectangle 49"/>
            <p:cNvSpPr>
              <a:spLocks noChangeArrowheads="1"/>
            </p:cNvSpPr>
            <p:nvPr/>
          </p:nvSpPr>
          <p:spPr bwMode="auto">
            <a:xfrm>
              <a:off x="3456" y="3072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9" name="Rectangle 50"/>
            <p:cNvSpPr>
              <a:spLocks noChangeArrowheads="1"/>
            </p:cNvSpPr>
            <p:nvPr/>
          </p:nvSpPr>
          <p:spPr bwMode="auto">
            <a:xfrm>
              <a:off x="3648" y="3072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0" name="Rectangle 51"/>
            <p:cNvSpPr>
              <a:spLocks noChangeArrowheads="1"/>
            </p:cNvSpPr>
            <p:nvPr/>
          </p:nvSpPr>
          <p:spPr bwMode="auto">
            <a:xfrm>
              <a:off x="3840" y="3072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1" name="Rectangle 52"/>
            <p:cNvSpPr>
              <a:spLocks noChangeArrowheads="1"/>
            </p:cNvSpPr>
            <p:nvPr/>
          </p:nvSpPr>
          <p:spPr bwMode="auto">
            <a:xfrm>
              <a:off x="4032" y="3072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2" name="Rectangle 53"/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3" name="Rectangle 54"/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4" name="Rectangle 55"/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5" name="Rectangle 56"/>
            <p:cNvSpPr>
              <a:spLocks noChangeArrowheads="1"/>
            </p:cNvSpPr>
            <p:nvPr/>
          </p:nvSpPr>
          <p:spPr bwMode="auto">
            <a:xfrm>
              <a:off x="960" y="3504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6" name="Rectangle 57"/>
            <p:cNvSpPr>
              <a:spLocks noChangeArrowheads="1"/>
            </p:cNvSpPr>
            <p:nvPr/>
          </p:nvSpPr>
          <p:spPr bwMode="auto">
            <a:xfrm>
              <a:off x="1152" y="3504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7" name="Rectangle 58"/>
            <p:cNvSpPr>
              <a:spLocks noChangeArrowheads="1"/>
            </p:cNvSpPr>
            <p:nvPr/>
          </p:nvSpPr>
          <p:spPr bwMode="auto">
            <a:xfrm>
              <a:off x="1344" y="3504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8" name="Rectangle 59"/>
            <p:cNvSpPr>
              <a:spLocks noChangeArrowheads="1"/>
            </p:cNvSpPr>
            <p:nvPr/>
          </p:nvSpPr>
          <p:spPr bwMode="auto">
            <a:xfrm>
              <a:off x="1536" y="3504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9" name="Rectangle 60"/>
            <p:cNvSpPr>
              <a:spLocks noChangeArrowheads="1"/>
            </p:cNvSpPr>
            <p:nvPr/>
          </p:nvSpPr>
          <p:spPr bwMode="auto">
            <a:xfrm>
              <a:off x="1728" y="3504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0" name="Rectangle 61"/>
            <p:cNvSpPr>
              <a:spLocks noChangeArrowheads="1"/>
            </p:cNvSpPr>
            <p:nvPr/>
          </p:nvSpPr>
          <p:spPr bwMode="auto">
            <a:xfrm>
              <a:off x="1920" y="3504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1" name="Rectangle 62"/>
            <p:cNvSpPr>
              <a:spLocks noChangeArrowheads="1"/>
            </p:cNvSpPr>
            <p:nvPr/>
          </p:nvSpPr>
          <p:spPr bwMode="auto">
            <a:xfrm>
              <a:off x="2112" y="3504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2" name="Rectangle 63"/>
            <p:cNvSpPr>
              <a:spLocks noChangeArrowheads="1"/>
            </p:cNvSpPr>
            <p:nvPr/>
          </p:nvSpPr>
          <p:spPr bwMode="auto">
            <a:xfrm>
              <a:off x="2304" y="3504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3" name="Rectangle 64"/>
            <p:cNvSpPr>
              <a:spLocks noChangeArrowheads="1"/>
            </p:cNvSpPr>
            <p:nvPr/>
          </p:nvSpPr>
          <p:spPr bwMode="auto">
            <a:xfrm>
              <a:off x="2496" y="3504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4" name="Rectangle 65"/>
            <p:cNvSpPr>
              <a:spLocks noChangeArrowheads="1"/>
            </p:cNvSpPr>
            <p:nvPr/>
          </p:nvSpPr>
          <p:spPr bwMode="auto">
            <a:xfrm>
              <a:off x="2688" y="3504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5" name="Rectangle 66"/>
            <p:cNvSpPr>
              <a:spLocks noChangeArrowheads="1"/>
            </p:cNvSpPr>
            <p:nvPr/>
          </p:nvSpPr>
          <p:spPr bwMode="auto">
            <a:xfrm>
              <a:off x="2880" y="3504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6" name="Rectangle 67"/>
            <p:cNvSpPr>
              <a:spLocks noChangeArrowheads="1"/>
            </p:cNvSpPr>
            <p:nvPr/>
          </p:nvSpPr>
          <p:spPr bwMode="auto">
            <a:xfrm>
              <a:off x="3072" y="3504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7" name="Rectangle 68"/>
            <p:cNvSpPr>
              <a:spLocks noChangeArrowheads="1"/>
            </p:cNvSpPr>
            <p:nvPr/>
          </p:nvSpPr>
          <p:spPr bwMode="auto">
            <a:xfrm>
              <a:off x="3264" y="3504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8" name="Rectangle 69"/>
            <p:cNvSpPr>
              <a:spLocks noChangeArrowheads="1"/>
            </p:cNvSpPr>
            <p:nvPr/>
          </p:nvSpPr>
          <p:spPr bwMode="auto">
            <a:xfrm>
              <a:off x="3456" y="3504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9" name="Rectangle 70"/>
            <p:cNvSpPr>
              <a:spLocks noChangeArrowheads="1"/>
            </p:cNvSpPr>
            <p:nvPr/>
          </p:nvSpPr>
          <p:spPr bwMode="auto">
            <a:xfrm>
              <a:off x="3648" y="3504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0" name="Rectangle 71"/>
            <p:cNvSpPr>
              <a:spLocks noChangeArrowheads="1"/>
            </p:cNvSpPr>
            <p:nvPr/>
          </p:nvSpPr>
          <p:spPr bwMode="auto">
            <a:xfrm>
              <a:off x="3840" y="3504"/>
              <a:ext cx="19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1" name="Text Box 72"/>
            <p:cNvSpPr txBox="1">
              <a:spLocks noChangeArrowheads="1"/>
            </p:cNvSpPr>
            <p:nvPr/>
          </p:nvSpPr>
          <p:spPr bwMode="auto">
            <a:xfrm>
              <a:off x="624" y="177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/>
                <a:t>1-2</a:t>
              </a:r>
            </a:p>
          </p:txBody>
        </p:sp>
        <p:sp>
          <p:nvSpPr>
            <p:cNvPr id="48202" name="Text Box 73"/>
            <p:cNvSpPr txBox="1">
              <a:spLocks noChangeArrowheads="1"/>
            </p:cNvSpPr>
            <p:nvPr/>
          </p:nvSpPr>
          <p:spPr bwMode="auto">
            <a:xfrm>
              <a:off x="720" y="2208"/>
              <a:ext cx="18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/>
                <a:t>3</a:t>
              </a:r>
            </a:p>
          </p:txBody>
        </p:sp>
        <p:sp>
          <p:nvSpPr>
            <p:cNvPr id="48203" name="Text Box 74"/>
            <p:cNvSpPr txBox="1">
              <a:spLocks noChangeArrowheads="1"/>
            </p:cNvSpPr>
            <p:nvPr/>
          </p:nvSpPr>
          <p:spPr bwMode="auto">
            <a:xfrm>
              <a:off x="710" y="2630"/>
              <a:ext cx="18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/>
                <a:t>4</a:t>
              </a:r>
            </a:p>
          </p:txBody>
        </p:sp>
        <p:sp>
          <p:nvSpPr>
            <p:cNvPr id="48204" name="Text Box 75"/>
            <p:cNvSpPr txBox="1">
              <a:spLocks noChangeArrowheads="1"/>
            </p:cNvSpPr>
            <p:nvPr/>
          </p:nvSpPr>
          <p:spPr bwMode="auto">
            <a:xfrm>
              <a:off x="624" y="3072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/>
                <a:t>5-8</a:t>
              </a:r>
            </a:p>
          </p:txBody>
        </p:sp>
        <p:sp>
          <p:nvSpPr>
            <p:cNvPr id="48205" name="Text Box 76"/>
            <p:cNvSpPr txBox="1">
              <a:spLocks noChangeArrowheads="1"/>
            </p:cNvSpPr>
            <p:nvPr/>
          </p:nvSpPr>
          <p:spPr bwMode="auto">
            <a:xfrm>
              <a:off x="528" y="3504"/>
              <a:ext cx="372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/>
                <a:t>9-16</a:t>
              </a:r>
            </a:p>
          </p:txBody>
        </p:sp>
        <p:sp>
          <p:nvSpPr>
            <p:cNvPr id="48206" name="Line 77"/>
            <p:cNvSpPr>
              <a:spLocks noChangeShapeType="1"/>
            </p:cNvSpPr>
            <p:nvPr/>
          </p:nvSpPr>
          <p:spPr bwMode="auto">
            <a:xfrm>
              <a:off x="1344" y="187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8207" name="Line 78"/>
            <p:cNvSpPr>
              <a:spLocks noChangeShapeType="1"/>
            </p:cNvSpPr>
            <p:nvPr/>
          </p:nvSpPr>
          <p:spPr bwMode="auto">
            <a:xfrm>
              <a:off x="1920" y="187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8208" name="Line 79"/>
            <p:cNvSpPr>
              <a:spLocks noChangeShapeType="1"/>
            </p:cNvSpPr>
            <p:nvPr/>
          </p:nvSpPr>
          <p:spPr bwMode="auto">
            <a:xfrm>
              <a:off x="2496" y="3168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8209" name="Line 80"/>
            <p:cNvSpPr>
              <a:spLocks noChangeShapeType="1"/>
            </p:cNvSpPr>
            <p:nvPr/>
          </p:nvSpPr>
          <p:spPr bwMode="auto">
            <a:xfrm>
              <a:off x="2496" y="187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8210" name="Line 81"/>
            <p:cNvSpPr>
              <a:spLocks noChangeShapeType="1"/>
            </p:cNvSpPr>
            <p:nvPr/>
          </p:nvSpPr>
          <p:spPr bwMode="auto">
            <a:xfrm>
              <a:off x="1536" y="230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8211" name="Line 82"/>
            <p:cNvSpPr>
              <a:spLocks noChangeShapeType="1"/>
            </p:cNvSpPr>
            <p:nvPr/>
          </p:nvSpPr>
          <p:spPr bwMode="auto">
            <a:xfrm>
              <a:off x="3072" y="230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8212" name="Line 83"/>
            <p:cNvSpPr>
              <a:spLocks noChangeShapeType="1"/>
            </p:cNvSpPr>
            <p:nvPr/>
          </p:nvSpPr>
          <p:spPr bwMode="auto">
            <a:xfrm>
              <a:off x="2304" y="230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8213" name="Line 84"/>
            <p:cNvSpPr>
              <a:spLocks noChangeShapeType="1"/>
            </p:cNvSpPr>
            <p:nvPr/>
          </p:nvSpPr>
          <p:spPr bwMode="auto">
            <a:xfrm>
              <a:off x="1728" y="2736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8214" name="Line 85"/>
            <p:cNvSpPr>
              <a:spLocks noChangeShapeType="1"/>
            </p:cNvSpPr>
            <p:nvPr/>
          </p:nvSpPr>
          <p:spPr bwMode="auto">
            <a:xfrm>
              <a:off x="3840" y="230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8215" name="Line 86"/>
            <p:cNvSpPr>
              <a:spLocks noChangeShapeType="1"/>
            </p:cNvSpPr>
            <p:nvPr/>
          </p:nvSpPr>
          <p:spPr bwMode="auto">
            <a:xfrm>
              <a:off x="2688" y="2736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8216" name="Line 87"/>
            <p:cNvSpPr>
              <a:spLocks noChangeShapeType="1"/>
            </p:cNvSpPr>
            <p:nvPr/>
          </p:nvSpPr>
          <p:spPr bwMode="auto">
            <a:xfrm>
              <a:off x="3072" y="187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8217" name="Line 88"/>
            <p:cNvSpPr>
              <a:spLocks noChangeShapeType="1"/>
            </p:cNvSpPr>
            <p:nvPr/>
          </p:nvSpPr>
          <p:spPr bwMode="auto">
            <a:xfrm>
              <a:off x="4608" y="230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8218" name="Line 89"/>
            <p:cNvSpPr>
              <a:spLocks noChangeShapeType="1"/>
            </p:cNvSpPr>
            <p:nvPr/>
          </p:nvSpPr>
          <p:spPr bwMode="auto">
            <a:xfrm>
              <a:off x="4224" y="3168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8219" name="Line 90"/>
            <p:cNvSpPr>
              <a:spLocks noChangeShapeType="1"/>
            </p:cNvSpPr>
            <p:nvPr/>
          </p:nvSpPr>
          <p:spPr bwMode="auto">
            <a:xfrm>
              <a:off x="3648" y="2736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8220" name="Line 91"/>
            <p:cNvSpPr>
              <a:spLocks noChangeShapeType="1"/>
            </p:cNvSpPr>
            <p:nvPr/>
          </p:nvSpPr>
          <p:spPr bwMode="auto">
            <a:xfrm>
              <a:off x="4032" y="360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48133" name="Rectangle 92"/>
          <p:cNvSpPr>
            <a:spLocks noChangeArrowheads="1"/>
          </p:cNvSpPr>
          <p:nvPr/>
        </p:nvSpPr>
        <p:spPr bwMode="auto">
          <a:xfrm>
            <a:off x="457200" y="5257800"/>
            <a:ext cx="8534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744538" lvl="1" indent="-246063" algn="l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Often have separate size class for every small size (2,3,4,…)</a:t>
            </a:r>
          </a:p>
          <a:p>
            <a:pPr marL="744538" lvl="1" indent="-246063" algn="l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For larger sizes typically have a size class for each power of 2</a:t>
            </a:r>
          </a:p>
        </p:txBody>
      </p:sp>
    </p:spTree>
    <p:extLst>
      <p:ext uri="{BB962C8B-B14F-4D97-AF65-F5344CB8AC3E}">
        <p14:creationId xmlns:p14="http://schemas.microsoft.com/office/powerpoint/2010/main" val="66254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165158"/>
            <a:ext cx="7345362" cy="1339850"/>
          </a:xfrm>
        </p:spPr>
        <p:txBody>
          <a:bodyPr/>
          <a:lstStyle/>
          <a:p>
            <a:r>
              <a:rPr lang="en-US" dirty="0" smtClean="0"/>
              <a:t>Background: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2013-10-21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7175500" cy="5730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Simple Segregated Storage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57288"/>
            <a:ext cx="8307387" cy="54848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000" dirty="0" smtClean="0">
                <a:latin typeface="Comic Sans MS"/>
                <a:cs typeface="Comic Sans MS"/>
              </a:rPr>
              <a:t>All blocks in a list have the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SAME</a:t>
            </a:r>
            <a:r>
              <a:rPr lang="en-US" sz="2000" dirty="0" smtClean="0">
                <a:latin typeface="Comic Sans MS"/>
                <a:cs typeface="Comic Sans MS"/>
              </a:rPr>
              <a:t> size N</a:t>
            </a:r>
          </a:p>
          <a:p>
            <a:pPr lvl="1">
              <a:defRPr/>
            </a:pPr>
            <a:r>
              <a:rPr lang="en-US" sz="1800" dirty="0" smtClean="0">
                <a:latin typeface="Comic Sans MS"/>
                <a:cs typeface="Comic Sans MS"/>
              </a:rPr>
              <a:t>Allocated to blocks of size (M, N] where M is the block size in the previous list</a:t>
            </a:r>
            <a:endParaRPr lang="en-US" sz="1800" dirty="0">
              <a:latin typeface="Comic Sans MS"/>
              <a:cs typeface="Comic Sans MS"/>
            </a:endParaRPr>
          </a:p>
          <a:p>
            <a:pPr>
              <a:defRPr/>
            </a:pPr>
            <a:r>
              <a:rPr lang="en-US" sz="2000" dirty="0" smtClean="0">
                <a:latin typeface="Comic Sans MS"/>
                <a:cs typeface="Comic Sans MS"/>
              </a:rPr>
              <a:t>To </a:t>
            </a:r>
            <a:r>
              <a:rPr lang="en-US" sz="2000" dirty="0">
                <a:latin typeface="Comic Sans MS"/>
                <a:cs typeface="Comic Sans MS"/>
              </a:rPr>
              <a:t>allocate a block of size </a:t>
            </a:r>
            <a:r>
              <a:rPr lang="en-US" sz="2000" dirty="0">
                <a:latin typeface="Comic Sans MS"/>
                <a:cs typeface="Comic Sans MS"/>
              </a:rPr>
              <a:t>N</a:t>
            </a:r>
            <a:r>
              <a:rPr lang="en-US" sz="2000" dirty="0" smtClean="0">
                <a:latin typeface="Comic Sans MS"/>
                <a:cs typeface="Comic Sans MS"/>
              </a:rPr>
              <a:t>:</a:t>
            </a:r>
            <a:endParaRPr lang="en-US" sz="2000" dirty="0">
              <a:latin typeface="Comic Sans MS"/>
              <a:cs typeface="Comic Sans MS"/>
            </a:endParaRPr>
          </a:p>
          <a:p>
            <a:pPr lvl="1">
              <a:defRPr/>
            </a:pPr>
            <a:r>
              <a:rPr lang="en-US" sz="1800" dirty="0">
                <a:latin typeface="Comic Sans MS"/>
                <a:cs typeface="Comic Sans MS"/>
              </a:rPr>
              <a:t>If free list for size </a:t>
            </a:r>
            <a:r>
              <a:rPr lang="en-US" sz="1800" dirty="0" smtClean="0">
                <a:latin typeface="Comic Sans MS"/>
                <a:cs typeface="Comic Sans MS"/>
              </a:rPr>
              <a:t>N is </a:t>
            </a:r>
            <a:r>
              <a:rPr lang="en-US" sz="1800" dirty="0">
                <a:latin typeface="Comic Sans MS"/>
                <a:cs typeface="Comic Sans MS"/>
              </a:rPr>
              <a:t>not empty,</a:t>
            </a:r>
          </a:p>
          <a:p>
            <a:pPr lvl="2">
              <a:defRPr/>
            </a:pPr>
            <a:r>
              <a:rPr lang="en-US" sz="1600" dirty="0">
                <a:latin typeface="Comic Sans MS"/>
                <a:cs typeface="Comic Sans MS"/>
              </a:rPr>
              <a:t>allocate first block on </a:t>
            </a:r>
            <a:r>
              <a:rPr lang="en-US" sz="1600" dirty="0" smtClean="0">
                <a:latin typeface="Comic Sans MS"/>
                <a:cs typeface="Comic Sans MS"/>
              </a:rPr>
              <a:t>list –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NO SPLITTING</a:t>
            </a:r>
            <a:endParaRPr lang="en-US" sz="14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lvl="1">
              <a:defRPr/>
            </a:pPr>
            <a:r>
              <a:rPr lang="en-US" sz="1800" dirty="0">
                <a:latin typeface="Comic Sans MS"/>
                <a:cs typeface="Comic Sans MS"/>
              </a:rPr>
              <a:t>If </a:t>
            </a:r>
            <a:r>
              <a:rPr lang="en-US" sz="1800" dirty="0" smtClean="0">
                <a:latin typeface="Comic Sans MS"/>
                <a:cs typeface="Comic Sans MS"/>
              </a:rPr>
              <a:t>a free </a:t>
            </a:r>
            <a:r>
              <a:rPr lang="en-US" sz="1800" dirty="0">
                <a:latin typeface="Comic Sans MS"/>
                <a:cs typeface="Comic Sans MS"/>
              </a:rPr>
              <a:t>list is empty, </a:t>
            </a:r>
          </a:p>
          <a:p>
            <a:pPr lvl="2">
              <a:defRPr/>
            </a:pPr>
            <a:r>
              <a:rPr lang="en-US" sz="1600" dirty="0" smtClean="0">
                <a:latin typeface="Comic Sans MS"/>
                <a:cs typeface="Comic Sans MS"/>
              </a:rPr>
              <a:t>Grow the heap</a:t>
            </a:r>
            <a:endParaRPr lang="en-US" sz="1600" dirty="0">
              <a:latin typeface="Comic Sans MS"/>
              <a:cs typeface="Comic Sans MS"/>
            </a:endParaRPr>
          </a:p>
          <a:p>
            <a:pPr lvl="2">
              <a:defRPr/>
            </a:pPr>
            <a:r>
              <a:rPr lang="en-US" sz="1600" dirty="0">
                <a:latin typeface="Comic Sans MS"/>
                <a:cs typeface="Comic Sans MS"/>
              </a:rPr>
              <a:t>create new free </a:t>
            </a:r>
            <a:r>
              <a:rPr lang="en-US" sz="1600" dirty="0" smtClean="0">
                <a:latin typeface="Comic Sans MS"/>
                <a:cs typeface="Comic Sans MS"/>
              </a:rPr>
              <a:t>blocks </a:t>
            </a:r>
            <a:r>
              <a:rPr lang="en-US" sz="1600" dirty="0">
                <a:latin typeface="Comic Sans MS"/>
                <a:cs typeface="Comic Sans MS"/>
              </a:rPr>
              <a:t>from </a:t>
            </a:r>
            <a:r>
              <a:rPr lang="en-US" sz="1600" dirty="0" smtClean="0">
                <a:latin typeface="Comic Sans MS"/>
                <a:cs typeface="Comic Sans MS"/>
              </a:rPr>
              <a:t>new heap space</a:t>
            </a:r>
          </a:p>
          <a:p>
            <a:pPr lvl="2">
              <a:defRPr/>
            </a:pPr>
            <a:r>
              <a:rPr lang="en-US" sz="1600" dirty="0" smtClean="0">
                <a:latin typeface="Comic Sans MS"/>
                <a:cs typeface="Comic Sans MS"/>
              </a:rPr>
              <a:t>Add to that free list</a:t>
            </a:r>
            <a:endParaRPr lang="en-US" sz="1600" dirty="0">
              <a:latin typeface="Comic Sans MS"/>
              <a:cs typeface="Comic Sans MS"/>
            </a:endParaRPr>
          </a:p>
          <a:p>
            <a:pPr lvl="2">
              <a:defRPr/>
            </a:pPr>
            <a:r>
              <a:rPr lang="en-US" sz="1600" dirty="0">
                <a:latin typeface="Comic Sans MS"/>
                <a:cs typeface="Comic Sans MS"/>
              </a:rPr>
              <a:t>allocate first block on list</a:t>
            </a:r>
          </a:p>
          <a:p>
            <a:pPr lvl="1">
              <a:defRPr/>
            </a:pPr>
            <a:r>
              <a:rPr lang="en-US" sz="1800" dirty="0">
                <a:solidFill>
                  <a:srgbClr val="008000"/>
                </a:solidFill>
                <a:latin typeface="Comic Sans MS"/>
                <a:cs typeface="Comic Sans MS"/>
              </a:rPr>
              <a:t>Constant time</a:t>
            </a:r>
          </a:p>
          <a:p>
            <a:pPr>
              <a:defRPr/>
            </a:pPr>
            <a:r>
              <a:rPr lang="en-US" sz="2000" dirty="0">
                <a:latin typeface="Comic Sans MS"/>
                <a:cs typeface="Comic Sans MS"/>
              </a:rPr>
              <a:t>To free a block:</a:t>
            </a:r>
          </a:p>
          <a:p>
            <a:pPr lvl="1">
              <a:defRPr/>
            </a:pPr>
            <a:r>
              <a:rPr lang="en-US" sz="1800" dirty="0">
                <a:latin typeface="Comic Sans MS"/>
                <a:cs typeface="Comic Sans MS"/>
              </a:rPr>
              <a:t>Add </a:t>
            </a:r>
            <a:r>
              <a:rPr lang="en-US" sz="1800" dirty="0" smtClean="0">
                <a:latin typeface="Comic Sans MS"/>
                <a:cs typeface="Comic Sans MS"/>
              </a:rPr>
              <a:t>to its </a:t>
            </a:r>
            <a:r>
              <a:rPr lang="en-US" sz="1800" dirty="0">
                <a:latin typeface="Comic Sans MS"/>
                <a:cs typeface="Comic Sans MS"/>
              </a:rPr>
              <a:t>free list</a:t>
            </a:r>
          </a:p>
          <a:p>
            <a:pPr>
              <a:defRPr/>
            </a:pPr>
            <a:r>
              <a:rPr lang="en-US" sz="2000" dirty="0" smtClean="0">
                <a:latin typeface="Comic Sans MS"/>
                <a:cs typeface="Comic Sans MS"/>
              </a:rPr>
              <a:t>Tradeoffs</a:t>
            </a:r>
            <a:r>
              <a:rPr lang="en-US" sz="2000" dirty="0">
                <a:latin typeface="Comic Sans MS"/>
                <a:cs typeface="Comic Sans MS"/>
              </a:rPr>
              <a:t>:</a:t>
            </a:r>
          </a:p>
          <a:p>
            <a:pPr lvl="1">
              <a:defRPr/>
            </a:pPr>
            <a:r>
              <a:rPr lang="en-US" sz="1800" dirty="0">
                <a:latin typeface="Comic Sans MS"/>
                <a:cs typeface="Comic Sans MS"/>
              </a:rPr>
              <a:t>Fast, but can fragment badly</a:t>
            </a:r>
          </a:p>
          <a:p>
            <a:pPr lvl="1"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5927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905500" cy="573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Segregated </a:t>
            </a:r>
            <a:r>
              <a:rPr lang="en-US" dirty="0" smtClean="0"/>
              <a:t>Best-Fit</a:t>
            </a:r>
            <a:endParaRPr lang="en-US" dirty="0"/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92200"/>
            <a:ext cx="8674100" cy="52451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000" dirty="0">
                <a:latin typeface="Comic Sans MS"/>
                <a:cs typeface="Comic Sans MS"/>
              </a:rPr>
              <a:t>All blocks in a list </a:t>
            </a:r>
            <a:r>
              <a:rPr lang="en-US" sz="2000" dirty="0" smtClean="0">
                <a:latin typeface="Comic Sans MS"/>
                <a:cs typeface="Comic Sans MS"/>
              </a:rPr>
              <a:t>is for a size range (and can have different block size)</a:t>
            </a:r>
            <a:endParaRPr lang="en-US" sz="2000" dirty="0">
              <a:latin typeface="Comic Sans MS"/>
              <a:cs typeface="Comic Sans MS"/>
            </a:endParaRPr>
          </a:p>
          <a:p>
            <a:pPr>
              <a:lnSpc>
                <a:spcPct val="85000"/>
              </a:lnSpc>
              <a:defRPr/>
            </a:pPr>
            <a:r>
              <a:rPr lang="en-US" dirty="0" smtClean="0">
                <a:latin typeface="Comic Sans MS"/>
                <a:cs typeface="Comic Sans MS"/>
              </a:rPr>
              <a:t>To </a:t>
            </a:r>
            <a:r>
              <a:rPr lang="en-US" dirty="0">
                <a:latin typeface="Comic Sans MS"/>
                <a:cs typeface="Comic Sans MS"/>
              </a:rPr>
              <a:t>allocate a block of size n: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Comic Sans MS"/>
                <a:cs typeface="Comic Sans MS"/>
              </a:rPr>
              <a:t>Search appropriate free list for block of size m &gt; 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Comic Sans MS"/>
                <a:cs typeface="Comic Sans MS"/>
              </a:rPr>
              <a:t>If an appropriate block is found:</a:t>
            </a:r>
          </a:p>
          <a:p>
            <a:pPr lvl="2">
              <a:lnSpc>
                <a:spcPct val="97000"/>
              </a:lnSpc>
              <a:defRPr/>
            </a:pP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Split block </a:t>
            </a:r>
            <a:r>
              <a:rPr lang="en-US" dirty="0">
                <a:latin typeface="Comic Sans MS"/>
                <a:cs typeface="Comic Sans MS"/>
              </a:rPr>
              <a:t>and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place fragment on appropriate list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for its size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Comic Sans MS"/>
                <a:cs typeface="Comic Sans MS"/>
              </a:rPr>
              <a:t>If no block is found, try next larger class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Comic Sans MS"/>
                <a:cs typeface="Comic Sans MS"/>
              </a:rPr>
              <a:t>Repeat until block is found</a:t>
            </a:r>
          </a:p>
          <a:p>
            <a:pPr>
              <a:lnSpc>
                <a:spcPct val="85000"/>
              </a:lnSpc>
              <a:defRPr/>
            </a:pPr>
            <a:r>
              <a:rPr lang="en-US" dirty="0">
                <a:latin typeface="Comic Sans MS"/>
                <a:cs typeface="Comic Sans MS"/>
              </a:rPr>
              <a:t>To free a block: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Comic Sans MS"/>
                <a:cs typeface="Comic Sans MS"/>
              </a:rPr>
              <a:t>Coalesce and place on appropriate list </a:t>
            </a:r>
            <a:r>
              <a:rPr lang="en-US" dirty="0" smtClean="0">
                <a:latin typeface="Comic Sans MS"/>
                <a:cs typeface="Comic Sans MS"/>
              </a:rPr>
              <a:t>for its new size</a:t>
            </a:r>
            <a:endParaRPr lang="en-US" dirty="0">
              <a:latin typeface="Comic Sans MS"/>
              <a:cs typeface="Comic Sans MS"/>
            </a:endParaRPr>
          </a:p>
          <a:p>
            <a:pPr>
              <a:lnSpc>
                <a:spcPct val="85000"/>
              </a:lnSpc>
              <a:defRPr/>
            </a:pPr>
            <a:r>
              <a:rPr lang="en-US" dirty="0">
                <a:latin typeface="Comic Sans MS"/>
                <a:cs typeface="Comic Sans MS"/>
              </a:rPr>
              <a:t>Tradeoffs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Comic Sans MS"/>
                <a:cs typeface="Comic Sans MS"/>
              </a:rPr>
              <a:t>Faster search than </a:t>
            </a:r>
            <a:r>
              <a:rPr lang="en-US" dirty="0" smtClean="0">
                <a:latin typeface="Comic Sans MS"/>
                <a:cs typeface="Comic Sans MS"/>
              </a:rPr>
              <a:t>regular (</a:t>
            </a:r>
            <a:r>
              <a:rPr lang="en-US" dirty="0" err="1" smtClean="0">
                <a:latin typeface="Comic Sans MS"/>
                <a:cs typeface="Comic Sans MS"/>
              </a:rPr>
              <a:t>unsegregated</a:t>
            </a:r>
            <a:r>
              <a:rPr lang="en-US" dirty="0" smtClean="0">
                <a:latin typeface="Comic Sans MS"/>
                <a:cs typeface="Comic Sans MS"/>
              </a:rPr>
              <a:t>) best-fit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Comic Sans MS"/>
                <a:cs typeface="Comic Sans MS"/>
              </a:rPr>
              <a:t>Controls </a:t>
            </a:r>
            <a:r>
              <a:rPr lang="en-US" dirty="0">
                <a:latin typeface="Comic Sans MS"/>
                <a:cs typeface="Comic Sans MS"/>
              </a:rPr>
              <a:t>fragmentation of simple segregated storage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Comic Sans MS"/>
                <a:cs typeface="Comic Sans MS"/>
              </a:rPr>
              <a:t>Coalescing can increase search times</a:t>
            </a:r>
          </a:p>
          <a:p>
            <a:pPr lvl="2">
              <a:lnSpc>
                <a:spcPct val="97000"/>
              </a:lnSpc>
              <a:defRPr/>
            </a:pPr>
            <a:r>
              <a:rPr lang="en-US" dirty="0">
                <a:latin typeface="Comic Sans MS"/>
                <a:cs typeface="Comic Sans MS"/>
              </a:rPr>
              <a:t>Deferred coalescing can help 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6293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allocators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allocators focus on optimizing for</a:t>
            </a:r>
          </a:p>
          <a:p>
            <a:pPr lvl="1"/>
            <a:r>
              <a:rPr lang="en-US" dirty="0" smtClean="0"/>
              <a:t>Space utilization</a:t>
            </a:r>
          </a:p>
          <a:p>
            <a:pPr lvl="1"/>
            <a:r>
              <a:rPr lang="en-US" dirty="0" smtClean="0"/>
              <a:t>Time complexity on </a:t>
            </a:r>
            <a:r>
              <a:rPr lang="en-US" dirty="0" err="1" smtClean="0"/>
              <a:t>malloc</a:t>
            </a:r>
            <a:r>
              <a:rPr lang="en-US" dirty="0" smtClean="0"/>
              <a:t>/free</a:t>
            </a:r>
          </a:p>
          <a:p>
            <a:pPr lvl="1"/>
            <a:r>
              <a:rPr lang="en-US" dirty="0" smtClean="0"/>
              <a:t>    -- the two metrics used in HW3</a:t>
            </a:r>
          </a:p>
          <a:p>
            <a:r>
              <a:rPr lang="en-US" dirty="0" smtClean="0"/>
              <a:t>But what other problems should we consider?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2013-10-21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376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“Memory-wall” – growing disparity of speed btw. </a:t>
            </a:r>
            <a:r>
              <a:rPr lang="en-US" dirty="0" err="1" smtClean="0"/>
              <a:t>cpu</a:t>
            </a:r>
            <a:r>
              <a:rPr lang="en-US" dirty="0" smtClean="0"/>
              <a:t> and ram</a:t>
            </a:r>
          </a:p>
          <a:p>
            <a:pPr lvl="1"/>
            <a:r>
              <a:rPr lang="en-US" dirty="0" smtClean="0"/>
              <a:t>Caching effectiveness is important</a:t>
            </a:r>
          </a:p>
          <a:p>
            <a:pPr lvl="1"/>
            <a:r>
              <a:rPr lang="en-US" dirty="0" err="1" smtClean="0"/>
              <a:t>malloc</a:t>
            </a:r>
            <a:r>
              <a:rPr lang="en-US" dirty="0" smtClean="0"/>
              <a:t> can significantly impact caching effectiveness</a:t>
            </a:r>
          </a:p>
          <a:p>
            <a:pPr lvl="2"/>
            <a:r>
              <a:rPr lang="en-US" dirty="0" smtClean="0"/>
              <a:t>E.g., padding (internal fragmentation) is not cache-friendly</a:t>
            </a:r>
          </a:p>
          <a:p>
            <a:pPr lvl="2"/>
            <a:r>
              <a:rPr lang="en-US" dirty="0" smtClean="0"/>
              <a:t>Would like to allocate memory “efficiently”</a:t>
            </a:r>
          </a:p>
          <a:p>
            <a:pPr lvl="2"/>
            <a:r>
              <a:rPr lang="en-US" dirty="0" smtClean="0"/>
              <a:t>But…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2013-10-21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285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44158"/>
            <a:ext cx="8382000" cy="13398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False cache-line sharing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2013-10-21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78" b="1378"/>
          <a:stretch>
            <a:fillRect/>
          </a:stretch>
        </p:blipFill>
        <p:spPr>
          <a:xfrm>
            <a:off x="1089912" y="2235200"/>
            <a:ext cx="7155563" cy="3830321"/>
          </a:xfrm>
        </p:spPr>
      </p:pic>
    </p:spTree>
    <p:extLst>
      <p:ext uri="{BB962C8B-B14F-4D97-AF65-F5344CB8AC3E}">
        <p14:creationId xmlns:p14="http://schemas.microsoft.com/office/powerpoint/2010/main" val="17443267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512" y="1879601"/>
            <a:ext cx="7345363" cy="3931920"/>
          </a:xfrm>
        </p:spPr>
        <p:txBody>
          <a:bodyPr/>
          <a:lstStyle/>
          <a:p>
            <a:r>
              <a:rPr lang="en-US" dirty="0" smtClean="0"/>
              <a:t>Memory arenas</a:t>
            </a:r>
          </a:p>
          <a:p>
            <a:pPr lvl="1"/>
            <a:r>
              <a:rPr lang="en-US" dirty="0" smtClean="0"/>
              <a:t>One thread only use memory from a single arena (continuous blocks of memory)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2013-10-21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3162300"/>
            <a:ext cx="53213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30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899400" cy="1095375"/>
          </a:xfrm>
        </p:spPr>
        <p:txBody>
          <a:bodyPr/>
          <a:lstStyle/>
          <a:p>
            <a:pPr>
              <a:defRPr/>
            </a:pPr>
            <a:r>
              <a:rPr lang="en-US"/>
              <a:t>For More Info on Allocators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65300"/>
            <a:ext cx="8394700" cy="4762500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  <a:defRPr/>
            </a:pPr>
            <a:r>
              <a:rPr lang="en-US" dirty="0"/>
              <a:t>D. Knuth, “The Art of Computer Programming, Second Edition”, Addison Wesley, 1973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The classic reference on dynamic storage </a:t>
            </a:r>
            <a:r>
              <a:rPr lang="en-US" dirty="0" smtClean="0"/>
              <a:t>allocation</a:t>
            </a:r>
            <a:endParaRPr lang="en-US" dirty="0"/>
          </a:p>
          <a:p>
            <a:pPr>
              <a:lnSpc>
                <a:spcPct val="85000"/>
              </a:lnSpc>
              <a:defRPr/>
            </a:pPr>
            <a:r>
              <a:rPr lang="en-US" dirty="0"/>
              <a:t>Wilson et al, “Dynamic Storage Allocation: A Survey and Critical Review”, Proc. 1995 Int’l Workshop on Memory Management, Kinross, Scotland, Sept, 1995.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Comprehensive survey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M</a:t>
            </a:r>
            <a:r>
              <a:rPr lang="en-US" dirty="0" smtClean="0"/>
              <a:t>odern memory allocation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jemalloc</a:t>
            </a:r>
            <a:r>
              <a:rPr lang="en-US" dirty="0"/>
              <a:t>: “A Scalable Concurrent </a:t>
            </a:r>
            <a:r>
              <a:rPr lang="en-US" dirty="0" err="1" smtClean="0"/>
              <a:t>malloc</a:t>
            </a:r>
            <a:r>
              <a:rPr lang="en-US" dirty="0" smtClean="0"/>
              <a:t> </a:t>
            </a:r>
            <a:r>
              <a:rPr lang="en-US" dirty="0"/>
              <a:t>Implementation for </a:t>
            </a:r>
            <a:r>
              <a:rPr lang="en-US" dirty="0" smtClean="0"/>
              <a:t>FreeBSD”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Facebook: “Scalable memory allocation using </a:t>
            </a:r>
            <a:r>
              <a:rPr lang="en-US" dirty="0" err="1" smtClean="0"/>
              <a:t>jemalloc</a:t>
            </a:r>
            <a:r>
              <a:rPr lang="en-US" dirty="0" smtClean="0"/>
              <a:t>”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https://</a:t>
            </a:r>
            <a:r>
              <a:rPr lang="en-US" dirty="0" err="1"/>
              <a:t>www.facebook.com</a:t>
            </a:r>
            <a:r>
              <a:rPr lang="en-US" dirty="0"/>
              <a:t>/notes/</a:t>
            </a:r>
            <a:r>
              <a:rPr lang="en-US" dirty="0" err="1"/>
              <a:t>facebook</a:t>
            </a:r>
            <a:r>
              <a:rPr lang="en-US" dirty="0"/>
              <a:t>-engineering/scalable-memory-allocation-using-</a:t>
            </a:r>
            <a:r>
              <a:rPr lang="en-US" dirty="0" err="1"/>
              <a:t>jemalloc</a:t>
            </a:r>
            <a:r>
              <a:rPr lang="en-US" dirty="0"/>
              <a:t>/480222803919</a:t>
            </a:r>
            <a:endParaRPr lang="en-US" dirty="0"/>
          </a:p>
          <a:p>
            <a:pPr>
              <a:lnSpc>
                <a:spcPct val="85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0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24200"/>
            <a:ext cx="8716963" cy="781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Implicit Memory Management: Garbage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6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302500" cy="10953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Garbage </a:t>
            </a:r>
            <a:r>
              <a:rPr lang="en-US" dirty="0"/>
              <a:t>Collection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873250"/>
            <a:ext cx="8281987" cy="871538"/>
          </a:xfrm>
        </p:spPr>
        <p:txBody>
          <a:bodyPr/>
          <a:lstStyle/>
          <a:p>
            <a:pPr>
              <a:defRPr/>
            </a:pPr>
            <a:r>
              <a:rPr lang="en-US" i="1">
                <a:solidFill>
                  <a:srgbClr val="FF0000"/>
                </a:solidFill>
              </a:rPr>
              <a:t>Garbage collection</a:t>
            </a:r>
            <a:r>
              <a:rPr lang="en-US" i="1"/>
              <a:t>: </a:t>
            </a:r>
            <a:r>
              <a:rPr lang="en-US"/>
              <a:t>automatic reclamation of heap-allocated storage -- application never has to free</a:t>
            </a:r>
          </a:p>
        </p:txBody>
      </p:sp>
      <p:sp>
        <p:nvSpPr>
          <p:cNvPr id="600068" name="Rectangle 4"/>
          <p:cNvSpPr>
            <a:spLocks noChangeArrowheads="1"/>
          </p:cNvSpPr>
          <p:nvPr/>
        </p:nvSpPr>
        <p:spPr bwMode="auto">
          <a:xfrm>
            <a:off x="457200" y="4114800"/>
            <a:ext cx="83058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85763" indent="-385763"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Common in functional languages, scripting languages, and modern object oriented languages:</a:t>
            </a:r>
          </a:p>
          <a:p>
            <a:pPr marL="744538" lvl="1" indent="-246063" algn="l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/>
              <a:t>Lisp, ML, Java, Perl, </a:t>
            </a:r>
            <a:r>
              <a:rPr lang="en-US" sz="2000" dirty="0" err="1"/>
              <a:t>Mathematica</a:t>
            </a:r>
            <a:r>
              <a:rPr lang="en-US" sz="2000" dirty="0"/>
              <a:t>, </a:t>
            </a:r>
          </a:p>
          <a:p>
            <a:pPr marL="385763" indent="-385763"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Variants (conservative garbage collectors) exist for C and C++</a:t>
            </a:r>
          </a:p>
          <a:p>
            <a:pPr marL="744538" lvl="1" indent="-246063" algn="l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/>
              <a:t>Cannot collect all garbage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905000" y="2819400"/>
            <a:ext cx="4954588" cy="107315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void foo() {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  int *p = malloc(128);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  return; /* p block is now garbage */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5404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350000" cy="5730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Garbage Collection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879600"/>
            <a:ext cx="8483600" cy="4216400"/>
          </a:xfrm>
        </p:spPr>
        <p:txBody>
          <a:bodyPr>
            <a:normAutofit fontScale="92500"/>
          </a:bodyPr>
          <a:lstStyle/>
          <a:p>
            <a:pPr>
              <a:lnSpc>
                <a:spcPct val="85000"/>
              </a:lnSpc>
              <a:defRPr/>
            </a:pPr>
            <a:r>
              <a:rPr lang="en-US" dirty="0"/>
              <a:t>How does the memory manager know when memory can be freed?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In general we cannot know what is going to be used in the future since it depends on conditionals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But we can tell that certain blocks cannot be used if there are no pointers to them</a:t>
            </a:r>
          </a:p>
          <a:p>
            <a:pPr>
              <a:lnSpc>
                <a:spcPct val="85000"/>
              </a:lnSpc>
              <a:defRPr/>
            </a:pPr>
            <a:endParaRPr lang="en-US" dirty="0"/>
          </a:p>
          <a:p>
            <a:pPr>
              <a:lnSpc>
                <a:spcPct val="85000"/>
              </a:lnSpc>
              <a:defRPr/>
            </a:pPr>
            <a:r>
              <a:rPr lang="en-US" dirty="0"/>
              <a:t>Need to make certain assumptions about pointers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Memory manager can distinguish pointers from non-pointers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All pointers point to the start of a block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Cannot hide pointers (e.g., by coercing them to an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/>
              <a:t>, and then back again)</a:t>
            </a:r>
          </a:p>
        </p:txBody>
      </p:sp>
    </p:spTree>
    <p:extLst>
      <p:ext uri="{BB962C8B-B14F-4D97-AF65-F5344CB8AC3E}">
        <p14:creationId xmlns:p14="http://schemas.microsoft.com/office/powerpoint/2010/main" val="90611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alignment?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659688" cy="3931920"/>
          </a:xfrm>
        </p:spPr>
        <p:txBody>
          <a:bodyPr/>
          <a:lstStyle/>
          <a:p>
            <a:r>
              <a:rPr lang="en-US" dirty="0" smtClean="0"/>
              <a:t>Demo</a:t>
            </a:r>
          </a:p>
          <a:p>
            <a:pPr marL="350838" lvl="1" indent="0">
              <a:buNone/>
            </a:pPr>
            <a:endParaRPr lang="en-US" dirty="0"/>
          </a:p>
          <a:p>
            <a:r>
              <a:rPr lang="en-US" dirty="0" smtClean="0"/>
              <a:t>Address must be multiple of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K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 typically</a:t>
            </a:r>
            <a:r>
              <a:rPr lang="en-US" dirty="0" smtClean="0"/>
              <a:t> is the multiple of WORD size</a:t>
            </a:r>
          </a:p>
          <a:p>
            <a:pPr lvl="2"/>
            <a:r>
              <a:rPr lang="en-US" dirty="0" smtClean="0"/>
              <a:t>32-bit system: word is 4 bytes, </a:t>
            </a:r>
            <a:r>
              <a:rPr lang="en-US" dirty="0" err="1" smtClean="0"/>
              <a:t>malloc</a:t>
            </a:r>
            <a:r>
              <a:rPr lang="en-US" dirty="0" smtClean="0"/>
              <a:t> has 8 bytes alignment</a:t>
            </a:r>
          </a:p>
          <a:p>
            <a:pPr lvl="2"/>
            <a:r>
              <a:rPr lang="en-US" dirty="0" smtClean="0"/>
              <a:t>64-bit system: word is 8 bytes, </a:t>
            </a:r>
            <a:r>
              <a:rPr lang="en-US" dirty="0" err="1" smtClean="0"/>
              <a:t>malloc</a:t>
            </a:r>
            <a:r>
              <a:rPr lang="en-US" dirty="0" smtClean="0"/>
              <a:t> has 16 bytes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2013-10-21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7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704056"/>
            <a:ext cx="6883400" cy="5730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Classical GC algorithms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930400"/>
            <a:ext cx="8318500" cy="4470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Mark and sweep collection (McCarthy, 1960)</a:t>
            </a:r>
          </a:p>
          <a:p>
            <a:pPr lvl="1">
              <a:defRPr/>
            </a:pPr>
            <a:r>
              <a:rPr lang="en-US" dirty="0"/>
              <a:t>Does not move blocks (unless you also “compact”)</a:t>
            </a:r>
          </a:p>
          <a:p>
            <a:pPr>
              <a:defRPr/>
            </a:pPr>
            <a:r>
              <a:rPr lang="en-US" dirty="0"/>
              <a:t>Reference counting (Collins, 1960)</a:t>
            </a:r>
          </a:p>
          <a:p>
            <a:pPr lvl="1">
              <a:defRPr/>
            </a:pPr>
            <a:r>
              <a:rPr lang="en-US" dirty="0"/>
              <a:t>Does not move blocks (not discussed)</a:t>
            </a:r>
          </a:p>
          <a:p>
            <a:pPr>
              <a:defRPr/>
            </a:pPr>
            <a:r>
              <a:rPr lang="en-US" dirty="0"/>
              <a:t>Copying collection (</a:t>
            </a:r>
            <a:r>
              <a:rPr lang="en-US" dirty="0" err="1"/>
              <a:t>Minsky</a:t>
            </a:r>
            <a:r>
              <a:rPr lang="en-US" dirty="0"/>
              <a:t>, 1963)</a:t>
            </a:r>
          </a:p>
          <a:p>
            <a:pPr lvl="1">
              <a:defRPr/>
            </a:pPr>
            <a:r>
              <a:rPr lang="en-US" dirty="0"/>
              <a:t>Moves blocks (not discussed)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For more information, see </a:t>
            </a:r>
            <a:r>
              <a:rPr lang="en-US" i="1" dirty="0"/>
              <a:t>Jones and Lin, “Garbage Collection: Algorithms for Automatic Dynamic Memory”, John Wiley &amp; Sons, 1996.</a:t>
            </a:r>
          </a:p>
        </p:txBody>
      </p:sp>
    </p:spTree>
    <p:extLst>
      <p:ext uri="{BB962C8B-B14F-4D97-AF65-F5344CB8AC3E}">
        <p14:creationId xmlns:p14="http://schemas.microsoft.com/office/powerpoint/2010/main" val="320382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609600" y="3505200"/>
            <a:ext cx="5984875" cy="20574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337300" cy="573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Memory as a Graph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41400"/>
            <a:ext cx="8572500" cy="14859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  <a:defRPr/>
            </a:pPr>
            <a:r>
              <a:rPr lang="en-US" sz="2000" dirty="0">
                <a:latin typeface="Comic Sans MS"/>
                <a:cs typeface="Comic Sans MS"/>
              </a:rPr>
              <a:t>We view memory as a directed graph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>
                <a:latin typeface="Comic Sans MS"/>
                <a:cs typeface="Comic Sans MS"/>
              </a:rPr>
              <a:t>Each block is a node in the graph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>
                <a:latin typeface="Comic Sans MS"/>
                <a:cs typeface="Comic Sans MS"/>
              </a:rPr>
              <a:t>Each pointer is an edge in the graph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>
                <a:latin typeface="Comic Sans MS"/>
                <a:cs typeface="Comic Sans MS"/>
              </a:rPr>
              <a:t>Locations not in the heap that contain pointers into the heap are called </a:t>
            </a:r>
            <a:r>
              <a:rPr lang="en-US" sz="1800" i="1" dirty="0">
                <a:solidFill>
                  <a:srgbClr val="FF0000"/>
                </a:solidFill>
                <a:latin typeface="Comic Sans MS"/>
                <a:cs typeface="Comic Sans MS"/>
              </a:rPr>
              <a:t>root</a:t>
            </a:r>
            <a:r>
              <a:rPr lang="en-US" sz="1800" dirty="0">
                <a:latin typeface="Comic Sans MS"/>
                <a:cs typeface="Comic Sans MS"/>
              </a:rPr>
              <a:t>  nodes  (e.g. registers, locations on the stack, global variables)</a:t>
            </a:r>
          </a:p>
        </p:txBody>
      </p:sp>
      <p:sp>
        <p:nvSpPr>
          <p:cNvPr id="56325" name="Oval 4"/>
          <p:cNvSpPr>
            <a:spLocks noChangeArrowheads="1"/>
          </p:cNvSpPr>
          <p:nvPr/>
        </p:nvSpPr>
        <p:spPr bwMode="auto">
          <a:xfrm>
            <a:off x="2320925" y="2819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Oval 5"/>
          <p:cNvSpPr>
            <a:spLocks noChangeArrowheads="1"/>
          </p:cNvSpPr>
          <p:nvPr/>
        </p:nvSpPr>
        <p:spPr bwMode="auto">
          <a:xfrm>
            <a:off x="3387725" y="2819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Oval 6"/>
          <p:cNvSpPr>
            <a:spLocks noChangeArrowheads="1"/>
          </p:cNvSpPr>
          <p:nvPr/>
        </p:nvSpPr>
        <p:spPr bwMode="auto">
          <a:xfrm>
            <a:off x="4530725" y="2819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Line 7"/>
          <p:cNvSpPr>
            <a:spLocks noChangeShapeType="1"/>
          </p:cNvSpPr>
          <p:nvPr/>
        </p:nvSpPr>
        <p:spPr bwMode="auto">
          <a:xfrm flipH="1">
            <a:off x="2016125" y="3124200"/>
            <a:ext cx="3810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914400" y="2819400"/>
            <a:ext cx="13001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Root nodes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92150" y="3581400"/>
            <a:ext cx="13335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Heap nodes</a:t>
            </a: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3540125" y="31242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4759325" y="3124200"/>
            <a:ext cx="533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1863725" y="40386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3387725" y="40386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Oval 15"/>
          <p:cNvSpPr>
            <a:spLocks noChangeArrowheads="1"/>
          </p:cNvSpPr>
          <p:nvPr/>
        </p:nvSpPr>
        <p:spPr bwMode="auto">
          <a:xfrm>
            <a:off x="5216525" y="40386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H="1">
            <a:off x="1330325" y="4267200"/>
            <a:ext cx="5334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6337" name="Oval 17"/>
          <p:cNvSpPr>
            <a:spLocks noChangeArrowheads="1"/>
          </p:cNvSpPr>
          <p:nvPr/>
        </p:nvSpPr>
        <p:spPr bwMode="auto">
          <a:xfrm>
            <a:off x="1177925" y="49530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2168525" y="4267200"/>
            <a:ext cx="5334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6339" name="Oval 19"/>
          <p:cNvSpPr>
            <a:spLocks noChangeArrowheads="1"/>
          </p:cNvSpPr>
          <p:nvPr/>
        </p:nvSpPr>
        <p:spPr bwMode="auto">
          <a:xfrm>
            <a:off x="2549525" y="49530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5368925" y="43434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6341" name="Oval 21"/>
          <p:cNvSpPr>
            <a:spLocks noChangeArrowheads="1"/>
          </p:cNvSpPr>
          <p:nvPr/>
        </p:nvSpPr>
        <p:spPr bwMode="auto">
          <a:xfrm>
            <a:off x="5216525" y="49530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2" name="Oval 22"/>
          <p:cNvSpPr>
            <a:spLocks noChangeArrowheads="1"/>
          </p:cNvSpPr>
          <p:nvPr/>
        </p:nvSpPr>
        <p:spPr bwMode="auto">
          <a:xfrm>
            <a:off x="4267200" y="4343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3" name="Oval 23"/>
          <p:cNvSpPr>
            <a:spLocks noChangeArrowheads="1"/>
          </p:cNvSpPr>
          <p:nvPr/>
        </p:nvSpPr>
        <p:spPr bwMode="auto">
          <a:xfrm>
            <a:off x="42672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4419600" y="4648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6345" name="Oval 25"/>
          <p:cNvSpPr>
            <a:spLocks noChangeArrowheads="1"/>
          </p:cNvSpPr>
          <p:nvPr/>
        </p:nvSpPr>
        <p:spPr bwMode="auto">
          <a:xfrm>
            <a:off x="3505200" y="48006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 flipH="1" flipV="1">
            <a:off x="3810000" y="5029200"/>
            <a:ext cx="457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6347" name="Line 27"/>
          <p:cNvSpPr>
            <a:spLocks noChangeShapeType="1"/>
          </p:cNvSpPr>
          <p:nvPr/>
        </p:nvSpPr>
        <p:spPr bwMode="auto">
          <a:xfrm flipV="1">
            <a:off x="3810000" y="45720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6348" name="Oval 28"/>
          <p:cNvSpPr>
            <a:spLocks noChangeArrowheads="1"/>
          </p:cNvSpPr>
          <p:nvPr/>
        </p:nvSpPr>
        <p:spPr bwMode="auto">
          <a:xfrm>
            <a:off x="5943600" y="44958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9" name="Oval 29"/>
          <p:cNvSpPr>
            <a:spLocks noChangeArrowheads="1"/>
          </p:cNvSpPr>
          <p:nvPr/>
        </p:nvSpPr>
        <p:spPr bwMode="auto">
          <a:xfrm>
            <a:off x="6846888" y="36322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0" name="Oval 30"/>
          <p:cNvSpPr>
            <a:spLocks noChangeArrowheads="1"/>
          </p:cNvSpPr>
          <p:nvPr/>
        </p:nvSpPr>
        <p:spPr bwMode="auto">
          <a:xfrm>
            <a:off x="6846888" y="4089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7227888" y="4038600"/>
            <a:ext cx="1538287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Not-reachable</a:t>
            </a:r>
            <a:br>
              <a:rPr lang="en-US" sz="1600"/>
            </a:br>
            <a:r>
              <a:rPr lang="en-US" sz="1600"/>
              <a:t>(garbage)</a:t>
            </a:r>
          </a:p>
        </p:txBody>
      </p: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7239000" y="3581400"/>
            <a:ext cx="11318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reachable</a:t>
            </a:r>
          </a:p>
        </p:txBody>
      </p:sp>
      <p:sp>
        <p:nvSpPr>
          <p:cNvPr id="603169" name="Rectangle 33"/>
          <p:cNvSpPr>
            <a:spLocks noChangeArrowheads="1"/>
          </p:cNvSpPr>
          <p:nvPr/>
        </p:nvSpPr>
        <p:spPr bwMode="auto">
          <a:xfrm>
            <a:off x="139700" y="5638800"/>
            <a:ext cx="86233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85763" indent="-385763"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node (block) is </a:t>
            </a:r>
            <a:r>
              <a:rPr lang="en-US" sz="1800" i="1" dirty="0">
                <a:solidFill>
                  <a:srgbClr val="0000FF"/>
                </a:solidFill>
              </a:rPr>
              <a:t>reachable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if there is a path from any root to that node.</a:t>
            </a:r>
          </a:p>
          <a:p>
            <a:pPr marL="385763" indent="-385763"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Non-reachable nodes are </a:t>
            </a:r>
            <a:r>
              <a:rPr lang="en-US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garbage 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(never needed by the application)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355" name="Oval 29"/>
          <p:cNvSpPr>
            <a:spLocks noChangeArrowheads="1"/>
          </p:cNvSpPr>
          <p:nvPr/>
        </p:nvSpPr>
        <p:spPr bwMode="auto">
          <a:xfrm>
            <a:off x="6781800" y="4038600"/>
            <a:ext cx="381000" cy="4318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29"/>
          <p:cNvSpPr>
            <a:spLocks noChangeArrowheads="1"/>
          </p:cNvSpPr>
          <p:nvPr/>
        </p:nvSpPr>
        <p:spPr bwMode="auto">
          <a:xfrm>
            <a:off x="4267200" y="4267200"/>
            <a:ext cx="381000" cy="4318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9"/>
          <p:cNvSpPr>
            <a:spLocks noChangeArrowheads="1"/>
          </p:cNvSpPr>
          <p:nvPr/>
        </p:nvSpPr>
        <p:spPr bwMode="auto">
          <a:xfrm>
            <a:off x="4229100" y="5029200"/>
            <a:ext cx="381000" cy="4318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3429000" y="4749800"/>
            <a:ext cx="381000" cy="4318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5927725" y="4457700"/>
            <a:ext cx="381000" cy="4318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2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324600" y="5257800"/>
            <a:ext cx="304800" cy="304800"/>
          </a:xfrm>
          <a:prstGeom prst="rect">
            <a:avLst/>
          </a:prstGeom>
          <a:solidFill>
            <a:srgbClr val="FF00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191000" y="5257800"/>
            <a:ext cx="304800" cy="304800"/>
          </a:xfrm>
          <a:prstGeom prst="rect">
            <a:avLst/>
          </a:prstGeom>
          <a:solidFill>
            <a:srgbClr val="FF00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581400" y="5257800"/>
            <a:ext cx="304800" cy="304800"/>
          </a:xfrm>
          <a:prstGeom prst="rect">
            <a:avLst/>
          </a:prstGeom>
          <a:solidFill>
            <a:srgbClr val="FF00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5189" name="Rectangle 5"/>
          <p:cNvSpPr>
            <a:spLocks noGrp="1" noChangeArrowheads="1"/>
          </p:cNvSpPr>
          <p:nvPr>
            <p:ph type="title"/>
          </p:nvPr>
        </p:nvSpPr>
        <p:spPr>
          <a:xfrm>
            <a:off x="463550" y="368300"/>
            <a:ext cx="7150100" cy="573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Mark and Sweep Collecting</a:t>
            </a:r>
          </a:p>
        </p:txBody>
      </p:sp>
      <p:sp>
        <p:nvSpPr>
          <p:cNvPr id="6051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19087" y="1084580"/>
            <a:ext cx="8050213" cy="267462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Can build on top of </a:t>
            </a:r>
            <a:r>
              <a:rPr lang="en-US" dirty="0" err="1"/>
              <a:t>malloc</a:t>
            </a:r>
            <a:r>
              <a:rPr lang="en-US" dirty="0"/>
              <a:t>/free package</a:t>
            </a:r>
            <a:endParaRPr lang="en-US" b="0" dirty="0"/>
          </a:p>
          <a:p>
            <a:pPr lvl="1">
              <a:defRPr/>
            </a:pPr>
            <a:r>
              <a:rPr lang="en-US" b="0" dirty="0"/>
              <a:t>Allocate using </a:t>
            </a:r>
            <a:r>
              <a:rPr lang="en-US" dirty="0" err="1"/>
              <a:t>malloc</a:t>
            </a:r>
            <a:r>
              <a:rPr lang="en-US" b="0" dirty="0"/>
              <a:t> until you “run out of space”</a:t>
            </a:r>
          </a:p>
          <a:p>
            <a:pPr>
              <a:defRPr/>
            </a:pPr>
            <a:r>
              <a:rPr lang="en-US" dirty="0"/>
              <a:t>When out of space:</a:t>
            </a:r>
          </a:p>
          <a:p>
            <a:pPr lvl="1">
              <a:defRPr/>
            </a:pPr>
            <a:r>
              <a:rPr lang="en-US" b="0" dirty="0"/>
              <a:t>Use extra </a:t>
            </a:r>
            <a:r>
              <a:rPr lang="en-US" i="1" dirty="0">
                <a:solidFill>
                  <a:srgbClr val="FF0000"/>
                </a:solidFill>
              </a:rPr>
              <a:t>mark bit</a:t>
            </a:r>
            <a:r>
              <a:rPr lang="en-US" b="0" dirty="0"/>
              <a:t> in the head of each block</a:t>
            </a:r>
          </a:p>
          <a:p>
            <a:pPr lvl="1">
              <a:defRPr/>
            </a:pPr>
            <a:r>
              <a:rPr lang="en-US" i="1" dirty="0">
                <a:solidFill>
                  <a:srgbClr val="FF0000"/>
                </a:solidFill>
              </a:rPr>
              <a:t>Mark:</a:t>
            </a:r>
            <a:r>
              <a:rPr lang="en-US" dirty="0"/>
              <a:t> </a:t>
            </a:r>
            <a:r>
              <a:rPr lang="en-US" b="0" dirty="0"/>
              <a:t>Start at roots and set </a:t>
            </a:r>
            <a:r>
              <a:rPr lang="en-US" dirty="0"/>
              <a:t>mark bit</a:t>
            </a:r>
            <a:r>
              <a:rPr lang="en-US" b="0" dirty="0"/>
              <a:t> on all reachable memory</a:t>
            </a:r>
          </a:p>
          <a:p>
            <a:pPr lvl="1">
              <a:defRPr/>
            </a:pPr>
            <a:r>
              <a:rPr lang="en-US" i="1" dirty="0">
                <a:solidFill>
                  <a:srgbClr val="FF0000"/>
                </a:solidFill>
              </a:rPr>
              <a:t>Sweep:</a:t>
            </a:r>
            <a:r>
              <a:rPr lang="en-US" dirty="0"/>
              <a:t> </a:t>
            </a:r>
            <a:r>
              <a:rPr lang="en-US" b="0" dirty="0"/>
              <a:t>Scan all </a:t>
            </a:r>
            <a:r>
              <a:rPr lang="en-US" b="0" dirty="0" smtClean="0"/>
              <a:t>blocks; </a:t>
            </a:r>
            <a:r>
              <a:rPr lang="en-US" dirty="0" smtClean="0"/>
              <a:t>free</a:t>
            </a:r>
            <a:r>
              <a:rPr lang="en-US" b="0" dirty="0" smtClean="0"/>
              <a:t> the blocks </a:t>
            </a:r>
            <a:r>
              <a:rPr lang="en-US" b="0" dirty="0"/>
              <a:t>that are </a:t>
            </a:r>
            <a:r>
              <a:rPr lang="en-US" dirty="0"/>
              <a:t>not marked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3962400" y="4038600"/>
            <a:ext cx="685800" cy="482600"/>
          </a:xfrm>
          <a:custGeom>
            <a:avLst/>
            <a:gdLst>
              <a:gd name="T0" fmla="*/ 2147483647 w 768"/>
              <a:gd name="T1" fmla="*/ 2147483647 h 304"/>
              <a:gd name="T2" fmla="*/ 2147483647 w 768"/>
              <a:gd name="T3" fmla="*/ 2147483647 h 304"/>
              <a:gd name="T4" fmla="*/ 0 w 768"/>
              <a:gd name="T5" fmla="*/ 2147483647 h 304"/>
              <a:gd name="T6" fmla="*/ 0 60000 65536"/>
              <a:gd name="T7" fmla="*/ 0 60000 65536"/>
              <a:gd name="T8" fmla="*/ 0 60000 65536"/>
              <a:gd name="T9" fmla="*/ 0 w 768"/>
              <a:gd name="T10" fmla="*/ 0 h 304"/>
              <a:gd name="T11" fmla="*/ 768 w 768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304">
                <a:moveTo>
                  <a:pt x="768" y="304"/>
                </a:moveTo>
                <a:cubicBezTo>
                  <a:pt x="640" y="168"/>
                  <a:pt x="512" y="32"/>
                  <a:pt x="384" y="16"/>
                </a:cubicBezTo>
                <a:cubicBezTo>
                  <a:pt x="256" y="0"/>
                  <a:pt x="128" y="104"/>
                  <a:pt x="0" y="208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4953000" y="4013200"/>
            <a:ext cx="1752600" cy="558800"/>
          </a:xfrm>
          <a:custGeom>
            <a:avLst/>
            <a:gdLst>
              <a:gd name="T0" fmla="*/ 0 w 960"/>
              <a:gd name="T1" fmla="*/ 2147483647 h 352"/>
              <a:gd name="T2" fmla="*/ 2147483647 w 960"/>
              <a:gd name="T3" fmla="*/ 2147483647 h 352"/>
              <a:gd name="T4" fmla="*/ 2147483647 w 960"/>
              <a:gd name="T5" fmla="*/ 2147483647 h 352"/>
              <a:gd name="T6" fmla="*/ 0 60000 65536"/>
              <a:gd name="T7" fmla="*/ 0 60000 65536"/>
              <a:gd name="T8" fmla="*/ 0 60000 65536"/>
              <a:gd name="T9" fmla="*/ 0 w 960"/>
              <a:gd name="T10" fmla="*/ 0 h 352"/>
              <a:gd name="T11" fmla="*/ 960 w 960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352">
                <a:moveTo>
                  <a:pt x="0" y="352"/>
                </a:moveTo>
                <a:cubicBezTo>
                  <a:pt x="136" y="192"/>
                  <a:pt x="272" y="32"/>
                  <a:pt x="432" y="16"/>
                </a:cubicBezTo>
                <a:cubicBezTo>
                  <a:pt x="592" y="0"/>
                  <a:pt x="776" y="128"/>
                  <a:pt x="960" y="25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2667000" y="4572000"/>
            <a:ext cx="1371600" cy="381000"/>
          </a:xfrm>
          <a:custGeom>
            <a:avLst/>
            <a:gdLst>
              <a:gd name="T0" fmla="*/ 2147483647 w 768"/>
              <a:gd name="T1" fmla="*/ 0 h 256"/>
              <a:gd name="T2" fmla="*/ 2147483647 w 768"/>
              <a:gd name="T3" fmla="*/ 2147483647 h 256"/>
              <a:gd name="T4" fmla="*/ 0 w 768"/>
              <a:gd name="T5" fmla="*/ 2147483647 h 256"/>
              <a:gd name="T6" fmla="*/ 0 60000 65536"/>
              <a:gd name="T7" fmla="*/ 0 60000 65536"/>
              <a:gd name="T8" fmla="*/ 0 60000 65536"/>
              <a:gd name="T9" fmla="*/ 0 w 768"/>
              <a:gd name="T10" fmla="*/ 0 h 256"/>
              <a:gd name="T11" fmla="*/ 768 w 76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256">
                <a:moveTo>
                  <a:pt x="768" y="0"/>
                </a:moveTo>
                <a:cubicBezTo>
                  <a:pt x="640" y="112"/>
                  <a:pt x="512" y="224"/>
                  <a:pt x="384" y="240"/>
                </a:cubicBezTo>
                <a:cubicBezTo>
                  <a:pt x="256" y="256"/>
                  <a:pt x="128" y="176"/>
                  <a:pt x="0" y="9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5800" y="4318000"/>
            <a:ext cx="137001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Before mark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4648200" y="41656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373563" y="3854450"/>
            <a:ext cx="57943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root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362200" y="4419600"/>
            <a:ext cx="609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2971800" y="4419600"/>
            <a:ext cx="609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581400" y="4419600"/>
            <a:ext cx="609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4191000" y="4419600"/>
            <a:ext cx="914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5105400" y="4419600"/>
            <a:ext cx="12192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6324600" y="4419600"/>
            <a:ext cx="914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3276600" y="4419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2667000" y="4419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3886200" y="4419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4495800" y="4419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4800600" y="4419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5410200" y="4419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5715000" y="4419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6019800" y="4419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6629400" y="4419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6934200" y="4419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89" name="Freeform 29"/>
          <p:cNvSpPr>
            <a:spLocks/>
          </p:cNvSpPr>
          <p:nvPr/>
        </p:nvSpPr>
        <p:spPr bwMode="auto">
          <a:xfrm>
            <a:off x="3962400" y="4876800"/>
            <a:ext cx="685800" cy="482600"/>
          </a:xfrm>
          <a:custGeom>
            <a:avLst/>
            <a:gdLst>
              <a:gd name="T0" fmla="*/ 2147483647 w 768"/>
              <a:gd name="T1" fmla="*/ 2147483647 h 304"/>
              <a:gd name="T2" fmla="*/ 2147483647 w 768"/>
              <a:gd name="T3" fmla="*/ 2147483647 h 304"/>
              <a:gd name="T4" fmla="*/ 0 w 768"/>
              <a:gd name="T5" fmla="*/ 2147483647 h 304"/>
              <a:gd name="T6" fmla="*/ 0 60000 65536"/>
              <a:gd name="T7" fmla="*/ 0 60000 65536"/>
              <a:gd name="T8" fmla="*/ 0 60000 65536"/>
              <a:gd name="T9" fmla="*/ 0 w 768"/>
              <a:gd name="T10" fmla="*/ 0 h 304"/>
              <a:gd name="T11" fmla="*/ 768 w 768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304">
                <a:moveTo>
                  <a:pt x="768" y="304"/>
                </a:moveTo>
                <a:cubicBezTo>
                  <a:pt x="640" y="168"/>
                  <a:pt x="512" y="32"/>
                  <a:pt x="384" y="16"/>
                </a:cubicBezTo>
                <a:cubicBezTo>
                  <a:pt x="256" y="0"/>
                  <a:pt x="128" y="104"/>
                  <a:pt x="0" y="208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90" name="Freeform 30"/>
          <p:cNvSpPr>
            <a:spLocks/>
          </p:cNvSpPr>
          <p:nvPr/>
        </p:nvSpPr>
        <p:spPr bwMode="auto">
          <a:xfrm>
            <a:off x="4953000" y="4851400"/>
            <a:ext cx="1752600" cy="558800"/>
          </a:xfrm>
          <a:custGeom>
            <a:avLst/>
            <a:gdLst>
              <a:gd name="T0" fmla="*/ 0 w 960"/>
              <a:gd name="T1" fmla="*/ 2147483647 h 352"/>
              <a:gd name="T2" fmla="*/ 2147483647 w 960"/>
              <a:gd name="T3" fmla="*/ 2147483647 h 352"/>
              <a:gd name="T4" fmla="*/ 2147483647 w 960"/>
              <a:gd name="T5" fmla="*/ 2147483647 h 352"/>
              <a:gd name="T6" fmla="*/ 0 60000 65536"/>
              <a:gd name="T7" fmla="*/ 0 60000 65536"/>
              <a:gd name="T8" fmla="*/ 0 60000 65536"/>
              <a:gd name="T9" fmla="*/ 0 w 960"/>
              <a:gd name="T10" fmla="*/ 0 h 352"/>
              <a:gd name="T11" fmla="*/ 960 w 960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352">
                <a:moveTo>
                  <a:pt x="0" y="352"/>
                </a:moveTo>
                <a:cubicBezTo>
                  <a:pt x="136" y="192"/>
                  <a:pt x="272" y="32"/>
                  <a:pt x="432" y="16"/>
                </a:cubicBezTo>
                <a:cubicBezTo>
                  <a:pt x="592" y="0"/>
                  <a:pt x="776" y="128"/>
                  <a:pt x="960" y="25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91" name="Freeform 31"/>
          <p:cNvSpPr>
            <a:spLocks/>
          </p:cNvSpPr>
          <p:nvPr/>
        </p:nvSpPr>
        <p:spPr bwMode="auto">
          <a:xfrm>
            <a:off x="2819400" y="5410200"/>
            <a:ext cx="1219200" cy="381000"/>
          </a:xfrm>
          <a:custGeom>
            <a:avLst/>
            <a:gdLst>
              <a:gd name="T0" fmla="*/ 2147483647 w 768"/>
              <a:gd name="T1" fmla="*/ 0 h 256"/>
              <a:gd name="T2" fmla="*/ 2147483647 w 768"/>
              <a:gd name="T3" fmla="*/ 2147483647 h 256"/>
              <a:gd name="T4" fmla="*/ 0 w 768"/>
              <a:gd name="T5" fmla="*/ 2147483647 h 256"/>
              <a:gd name="T6" fmla="*/ 0 60000 65536"/>
              <a:gd name="T7" fmla="*/ 0 60000 65536"/>
              <a:gd name="T8" fmla="*/ 0 60000 65536"/>
              <a:gd name="T9" fmla="*/ 0 w 768"/>
              <a:gd name="T10" fmla="*/ 0 h 256"/>
              <a:gd name="T11" fmla="*/ 768 w 76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256">
                <a:moveTo>
                  <a:pt x="768" y="0"/>
                </a:moveTo>
                <a:cubicBezTo>
                  <a:pt x="640" y="112"/>
                  <a:pt x="512" y="224"/>
                  <a:pt x="384" y="240"/>
                </a:cubicBezTo>
                <a:cubicBezTo>
                  <a:pt x="256" y="256"/>
                  <a:pt x="128" y="176"/>
                  <a:pt x="0" y="9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685800" y="5156200"/>
            <a:ext cx="11985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After mark</a:t>
            </a: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4648200" y="50038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2362200" y="5257800"/>
            <a:ext cx="609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2971800" y="5257800"/>
            <a:ext cx="609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3581400" y="5257800"/>
            <a:ext cx="609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4191000" y="5257800"/>
            <a:ext cx="914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5105400" y="5257800"/>
            <a:ext cx="12192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6324600" y="5257800"/>
            <a:ext cx="914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3276600" y="5257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2667000" y="5257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3886200" y="5257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4495800" y="5257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>
            <a:off x="4800600" y="5257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>
            <a:off x="5410200" y="5257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>
            <a:off x="5715000" y="5257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>
            <a:off x="6019800" y="5257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>
            <a:off x="6629400" y="5257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09" name="Line 49"/>
          <p:cNvSpPr>
            <a:spLocks noChangeShapeType="1"/>
          </p:cNvSpPr>
          <p:nvPr/>
        </p:nvSpPr>
        <p:spPr bwMode="auto">
          <a:xfrm>
            <a:off x="6934200" y="5257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10" name="Rectangle 50"/>
          <p:cNvSpPr>
            <a:spLocks noChangeArrowheads="1"/>
          </p:cNvSpPr>
          <p:nvPr/>
        </p:nvSpPr>
        <p:spPr bwMode="auto">
          <a:xfrm>
            <a:off x="2362200" y="5257800"/>
            <a:ext cx="304800" cy="304800"/>
          </a:xfrm>
          <a:prstGeom prst="rect">
            <a:avLst/>
          </a:prstGeom>
          <a:solidFill>
            <a:srgbClr val="FF000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1" name="Freeform 51"/>
          <p:cNvSpPr>
            <a:spLocks/>
          </p:cNvSpPr>
          <p:nvPr/>
        </p:nvSpPr>
        <p:spPr bwMode="auto">
          <a:xfrm>
            <a:off x="3962400" y="5715000"/>
            <a:ext cx="685800" cy="482600"/>
          </a:xfrm>
          <a:custGeom>
            <a:avLst/>
            <a:gdLst>
              <a:gd name="T0" fmla="*/ 2147483647 w 768"/>
              <a:gd name="T1" fmla="*/ 2147483647 h 304"/>
              <a:gd name="T2" fmla="*/ 2147483647 w 768"/>
              <a:gd name="T3" fmla="*/ 2147483647 h 304"/>
              <a:gd name="T4" fmla="*/ 0 w 768"/>
              <a:gd name="T5" fmla="*/ 2147483647 h 304"/>
              <a:gd name="T6" fmla="*/ 0 60000 65536"/>
              <a:gd name="T7" fmla="*/ 0 60000 65536"/>
              <a:gd name="T8" fmla="*/ 0 60000 65536"/>
              <a:gd name="T9" fmla="*/ 0 w 768"/>
              <a:gd name="T10" fmla="*/ 0 h 304"/>
              <a:gd name="T11" fmla="*/ 768 w 768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304">
                <a:moveTo>
                  <a:pt x="768" y="304"/>
                </a:moveTo>
                <a:cubicBezTo>
                  <a:pt x="640" y="168"/>
                  <a:pt x="512" y="32"/>
                  <a:pt x="384" y="16"/>
                </a:cubicBezTo>
                <a:cubicBezTo>
                  <a:pt x="256" y="0"/>
                  <a:pt x="128" y="104"/>
                  <a:pt x="0" y="208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12" name="Freeform 52"/>
          <p:cNvSpPr>
            <a:spLocks/>
          </p:cNvSpPr>
          <p:nvPr/>
        </p:nvSpPr>
        <p:spPr bwMode="auto">
          <a:xfrm>
            <a:off x="4953000" y="5689600"/>
            <a:ext cx="1752600" cy="558800"/>
          </a:xfrm>
          <a:custGeom>
            <a:avLst/>
            <a:gdLst>
              <a:gd name="T0" fmla="*/ 0 w 960"/>
              <a:gd name="T1" fmla="*/ 2147483647 h 352"/>
              <a:gd name="T2" fmla="*/ 2147483647 w 960"/>
              <a:gd name="T3" fmla="*/ 2147483647 h 352"/>
              <a:gd name="T4" fmla="*/ 2147483647 w 960"/>
              <a:gd name="T5" fmla="*/ 2147483647 h 352"/>
              <a:gd name="T6" fmla="*/ 0 60000 65536"/>
              <a:gd name="T7" fmla="*/ 0 60000 65536"/>
              <a:gd name="T8" fmla="*/ 0 60000 65536"/>
              <a:gd name="T9" fmla="*/ 0 w 960"/>
              <a:gd name="T10" fmla="*/ 0 h 352"/>
              <a:gd name="T11" fmla="*/ 960 w 960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352">
                <a:moveTo>
                  <a:pt x="0" y="352"/>
                </a:moveTo>
                <a:cubicBezTo>
                  <a:pt x="136" y="192"/>
                  <a:pt x="272" y="32"/>
                  <a:pt x="432" y="16"/>
                </a:cubicBezTo>
                <a:cubicBezTo>
                  <a:pt x="592" y="0"/>
                  <a:pt x="776" y="128"/>
                  <a:pt x="960" y="25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13" name="Freeform 53"/>
          <p:cNvSpPr>
            <a:spLocks/>
          </p:cNvSpPr>
          <p:nvPr/>
        </p:nvSpPr>
        <p:spPr bwMode="auto">
          <a:xfrm>
            <a:off x="2819400" y="6248400"/>
            <a:ext cx="1219200" cy="381000"/>
          </a:xfrm>
          <a:custGeom>
            <a:avLst/>
            <a:gdLst>
              <a:gd name="T0" fmla="*/ 2147483647 w 768"/>
              <a:gd name="T1" fmla="*/ 0 h 256"/>
              <a:gd name="T2" fmla="*/ 2147483647 w 768"/>
              <a:gd name="T3" fmla="*/ 2147483647 h 256"/>
              <a:gd name="T4" fmla="*/ 0 w 768"/>
              <a:gd name="T5" fmla="*/ 2147483647 h 256"/>
              <a:gd name="T6" fmla="*/ 0 60000 65536"/>
              <a:gd name="T7" fmla="*/ 0 60000 65536"/>
              <a:gd name="T8" fmla="*/ 0 60000 65536"/>
              <a:gd name="T9" fmla="*/ 0 w 768"/>
              <a:gd name="T10" fmla="*/ 0 h 256"/>
              <a:gd name="T11" fmla="*/ 768 w 76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256">
                <a:moveTo>
                  <a:pt x="768" y="0"/>
                </a:moveTo>
                <a:cubicBezTo>
                  <a:pt x="640" y="112"/>
                  <a:pt x="512" y="224"/>
                  <a:pt x="384" y="240"/>
                </a:cubicBezTo>
                <a:cubicBezTo>
                  <a:pt x="256" y="256"/>
                  <a:pt x="128" y="176"/>
                  <a:pt x="0" y="96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685800" y="5994400"/>
            <a:ext cx="13398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/>
              <a:t>After sweep</a:t>
            </a:r>
          </a:p>
        </p:txBody>
      </p:sp>
      <p:sp>
        <p:nvSpPr>
          <p:cNvPr id="15415" name="Line 55"/>
          <p:cNvSpPr>
            <a:spLocks noChangeShapeType="1"/>
          </p:cNvSpPr>
          <p:nvPr/>
        </p:nvSpPr>
        <p:spPr bwMode="auto">
          <a:xfrm>
            <a:off x="4648200" y="5842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2362200" y="6096000"/>
            <a:ext cx="609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2971800" y="6096000"/>
            <a:ext cx="609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3581400" y="6096000"/>
            <a:ext cx="609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4191000" y="6096000"/>
            <a:ext cx="914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5105400" y="6096000"/>
            <a:ext cx="12192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1" name="Rectangle 61"/>
          <p:cNvSpPr>
            <a:spLocks noChangeArrowheads="1"/>
          </p:cNvSpPr>
          <p:nvPr/>
        </p:nvSpPr>
        <p:spPr bwMode="auto">
          <a:xfrm>
            <a:off x="6324600" y="6096000"/>
            <a:ext cx="914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2" name="Line 62"/>
          <p:cNvSpPr>
            <a:spLocks noChangeShapeType="1"/>
          </p:cNvSpPr>
          <p:nvPr/>
        </p:nvSpPr>
        <p:spPr bwMode="auto">
          <a:xfrm>
            <a:off x="3276600" y="6096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23" name="Line 63"/>
          <p:cNvSpPr>
            <a:spLocks noChangeShapeType="1"/>
          </p:cNvSpPr>
          <p:nvPr/>
        </p:nvSpPr>
        <p:spPr bwMode="auto">
          <a:xfrm>
            <a:off x="2667000" y="609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24" name="Line 64"/>
          <p:cNvSpPr>
            <a:spLocks noChangeShapeType="1"/>
          </p:cNvSpPr>
          <p:nvPr/>
        </p:nvSpPr>
        <p:spPr bwMode="auto">
          <a:xfrm>
            <a:off x="3886200" y="609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25" name="Line 65"/>
          <p:cNvSpPr>
            <a:spLocks noChangeShapeType="1"/>
          </p:cNvSpPr>
          <p:nvPr/>
        </p:nvSpPr>
        <p:spPr bwMode="auto">
          <a:xfrm>
            <a:off x="4495800" y="609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26" name="Line 66"/>
          <p:cNvSpPr>
            <a:spLocks noChangeShapeType="1"/>
          </p:cNvSpPr>
          <p:nvPr/>
        </p:nvSpPr>
        <p:spPr bwMode="auto">
          <a:xfrm>
            <a:off x="4800600" y="609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27" name="Line 67"/>
          <p:cNvSpPr>
            <a:spLocks noChangeShapeType="1"/>
          </p:cNvSpPr>
          <p:nvPr/>
        </p:nvSpPr>
        <p:spPr bwMode="auto">
          <a:xfrm>
            <a:off x="5410200" y="6096000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28" name="Line 68"/>
          <p:cNvSpPr>
            <a:spLocks noChangeShapeType="1"/>
          </p:cNvSpPr>
          <p:nvPr/>
        </p:nvSpPr>
        <p:spPr bwMode="auto">
          <a:xfrm>
            <a:off x="5715000" y="6096000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29" name="Line 69"/>
          <p:cNvSpPr>
            <a:spLocks noChangeShapeType="1"/>
          </p:cNvSpPr>
          <p:nvPr/>
        </p:nvSpPr>
        <p:spPr bwMode="auto">
          <a:xfrm>
            <a:off x="6019800" y="6096000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30" name="Line 70"/>
          <p:cNvSpPr>
            <a:spLocks noChangeShapeType="1"/>
          </p:cNvSpPr>
          <p:nvPr/>
        </p:nvSpPr>
        <p:spPr bwMode="auto">
          <a:xfrm>
            <a:off x="6629400" y="609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31" name="Line 71"/>
          <p:cNvSpPr>
            <a:spLocks noChangeShapeType="1"/>
          </p:cNvSpPr>
          <p:nvPr/>
        </p:nvSpPr>
        <p:spPr bwMode="auto">
          <a:xfrm>
            <a:off x="6934200" y="609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432" name="Rectangle 72"/>
          <p:cNvSpPr>
            <a:spLocks noChangeArrowheads="1"/>
          </p:cNvSpPr>
          <p:nvPr/>
        </p:nvSpPr>
        <p:spPr bwMode="auto">
          <a:xfrm>
            <a:off x="5105400" y="6096000"/>
            <a:ext cx="1219200" cy="3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</a:rPr>
              <a:t>free</a:t>
            </a:r>
          </a:p>
        </p:txBody>
      </p:sp>
      <p:sp>
        <p:nvSpPr>
          <p:cNvPr id="15433" name="Rectangle 73"/>
          <p:cNvSpPr>
            <a:spLocks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4" name="Text Box 74"/>
          <p:cNvSpPr txBox="1">
            <a:spLocks noChangeArrowheads="1"/>
          </p:cNvSpPr>
          <p:nvPr/>
        </p:nvSpPr>
        <p:spPr bwMode="auto">
          <a:xfrm>
            <a:off x="6727825" y="3733800"/>
            <a:ext cx="13160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Mark bit set</a:t>
            </a:r>
          </a:p>
        </p:txBody>
      </p:sp>
      <p:sp>
        <p:nvSpPr>
          <p:cNvPr id="15435" name="Rectangle 75"/>
          <p:cNvSpPr>
            <a:spLocks noChangeArrowheads="1"/>
          </p:cNvSpPr>
          <p:nvPr/>
        </p:nvSpPr>
        <p:spPr bwMode="auto">
          <a:xfrm>
            <a:off x="2971800" y="6096000"/>
            <a:ext cx="609600" cy="30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</a:rPr>
              <a:t>free</a:t>
            </a:r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5105400" y="6108700"/>
            <a:ext cx="1219200" cy="30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2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91758"/>
            <a:ext cx="7345361" cy="8353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alignment?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1" y="850900"/>
            <a:ext cx="8246343" cy="4330699"/>
          </a:xfrm>
        </p:spPr>
        <p:txBody>
          <a:bodyPr/>
          <a:lstStyle/>
          <a:p>
            <a:r>
              <a:rPr lang="en-US" dirty="0" smtClean="0"/>
              <a:t>Let’s assume there is no alignment requirement</a:t>
            </a:r>
          </a:p>
          <a:p>
            <a:pPr lvl="1"/>
            <a:r>
              <a:rPr lang="en-US" dirty="0" smtClean="0"/>
              <a:t>i.e., a data structure can have any address, not necessarily multiple of 8 or 16</a:t>
            </a:r>
          </a:p>
          <a:p>
            <a:pPr lvl="2"/>
            <a:r>
              <a:rPr lang="en-US" dirty="0" smtClean="0"/>
              <a:t>E.g., have an integer (value 0) </a:t>
            </a:r>
            <a:r>
              <a:rPr lang="en-US" dirty="0"/>
              <a:t>at address </a:t>
            </a:r>
            <a:r>
              <a:rPr lang="en-US" dirty="0" smtClean="0">
                <a:solidFill>
                  <a:srgbClr val="0000FF"/>
                </a:solidFill>
              </a:rPr>
              <a:t>0x923d3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many cache blocks we need to read for this 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r>
              <a:rPr lang="en-US" dirty="0" smtClean="0">
                <a:solidFill>
                  <a:srgbClr val="FF0000"/>
                </a:solidFill>
              </a:rPr>
              <a:t>? why? </a:t>
            </a:r>
          </a:p>
          <a:p>
            <a:pPr lvl="2"/>
            <a:r>
              <a:rPr lang="en-US" dirty="0" smtClean="0"/>
              <a:t>Assume each cache block can hold 64 bytes </a:t>
            </a:r>
            <a:endParaRPr lang="en-US" dirty="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842000" y="5892800"/>
            <a:ext cx="1447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0000 0000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5842000" y="5588000"/>
            <a:ext cx="1447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0000 0000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5842000" y="5283200"/>
            <a:ext cx="1447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0000 0000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330700" y="49297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0x923d3f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 flipV="1">
            <a:off x="6565900" y="5043488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CA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5842000" y="4978400"/>
            <a:ext cx="1447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0000 0000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4343400" y="52472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0x923d40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4356100" y="55520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0x923d41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368800" y="58695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0x923d42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4343400" y="3687286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addr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.(hex)</a:t>
            </a: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5930900" y="3674586"/>
            <a:ext cx="115432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content</a:t>
            </a: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4" name="AutoShape 16"/>
          <p:cNvSpPr>
            <a:spLocks/>
          </p:cNvSpPr>
          <p:nvPr/>
        </p:nvSpPr>
        <p:spPr bwMode="auto">
          <a:xfrm rot="10800000">
            <a:off x="7369176" y="50165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88250" y="5266293"/>
            <a:ext cx="1139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Calibri" pitchFamily="34" charset="0"/>
              </a:rPr>
              <a:t>an integer</a:t>
            </a:r>
          </a:p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</a:rPr>
              <a:t>var.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842000" y="4673600"/>
            <a:ext cx="14478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XXXX XXXX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842000" y="4368800"/>
            <a:ext cx="14478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XXXX XXXX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842000" y="4064000"/>
            <a:ext cx="14478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XXXX XXXX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842000" y="6197600"/>
            <a:ext cx="14478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XXXX XXXX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330700" y="46122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0x923d3e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4343400" y="42947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0x923d3d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4343400" y="40026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0x923d3c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4368800" y="61870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0x923d43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2451100" y="4938752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…0011 1111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2469690" y="4612243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…0011 </a:t>
            </a:r>
            <a:r>
              <a:rPr lang="en-US" sz="1800" dirty="0" smtClean="0">
                <a:latin typeface="Courier New" pitchFamily="49" charset="0"/>
              </a:rPr>
              <a:t>1110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2461426" y="4294743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…0011 </a:t>
            </a:r>
            <a:r>
              <a:rPr lang="en-US" sz="1800" dirty="0" smtClean="0">
                <a:latin typeface="Courier New" pitchFamily="49" charset="0"/>
              </a:rPr>
              <a:t>1101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2461426" y="4017486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…0011 </a:t>
            </a:r>
            <a:r>
              <a:rPr lang="en-US" sz="1800" dirty="0" smtClean="0">
                <a:latin typeface="Courier New" pitchFamily="49" charset="0"/>
              </a:rPr>
              <a:t>1100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2324100" y="3477220"/>
            <a:ext cx="198545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addr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.(binary,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  <a:latin typeface="Courier New" pitchFamily="49" charset="0"/>
              </a:rPr>
              <a:t>last 8 bits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</a:t>
            </a: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2451100" y="5258395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…0100 0000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2451100" y="5575895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…0100 0001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2451100" y="5880695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…0100 0010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2451100" y="6185495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…0100 0011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91758"/>
            <a:ext cx="7345361" cy="8353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alignment?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1" y="1028185"/>
            <a:ext cx="8246343" cy="4330699"/>
          </a:xfrm>
        </p:spPr>
        <p:txBody>
          <a:bodyPr/>
          <a:lstStyle/>
          <a:p>
            <a:r>
              <a:rPr lang="en-US" dirty="0" smtClean="0"/>
              <a:t>2 cache blocks!</a:t>
            </a:r>
          </a:p>
          <a:p>
            <a:pPr lvl="1"/>
            <a:r>
              <a:rPr lang="en-US" dirty="0" smtClean="0"/>
              <a:t>Under the cache design of modern processors, 64B blocks means the starting </a:t>
            </a:r>
            <a:r>
              <a:rPr lang="en-US" dirty="0" smtClean="0">
                <a:solidFill>
                  <a:srgbClr val="FF0000"/>
                </a:solidFill>
              </a:rPr>
              <a:t>address</a:t>
            </a:r>
            <a:r>
              <a:rPr lang="en-US" dirty="0" smtClean="0"/>
              <a:t> of a block has 0 in lower 4 bits</a:t>
            </a:r>
          </a:p>
          <a:p>
            <a:pPr lvl="1"/>
            <a:r>
              <a:rPr lang="en-US" dirty="0" smtClean="0"/>
              <a:t>For better cache performance: do not cross the boundary</a:t>
            </a:r>
          </a:p>
          <a:p>
            <a:pPr lvl="1"/>
            <a:endParaRPr lang="en-US" dirty="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842000" y="5892800"/>
            <a:ext cx="1447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0000 0000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5842000" y="5588000"/>
            <a:ext cx="1447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0000 0000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5842000" y="5283200"/>
            <a:ext cx="1447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0000 0000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330700" y="49297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0x923d3f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 flipV="1">
            <a:off x="6565900" y="5043488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CA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5842000" y="4978400"/>
            <a:ext cx="1447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0000 0000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4343400" y="52472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0x923d40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4356100" y="55520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0x923d41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368800" y="58695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0x923d42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4343400" y="3687286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addr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.(hex)</a:t>
            </a: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5930900" y="3674586"/>
            <a:ext cx="115432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content</a:t>
            </a: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4" name="AutoShape 16"/>
          <p:cNvSpPr>
            <a:spLocks/>
          </p:cNvSpPr>
          <p:nvPr/>
        </p:nvSpPr>
        <p:spPr bwMode="auto">
          <a:xfrm rot="10800000">
            <a:off x="7369176" y="50165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88250" y="5266293"/>
            <a:ext cx="1139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Calibri" pitchFamily="34" charset="0"/>
              </a:rPr>
              <a:t>an integer</a:t>
            </a:r>
          </a:p>
          <a:p>
            <a:pPr>
              <a:defRPr/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</a:rPr>
              <a:t>var.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842000" y="4673600"/>
            <a:ext cx="14478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XXXX XXXX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842000" y="4368800"/>
            <a:ext cx="14478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XXXX XXXX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842000" y="4064000"/>
            <a:ext cx="14478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XXXX XXXX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842000" y="6197600"/>
            <a:ext cx="14478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XXXX XXXX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330700" y="46122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0x923d3e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4343400" y="42947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0x923d3d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4343400" y="40026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0x923d3c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4368800" y="6187043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0x923d43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2451100" y="4938752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…0011 1111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2469690" y="4612243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…0011 </a:t>
            </a:r>
            <a:r>
              <a:rPr lang="en-US" sz="1800" dirty="0" smtClean="0">
                <a:latin typeface="Courier New" pitchFamily="49" charset="0"/>
              </a:rPr>
              <a:t>1110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2461426" y="4294743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…0011 </a:t>
            </a:r>
            <a:r>
              <a:rPr lang="en-US" sz="1800" dirty="0" smtClean="0">
                <a:latin typeface="Courier New" pitchFamily="49" charset="0"/>
              </a:rPr>
              <a:t>1101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2461426" y="4017486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…0011 </a:t>
            </a:r>
            <a:r>
              <a:rPr lang="en-US" sz="1800" dirty="0" smtClean="0">
                <a:latin typeface="Courier New" pitchFamily="49" charset="0"/>
              </a:rPr>
              <a:t>1100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2324100" y="3477220"/>
            <a:ext cx="198545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addr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.(binary,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  <a:latin typeface="Courier New" pitchFamily="49" charset="0"/>
              </a:rPr>
              <a:t>last 8 bits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</a:t>
            </a: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2451100" y="5258395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…0100 0000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2451100" y="5575895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…0100 0001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2451100" y="5880695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…0100 0010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2451100" y="6185495"/>
            <a:ext cx="15698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…0100 0011</a:t>
            </a:r>
            <a:endParaRPr lang="en-US" sz="1800" dirty="0">
              <a:latin typeface="Courier New" pitchFamily="49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714500" y="5283200"/>
            <a:ext cx="6235700" cy="24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39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39351</TotalTime>
  <Words>4846</Words>
  <Application>Microsoft Macintosh PowerPoint</Application>
  <PresentationFormat>On-screen Show (4:3)</PresentationFormat>
  <Paragraphs>1081</Paragraphs>
  <Slides>72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Capital</vt:lpstr>
      <vt:lpstr>ECE 454  Computer Systems Programming Dynamic Memory  (Part I: Simple Allocator)</vt:lpstr>
      <vt:lpstr>Contents</vt:lpstr>
      <vt:lpstr>Why Dynamic Memory Allocation?</vt:lpstr>
      <vt:lpstr>Dynamic Memory Allocators</vt:lpstr>
      <vt:lpstr>Typical Process Memory Image</vt:lpstr>
      <vt:lpstr>Background: alignment</vt:lpstr>
      <vt:lpstr>What is alignment?</vt:lpstr>
      <vt:lpstr>Why alignment?</vt:lpstr>
      <vt:lpstr>Why alignment? (cont.)</vt:lpstr>
      <vt:lpstr>Why alignment? (cont.)</vt:lpstr>
      <vt:lpstr>How to align?</vt:lpstr>
      <vt:lpstr>Specific Cases of Alignment</vt:lpstr>
      <vt:lpstr>Satisfying Alignment with Structures</vt:lpstr>
      <vt:lpstr>Example1</vt:lpstr>
      <vt:lpstr>Example2</vt:lpstr>
      <vt:lpstr>Array of Structures</vt:lpstr>
      <vt:lpstr>Saving Space</vt:lpstr>
      <vt:lpstr>Basic Dynamic Memory Allocation</vt:lpstr>
      <vt:lpstr>Malloc Package</vt:lpstr>
      <vt:lpstr>Malloc Example</vt:lpstr>
      <vt:lpstr>Assumptions</vt:lpstr>
      <vt:lpstr>Allocation Examples</vt:lpstr>
      <vt:lpstr>Constraints</vt:lpstr>
      <vt:lpstr>Goals of Good malloc/free </vt:lpstr>
      <vt:lpstr>Performance Goals: Throughput</vt:lpstr>
      <vt:lpstr>Performance Goals: Peak Memory Utilization</vt:lpstr>
      <vt:lpstr>Internal Fragmentation</vt:lpstr>
      <vt:lpstr>External Fragmentation</vt:lpstr>
      <vt:lpstr>Implementation Issues</vt:lpstr>
      <vt:lpstr>Knowing How Much to Free</vt:lpstr>
      <vt:lpstr>Keeping Track of Free Blocks</vt:lpstr>
      <vt:lpstr>Method 1: Implicit List</vt:lpstr>
      <vt:lpstr>Implicit List: Finding a Free Block</vt:lpstr>
      <vt:lpstr>Implicit List: Allocating in Free Block</vt:lpstr>
      <vt:lpstr>Implicit List: Freeing a Block</vt:lpstr>
      <vt:lpstr>Implicit List: Coalescing</vt:lpstr>
      <vt:lpstr>Implicit List: Bidirectional Coalescing </vt:lpstr>
      <vt:lpstr>Constant Time Coalescing</vt:lpstr>
      <vt:lpstr>Constant Time Coalescing (Case 1)</vt:lpstr>
      <vt:lpstr>Constant Time Coalescing (Case 1)</vt:lpstr>
      <vt:lpstr>Constant Time Coalescing (Case 2)</vt:lpstr>
      <vt:lpstr>Constant Time Coalescing (Case 2)</vt:lpstr>
      <vt:lpstr>Constant Time Coalescing (Case 3)</vt:lpstr>
      <vt:lpstr>Constant Time Coalescing (Case 3)</vt:lpstr>
      <vt:lpstr>Constant Time Coalescing (Case 4)</vt:lpstr>
      <vt:lpstr>Constant Time Coalescing (Case 4)</vt:lpstr>
      <vt:lpstr>Summary of Key Allocator Policies</vt:lpstr>
      <vt:lpstr>Implicit Lists: Summary</vt:lpstr>
      <vt:lpstr>Keeping Track of Free Blocks</vt:lpstr>
      <vt:lpstr>Explicit Free Lists</vt:lpstr>
      <vt:lpstr>Allocating From Explicit Free Lists</vt:lpstr>
      <vt:lpstr>Freeing With Explicit Free Lists</vt:lpstr>
      <vt:lpstr>Freeing With a LIFO Policy</vt:lpstr>
      <vt:lpstr>LIFO: Coalescing</vt:lpstr>
      <vt:lpstr>LIFO: Coalescing</vt:lpstr>
      <vt:lpstr>Freeing With a LIFO Policy (cont)</vt:lpstr>
      <vt:lpstr>Explicit List Summary</vt:lpstr>
      <vt:lpstr>Keeping Track of Free Blocks</vt:lpstr>
      <vt:lpstr>Segregated Storage</vt:lpstr>
      <vt:lpstr>Simple Segregated Storage</vt:lpstr>
      <vt:lpstr>Segregated Best-Fit</vt:lpstr>
      <vt:lpstr>Modern allocators</vt:lpstr>
      <vt:lpstr>Other challenge</vt:lpstr>
      <vt:lpstr>False cache-line sharing</vt:lpstr>
      <vt:lpstr>Solution</vt:lpstr>
      <vt:lpstr>For More Info on Allocators</vt:lpstr>
      <vt:lpstr>Implicit Memory Management: Garbage Collection</vt:lpstr>
      <vt:lpstr>Garbage Collection</vt:lpstr>
      <vt:lpstr>Garbage Collection</vt:lpstr>
      <vt:lpstr>Classical GC algorithms</vt:lpstr>
      <vt:lpstr>Memory as a Graph</vt:lpstr>
      <vt:lpstr>Mark and Sweep Collecting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Ding Yuan</cp:lastModifiedBy>
  <cp:revision>300</cp:revision>
  <cp:lastPrinted>2013-09-11T16:09:48Z</cp:lastPrinted>
  <dcterms:created xsi:type="dcterms:W3CDTF">2013-01-10T16:28:45Z</dcterms:created>
  <dcterms:modified xsi:type="dcterms:W3CDTF">2013-10-22T02:10:30Z</dcterms:modified>
</cp:coreProperties>
</file>