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53"/>
  </p:notesMasterIdLst>
  <p:handoutMasterIdLst>
    <p:handoutMasterId r:id="rId54"/>
  </p:handoutMasterIdLst>
  <p:sldIdLst>
    <p:sldId id="256" r:id="rId2"/>
    <p:sldId id="536" r:id="rId3"/>
    <p:sldId id="412" r:id="rId4"/>
    <p:sldId id="540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3" r:id="rId26"/>
    <p:sldId id="564" r:id="rId27"/>
    <p:sldId id="565" r:id="rId28"/>
    <p:sldId id="592" r:id="rId29"/>
    <p:sldId id="566" r:id="rId30"/>
    <p:sldId id="567" r:id="rId31"/>
    <p:sldId id="568" r:id="rId32"/>
    <p:sldId id="569" r:id="rId33"/>
    <p:sldId id="570" r:id="rId34"/>
    <p:sldId id="593" r:id="rId35"/>
    <p:sldId id="594" r:id="rId36"/>
    <p:sldId id="574" r:id="rId37"/>
    <p:sldId id="575" r:id="rId38"/>
    <p:sldId id="576" r:id="rId39"/>
    <p:sldId id="577" r:id="rId40"/>
    <p:sldId id="580" r:id="rId41"/>
    <p:sldId id="581" r:id="rId42"/>
    <p:sldId id="582" r:id="rId43"/>
    <p:sldId id="583" r:id="rId44"/>
    <p:sldId id="584" r:id="rId45"/>
    <p:sldId id="585" r:id="rId46"/>
    <p:sldId id="586" r:id="rId47"/>
    <p:sldId id="587" r:id="rId48"/>
    <p:sldId id="588" r:id="rId49"/>
    <p:sldId id="589" r:id="rId50"/>
    <p:sldId id="590" r:id="rId51"/>
    <p:sldId id="591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5" autoAdjust="0"/>
  </p:normalViewPr>
  <p:slideViewPr>
    <p:cSldViewPr snapToGrid="0" snapToObjects="1">
      <p:cViewPr>
        <p:scale>
          <a:sx n="100" d="100"/>
          <a:sy n="100" d="100"/>
        </p:scale>
        <p:origin x="-1032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935" tIns="44968" rIns="89935" bIns="44968"/>
          <a:lstStyle/>
          <a:p>
            <a:fld id="{7B8DEF49-E3F1-45EE-858D-36567525D6F4}" type="slidenum">
              <a:rPr lang="en-US"/>
              <a:pPr/>
              <a:t>23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solidFill>
            <a:srgbClr val="FFFFFF"/>
          </a:solidFill>
          <a:ln w="9525"/>
        </p:spPr>
        <p:txBody>
          <a:bodyPr lIns="93724" tIns="46862" rIns="93724" bIns="46862"/>
          <a:lstStyle/>
          <a:p>
            <a:r>
              <a:rPr lang="en-CA" smtClean="0"/>
              <a:t>within a threads with a forwarded value, this is the code between the synchronized load and the corresponding store and signal.</a:t>
            </a:r>
          </a:p>
          <a:p>
            <a:endParaRPr lang="en-CA" smtClean="0"/>
          </a:p>
          <a:p>
            <a:r>
              <a:rPr lang="en-CA" smtClean="0"/>
              <a:t>and the value flows through the threads like so,</a:t>
            </a:r>
          </a:p>
          <a:p>
            <a:endParaRPr lang="en-CA" smtClean="0"/>
          </a:p>
          <a:p>
            <a:r>
              <a:rPr lang="en-CA" smtClean="0"/>
              <a:t>If we can reduce the size of the critical forwarding path by moving code out of it,</a:t>
            </a:r>
          </a:p>
          <a:p>
            <a:r>
              <a:rPr lang="en-CA" smtClean="0"/>
              <a:t>we can decrease execution time</a:t>
            </a:r>
          </a:p>
          <a:p>
            <a:endParaRPr lang="en-CA" smtClean="0"/>
          </a:p>
          <a:p>
            <a:r>
              <a:rPr lang="en-CA" smtClean="0"/>
              <a:t>But we can do better still if the value is predictable---</a:t>
            </a:r>
          </a:p>
          <a:p>
            <a:r>
              <a:rPr lang="en-CA" smtClean="0"/>
              <a:t>rather than wait for synchronization, we can instead predict the value.</a:t>
            </a:r>
          </a:p>
          <a:p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E37AF701-73B8-4B3F-940E-36E43813325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514CD1A0-0E30-4CC3-B57E-1DDEFA7B139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0D22E4DD-AE19-4EC9-BD7B-5909C4786F1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5D9361BF-D958-4AC3-85AB-3BA2210043B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E3E983A0-D0B4-4CD1-BDF8-4D7211FC8EF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4B3FDBB8-96E6-4D21-A3A6-C707564C0C8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305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5214"/>
            <a:ext cx="5027414" cy="4113893"/>
          </a:xfrm>
          <a:noFill/>
          <a:ln/>
        </p:spPr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ECE28871-8FAE-4400-B494-2447996E1D38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2078DD49-2583-4216-8304-1329630E790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/>
          <a:lstStyle/>
          <a:p>
            <a:fld id="{E3E983A0-D0B4-4CD1-BDF8-4D7211FC8EF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935" tIns="44968" rIns="89935" bIns="44968"/>
          <a:lstStyle/>
          <a:p>
            <a:fld id="{465BA2A8-F780-4421-A840-AEFAEDFD300E}" type="slidenum">
              <a:rPr lang="en-US"/>
              <a:pPr/>
              <a:t>43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E851303-5760-5E4A-99FB-0C39087481F4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5A15-1C2B-D241-B847-078598B3D84C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71F-6E4C-5248-B34C-C3E97D23B20D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1A3-6548-B84B-87D5-6D3F51DED19C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3321-E3D1-D544-97C1-DCF6342DBA70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8006-D756-374A-B44C-6E176A76D1EE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6D5227B-8C69-F049-81D8-683402444958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6E79-79F1-044E-BF15-519AA80333F1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7A21-AF85-A74F-950D-2F0E5DC37417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3E6E-2392-614D-A8D1-DF45789A74E2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188A-3465-C742-8B48-0EC082F1ACB9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096B-E8B6-0948-A246-FBB3328310E5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ED0-8F2E-0D4F-8609-29BA494015F4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934A909-10B6-5545-85D7-6FF85FA8EFAD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4000" i="1" dirty="0" smtClean="0"/>
              <a:t>Threads</a:t>
            </a:r>
            <a:r>
              <a:rPr lang="en-US" sz="3200" i="1" dirty="0"/>
              <a:t> </a:t>
            </a:r>
            <a:r>
              <a:rPr lang="en-US" sz="3200" i="1" dirty="0" smtClean="0"/>
              <a:t>and Synchronization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4950" y="1760538"/>
            <a:ext cx="8604250" cy="48434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Threads </a:t>
            </a:r>
            <a:r>
              <a:rPr lang="en-US" dirty="0"/>
              <a:t>and </a:t>
            </a:r>
            <a:r>
              <a:rPr lang="en-US" dirty="0" smtClean="0"/>
              <a:t>processes: similarities</a:t>
            </a:r>
            <a:endParaRPr lang="en-US" dirty="0"/>
          </a:p>
          <a:p>
            <a:pPr lvl="1">
              <a:defRPr/>
            </a:pPr>
            <a:r>
              <a:rPr lang="en-US" dirty="0"/>
              <a:t>Each has its own logical control flow</a:t>
            </a:r>
          </a:p>
          <a:p>
            <a:pPr lvl="1">
              <a:defRPr/>
            </a:pPr>
            <a:r>
              <a:rPr lang="en-US" dirty="0"/>
              <a:t>Each can run concurrently with others</a:t>
            </a:r>
          </a:p>
          <a:p>
            <a:pPr>
              <a:defRPr/>
            </a:pPr>
            <a:r>
              <a:rPr lang="en-US" dirty="0" smtClean="0"/>
              <a:t>Threads </a:t>
            </a:r>
            <a:r>
              <a:rPr lang="en-US" dirty="0"/>
              <a:t>and </a:t>
            </a:r>
            <a:r>
              <a:rPr lang="en-US" dirty="0" smtClean="0"/>
              <a:t>processes: differences</a:t>
            </a:r>
            <a:endParaRPr lang="en-US" dirty="0"/>
          </a:p>
          <a:p>
            <a:pPr lvl="1">
              <a:defRPr/>
            </a:pPr>
            <a:r>
              <a:rPr lang="en-US" dirty="0"/>
              <a:t>Threads share code and data, processes (typically) do not</a:t>
            </a:r>
          </a:p>
          <a:p>
            <a:pPr lvl="1">
              <a:defRPr/>
            </a:pPr>
            <a:r>
              <a:rPr lang="en-US" dirty="0"/>
              <a:t>Threads are </a:t>
            </a:r>
            <a:r>
              <a:rPr lang="en-US" dirty="0" smtClean="0"/>
              <a:t>much less </a:t>
            </a:r>
            <a:r>
              <a:rPr lang="en-US" dirty="0"/>
              <a:t>expensive than processes</a:t>
            </a:r>
          </a:p>
          <a:p>
            <a:pPr lvl="2">
              <a:defRPr/>
            </a:pPr>
            <a:r>
              <a:rPr lang="en-US" dirty="0"/>
              <a:t>Process control (creating and reaping) is </a:t>
            </a:r>
            <a:r>
              <a:rPr lang="en-US" dirty="0" smtClean="0"/>
              <a:t>more expensive than thread control</a:t>
            </a:r>
          </a:p>
          <a:p>
            <a:pPr lvl="2">
              <a:defRPr/>
            </a:pPr>
            <a:r>
              <a:rPr lang="en-US" dirty="0" smtClean="0"/>
              <a:t>Context switches for processes much more expensive than for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3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34975"/>
            <a:ext cx="8482013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5913" y="1758950"/>
            <a:ext cx="8307387" cy="4921250"/>
          </a:xfrm>
        </p:spPr>
        <p:txBody>
          <a:bodyPr/>
          <a:lstStyle/>
          <a:p>
            <a:pPr>
              <a:defRPr/>
            </a:pPr>
            <a:r>
              <a:rPr lang="en-US" dirty="0"/>
              <a:t>+ Easy to share data structures between threads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e.g., logging information, file cache</a:t>
            </a:r>
          </a:p>
          <a:p>
            <a:pPr>
              <a:defRPr/>
            </a:pPr>
            <a:r>
              <a:rPr lang="en-US" dirty="0"/>
              <a:t>+ Threads are more efficient than processes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 </a:t>
            </a:r>
            <a:r>
              <a:rPr lang="en-US" dirty="0"/>
              <a:t>Unintentional sharing can introduce subtle and hard-to-reproduce errors!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The ease with which data can be shared is both the greatest strength and the greatest weakness of </a:t>
            </a:r>
            <a:r>
              <a:rPr lang="en-US" dirty="0" smtClean="0">
                <a:solidFill>
                  <a:srgbClr val="0000FF"/>
                </a:solidFill>
              </a:rPr>
              <a:t>threads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6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3525"/>
            <a:ext cx="9144000" cy="1565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dirty="0" err="1" smtClean="0"/>
              <a:t>p</a:t>
            </a:r>
            <a:r>
              <a:rPr lang="en-US" dirty="0" err="1" smtClean="0"/>
              <a:t>threads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7709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dirty="0" err="1" smtClean="0"/>
              <a:t>Pthreads</a:t>
            </a:r>
            <a:r>
              <a:rPr lang="en-US" sz="3800" dirty="0" smtClean="0"/>
              <a:t>: the programmer’s job: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54188"/>
            <a:ext cx="8666162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solidFill>
                  <a:srgbClr val="C00000"/>
                </a:solidFill>
              </a:rPr>
              <a:t>Pthreads</a:t>
            </a:r>
            <a:r>
              <a:rPr lang="en-US" i="1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Standard interface for ~60 functions that manipulate threads from C programs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Programmer’s job:</a:t>
            </a:r>
          </a:p>
          <a:p>
            <a:pPr lvl="1">
              <a:defRPr/>
            </a:pPr>
            <a:r>
              <a:rPr lang="en-US" dirty="0" smtClean="0"/>
              <a:t>Decide how to decompose the computation into parallel parts.</a:t>
            </a:r>
          </a:p>
          <a:p>
            <a:pPr lvl="1">
              <a:defRPr/>
            </a:pPr>
            <a:r>
              <a:rPr lang="en-US" dirty="0" smtClean="0"/>
              <a:t>Create (and destroy) threads to support that decomposition.</a:t>
            </a:r>
          </a:p>
          <a:p>
            <a:pPr lvl="1">
              <a:defRPr/>
            </a:pPr>
            <a:r>
              <a:rPr lang="en-US" dirty="0" smtClean="0"/>
              <a:t>Add synchronization to make sure dependences are satisfied.</a:t>
            </a:r>
          </a:p>
        </p:txBody>
      </p:sp>
    </p:spTree>
    <p:extLst>
      <p:ext uri="{BB962C8B-B14F-4D97-AF65-F5344CB8AC3E}">
        <p14:creationId xmlns:p14="http://schemas.microsoft.com/office/powerpoint/2010/main" val="143845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962900" cy="573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/>
              <a:t>Posix</a:t>
            </a:r>
            <a:r>
              <a:rPr lang="en-US" sz="3600" dirty="0"/>
              <a:t> Threads (</a:t>
            </a:r>
            <a:r>
              <a:rPr lang="en-US" sz="3600" dirty="0" err="1"/>
              <a:t>Pthreads</a:t>
            </a:r>
            <a:r>
              <a:rPr lang="en-US" sz="3600" dirty="0"/>
              <a:t>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1841500"/>
            <a:ext cx="8697912" cy="4140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Creating </a:t>
            </a:r>
            <a:r>
              <a:rPr lang="en-US" dirty="0" smtClean="0"/>
              <a:t>and reaping threads</a:t>
            </a:r>
          </a:p>
          <a:p>
            <a:pPr lvl="2"/>
            <a:r>
              <a:rPr lang="en-US" dirty="0" smtClean="0">
                <a:latin typeface="Courier New" pitchFamily="49" charset="0"/>
              </a:rPr>
              <a:t>pthread_create(pthread_t *tid, …, func *f, void *arg)</a:t>
            </a:r>
          </a:p>
          <a:p>
            <a:pPr lvl="2"/>
            <a:r>
              <a:rPr lang="en-US" dirty="0" smtClean="0">
                <a:latin typeface="Courier New" pitchFamily="49" charset="0"/>
              </a:rPr>
              <a:t>pthread_join(pthread_t tid, void **thread_return)</a:t>
            </a:r>
          </a:p>
          <a:p>
            <a:pPr lvl="1"/>
            <a:r>
              <a:rPr lang="en-US" dirty="0" smtClean="0"/>
              <a:t>Determining your thread ID</a:t>
            </a:r>
          </a:p>
          <a:p>
            <a:pPr lvl="2"/>
            <a:r>
              <a:rPr lang="en-US" dirty="0" smtClean="0">
                <a:latin typeface="Courier New" pitchFamily="49" charset="0"/>
              </a:rPr>
              <a:t>pthread_self()</a:t>
            </a:r>
          </a:p>
          <a:p>
            <a:pPr lvl="1"/>
            <a:r>
              <a:rPr lang="en-US" dirty="0" smtClean="0"/>
              <a:t>Terminating threads</a:t>
            </a:r>
          </a:p>
          <a:p>
            <a:pPr lvl="2"/>
            <a:r>
              <a:rPr lang="en-US" dirty="0" smtClean="0">
                <a:latin typeface="Courier New" pitchFamily="49" charset="0"/>
              </a:rPr>
              <a:t>pthread_cancel(pthread_t tid)</a:t>
            </a:r>
          </a:p>
          <a:p>
            <a:pPr lvl="2"/>
            <a:r>
              <a:rPr lang="en-US" dirty="0" smtClean="0">
                <a:latin typeface="Courier New" pitchFamily="49" charset="0"/>
              </a:rPr>
              <a:t>pthread_exit(void *thread_return)</a:t>
            </a:r>
            <a:endParaRPr lang="en-US" dirty="0" smtClean="0"/>
          </a:p>
          <a:p>
            <a:pPr lvl="2"/>
            <a:r>
              <a:rPr lang="en-US" dirty="0" smtClean="0">
                <a:latin typeface="Courier New" pitchFamily="49" charset="0"/>
              </a:rPr>
              <a:t>return </a:t>
            </a:r>
            <a:r>
              <a:rPr lang="en-US" dirty="0" smtClean="0"/>
              <a:t>(in primary thread routine terminates the thread)</a:t>
            </a:r>
          </a:p>
          <a:p>
            <a:pPr lvl="2"/>
            <a:r>
              <a:rPr lang="en-US" dirty="0" smtClean="0">
                <a:latin typeface="Courier New" pitchFamily="49" charset="0"/>
              </a:rPr>
              <a:t>exit()</a:t>
            </a:r>
            <a:r>
              <a:rPr lang="en-US" dirty="0" smtClean="0"/>
              <a:t> (terminates all threads) </a:t>
            </a:r>
          </a:p>
          <a:p>
            <a:pPr lvl="1"/>
            <a:r>
              <a:rPr lang="en-US" dirty="0" smtClean="0"/>
              <a:t>Synchronizing access to shared variables</a:t>
            </a:r>
          </a:p>
          <a:p>
            <a:pPr lvl="2"/>
            <a:r>
              <a:rPr lang="en-US" dirty="0" smtClean="0"/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355991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Example of Thread Creation</a:t>
            </a:r>
            <a:endParaRPr lang="en-US" dirty="0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107474" y="1752600"/>
            <a:ext cx="12041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 dirty="0">
                <a:cs typeface="Courier New" pitchFamily="49" charset="0"/>
              </a:rPr>
              <a:t>main()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311650" y="18288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0513" y="3200400"/>
            <a:ext cx="41925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 dirty="0">
                <a:solidFill>
                  <a:schemeClr val="bg2"/>
                </a:solidFill>
                <a:cs typeface="Courier New" pitchFamily="49" charset="0"/>
              </a:rPr>
              <a:t>   </a:t>
            </a:r>
            <a:r>
              <a:rPr lang="en-US" sz="2200" dirty="0">
                <a:cs typeface="Courier New" pitchFamily="49" charset="0"/>
              </a:rPr>
              <a:t>pthread_create(func)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311650" y="35814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 sz="2200">
              <a:cs typeface="Courier New" pitchFamily="49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521450" y="35814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657975" y="3295650"/>
            <a:ext cx="12041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>
                <a:cs typeface="Courier New" pitchFamily="49" charset="0"/>
              </a:rPr>
              <a:t>func()</a:t>
            </a:r>
          </a:p>
        </p:txBody>
      </p:sp>
    </p:spTree>
    <p:extLst>
      <p:ext uri="{BB962C8B-B14F-4D97-AF65-F5344CB8AC3E}">
        <p14:creationId xmlns:p14="http://schemas.microsoft.com/office/powerpoint/2010/main" val="14289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Thread Joining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9" y="1841500"/>
            <a:ext cx="8494712" cy="3562350"/>
          </a:xfrm>
        </p:spPr>
        <p:txBody>
          <a:bodyPr>
            <a:normAutofit lnSpcReduction="10000"/>
          </a:bodyPr>
          <a:lstStyle/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void *func(void *) { ….. }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pthread_t   id;  </a:t>
            </a:r>
            <a:endParaRPr lang="en-US" sz="2400" dirty="0" smtClean="0"/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smtClean="0"/>
              <a:t>X;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pthread_create(&amp;id, NULL, func, (void *)&amp;X);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…..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pthread_join(id, NULL);   // awaits func to return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…..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8494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smtClean="0"/>
              <a:t>Example of Thread Creation (contd.)</a:t>
            </a:r>
            <a:endParaRPr lang="en-US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346325" y="1803400"/>
            <a:ext cx="12041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>
                <a:cs typeface="Courier New" pitchFamily="49" charset="0"/>
              </a:rPr>
              <a:t>main()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946525" y="1879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82575" y="2849563"/>
            <a:ext cx="3663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>
                <a:solidFill>
                  <a:schemeClr val="bg2"/>
                </a:solidFill>
                <a:cs typeface="Courier New" pitchFamily="49" charset="0"/>
              </a:rPr>
              <a:t>   </a:t>
            </a:r>
            <a:r>
              <a:rPr lang="en-US" sz="2200">
                <a:cs typeface="Courier New" pitchFamily="49" charset="0"/>
              </a:rPr>
              <a:t>pthread_create(func)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946525" y="3632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292850" y="3346450"/>
            <a:ext cx="12041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>
                <a:cs typeface="Courier New" pitchFamily="49" charset="0"/>
              </a:rPr>
              <a:t>func()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47738" y="4241800"/>
            <a:ext cx="2998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>
                <a:cs typeface="Courier New" pitchFamily="49" charset="0"/>
              </a:rPr>
              <a:t>pthread_join(id)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185354" y="5258713"/>
            <a:ext cx="26233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200" dirty="0" smtClean="0">
                <a:cs typeface="Courier New" pitchFamily="49" charset="0"/>
              </a:rPr>
              <a:t>return NULL;</a:t>
            </a:r>
            <a:endParaRPr lang="en-US" sz="2200" dirty="0">
              <a:cs typeface="Courier New" pitchFamily="49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156325" y="36322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3946525" y="5656264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946525" y="561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032250" y="4292735"/>
            <a:ext cx="1568450" cy="64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+mn-lt"/>
              </a:rPr>
              <a:t>(awaits other thread to complete)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79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357188" y="225425"/>
            <a:ext cx="8683625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The </a:t>
            </a:r>
            <a:r>
              <a:rPr lang="en-US" sz="3600" dirty="0" err="1"/>
              <a:t>Pthreads</a:t>
            </a:r>
            <a:r>
              <a:rPr lang="en-US" sz="3600" dirty="0"/>
              <a:t> </a:t>
            </a:r>
            <a:r>
              <a:rPr lang="en-US" sz="3600" dirty="0" smtClean="0"/>
              <a:t>“Hello</a:t>
            </a:r>
            <a:r>
              <a:rPr lang="en-US" sz="3600" dirty="0"/>
              <a:t>, world" Program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7188" y="1295270"/>
            <a:ext cx="5862637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/* </a:t>
            </a:r>
          </a:p>
          <a:p>
            <a:r>
              <a:rPr lang="en-US" sz="1600" dirty="0">
                <a:solidFill>
                  <a:srgbClr val="990000"/>
                </a:solidFill>
              </a:rPr>
              <a:t> * </a:t>
            </a:r>
            <a:r>
              <a:rPr lang="en-US" sz="1600" dirty="0" err="1">
                <a:solidFill>
                  <a:srgbClr val="990000"/>
                </a:solidFill>
              </a:rPr>
              <a:t>hello.c</a:t>
            </a:r>
            <a:r>
              <a:rPr lang="en-US" sz="1600" dirty="0">
                <a:solidFill>
                  <a:srgbClr val="990000"/>
                </a:solidFill>
              </a:rPr>
              <a:t> - </a:t>
            </a:r>
            <a:r>
              <a:rPr lang="en-US" sz="1600" dirty="0" err="1">
                <a:solidFill>
                  <a:srgbClr val="990000"/>
                </a:solidFill>
              </a:rPr>
              <a:t>Pthreads</a:t>
            </a:r>
            <a:r>
              <a:rPr lang="en-US" sz="1600" dirty="0">
                <a:solidFill>
                  <a:srgbClr val="990000"/>
                </a:solidFill>
              </a:rPr>
              <a:t> "hello, world" program </a:t>
            </a:r>
          </a:p>
          <a:p>
            <a:r>
              <a:rPr lang="en-US" sz="1600" dirty="0">
                <a:solidFill>
                  <a:srgbClr val="990000"/>
                </a:solidFill>
              </a:rPr>
              <a:t> */</a:t>
            </a:r>
          </a:p>
          <a:p>
            <a:r>
              <a:rPr lang="en-US" sz="1600" dirty="0"/>
              <a:t>#include "</a:t>
            </a:r>
            <a:r>
              <a:rPr lang="en-US" sz="1600" dirty="0" err="1"/>
              <a:t>csapp.h</a:t>
            </a:r>
            <a:r>
              <a:rPr lang="en-US" sz="1600" dirty="0"/>
              <a:t>"</a:t>
            </a:r>
          </a:p>
          <a:p>
            <a:endParaRPr lang="en-US" sz="1600" dirty="0"/>
          </a:p>
          <a:p>
            <a:r>
              <a:rPr lang="en-US" sz="1600" dirty="0"/>
              <a:t>void *thread(void *</a:t>
            </a:r>
            <a:r>
              <a:rPr lang="en-US" sz="1600" dirty="0" err="1"/>
              <a:t>vargp</a:t>
            </a:r>
            <a:r>
              <a:rPr lang="en-US" sz="1600" dirty="0"/>
              <a:t>);</a:t>
            </a:r>
          </a:p>
          <a:p>
            <a:endParaRPr lang="en-US" sz="1600" dirty="0"/>
          </a:p>
          <a:p>
            <a:r>
              <a:rPr lang="en-US" sz="1600" dirty="0" err="1"/>
              <a:t>int</a:t>
            </a:r>
            <a:r>
              <a:rPr lang="en-US" sz="1600" dirty="0"/>
              <a:t> main() {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pthread_t</a:t>
            </a:r>
            <a:r>
              <a:rPr lang="en-US" sz="1600" dirty="0"/>
              <a:t> </a:t>
            </a:r>
            <a:r>
              <a:rPr lang="en-US" sz="1600" dirty="0" err="1"/>
              <a:t>tid</a:t>
            </a:r>
            <a:r>
              <a:rPr lang="en-US" sz="1600" dirty="0"/>
              <a:t>;</a:t>
            </a:r>
          </a:p>
          <a:p>
            <a:endParaRPr lang="en-US" sz="1600" dirty="0"/>
          </a:p>
          <a:p>
            <a:r>
              <a:rPr lang="en-US" sz="1600" dirty="0"/>
              <a:t>  </a:t>
            </a:r>
            <a:r>
              <a:rPr lang="en-US" sz="1600" dirty="0" err="1"/>
              <a:t>Pthread_create</a:t>
            </a:r>
            <a:r>
              <a:rPr lang="en-US" sz="1600" dirty="0"/>
              <a:t>(&amp;</a:t>
            </a:r>
            <a:r>
              <a:rPr lang="en-US" sz="1600" dirty="0" err="1"/>
              <a:t>tid</a:t>
            </a:r>
            <a:r>
              <a:rPr lang="en-US" sz="1600" dirty="0"/>
              <a:t>, NULL, </a:t>
            </a:r>
            <a:r>
              <a:rPr lang="en-US" sz="1600" dirty="0" smtClean="0"/>
              <a:t>&amp;thread</a:t>
            </a:r>
            <a:r>
              <a:rPr lang="en-US" sz="1600" dirty="0"/>
              <a:t>, NULL);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Pthread_join</a:t>
            </a:r>
            <a:r>
              <a:rPr lang="en-US" sz="1600" dirty="0"/>
              <a:t>(</a:t>
            </a:r>
            <a:r>
              <a:rPr lang="en-US" sz="1600" dirty="0" err="1"/>
              <a:t>tid</a:t>
            </a:r>
            <a:r>
              <a:rPr lang="en-US" sz="1600" dirty="0"/>
              <a:t>, NULL);</a:t>
            </a:r>
          </a:p>
          <a:p>
            <a:r>
              <a:rPr lang="en-US" sz="1600" dirty="0"/>
              <a:t>  exit(0);</a:t>
            </a:r>
          </a:p>
          <a:p>
            <a:r>
              <a:rPr lang="en-US" sz="1600" dirty="0"/>
              <a:t>}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990000"/>
                </a:solidFill>
              </a:rPr>
              <a:t>/* thread routine */</a:t>
            </a:r>
          </a:p>
          <a:p>
            <a:r>
              <a:rPr lang="en-US" sz="1600" dirty="0"/>
              <a:t>void </a:t>
            </a:r>
            <a:r>
              <a:rPr lang="en-US" sz="1600" dirty="0" smtClean="0"/>
              <a:t>thread</a:t>
            </a:r>
            <a:r>
              <a:rPr lang="en-US" sz="1600" dirty="0"/>
              <a:t>(void *</a:t>
            </a:r>
            <a:r>
              <a:rPr lang="en-US" sz="1600" dirty="0" err="1"/>
              <a:t>vargp</a:t>
            </a:r>
            <a:r>
              <a:rPr lang="en-US" sz="1600" dirty="0"/>
              <a:t>) {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printf</a:t>
            </a:r>
            <a:r>
              <a:rPr lang="en-US" sz="1600" dirty="0"/>
              <a:t>("Hello, world!\n"); </a:t>
            </a:r>
          </a:p>
          <a:p>
            <a:r>
              <a:rPr lang="en-US" sz="1600" dirty="0"/>
              <a:t>  return NULL;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808964" name="Text Box 4"/>
          <p:cNvSpPr txBox="1">
            <a:spLocks noChangeArrowheads="1"/>
          </p:cNvSpPr>
          <p:nvPr/>
        </p:nvSpPr>
        <p:spPr bwMode="auto">
          <a:xfrm>
            <a:off x="6477000" y="1981200"/>
            <a:ext cx="191135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0" i="1" dirty="0">
                <a:latin typeface="+mn-lt"/>
              </a:rPr>
              <a:t>Thread attributes </a:t>
            </a:r>
          </a:p>
          <a:p>
            <a:pPr algn="ctr">
              <a:defRPr/>
            </a:pPr>
            <a:r>
              <a:rPr lang="en-US" b="0" i="1" dirty="0">
                <a:latin typeface="+mn-lt"/>
              </a:rPr>
              <a:t>(usually NULL)</a:t>
            </a:r>
          </a:p>
        </p:txBody>
      </p:sp>
      <p:sp>
        <p:nvSpPr>
          <p:cNvPr id="808965" name="Text Box 5"/>
          <p:cNvSpPr txBox="1">
            <a:spLocks noChangeArrowheads="1"/>
          </p:cNvSpPr>
          <p:nvPr/>
        </p:nvSpPr>
        <p:spPr bwMode="auto">
          <a:xfrm>
            <a:off x="6418263" y="2840038"/>
            <a:ext cx="2068512" cy="909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0" i="1" dirty="0">
                <a:latin typeface="+mn-lt"/>
              </a:rPr>
              <a:t>Thread arguments</a:t>
            </a:r>
          </a:p>
          <a:p>
            <a:pPr algn="ctr">
              <a:defRPr/>
            </a:pPr>
            <a:r>
              <a:rPr lang="en-US" b="0" i="1" dirty="0">
                <a:latin typeface="+mn-lt"/>
              </a:rPr>
              <a:t> (if any)</a:t>
            </a:r>
          </a:p>
          <a:p>
            <a:pPr algn="ctr">
              <a:defRPr/>
            </a:pPr>
            <a:r>
              <a:rPr lang="en-US" b="0" i="1" dirty="0">
                <a:latin typeface="+mn-lt"/>
              </a:rPr>
              <a:t>(void *p) </a:t>
            </a:r>
          </a:p>
        </p:txBody>
      </p:sp>
      <p:sp>
        <p:nvSpPr>
          <p:cNvPr id="808966" name="Text Box 6"/>
          <p:cNvSpPr txBox="1">
            <a:spLocks noChangeArrowheads="1"/>
          </p:cNvSpPr>
          <p:nvPr/>
        </p:nvSpPr>
        <p:spPr bwMode="auto">
          <a:xfrm>
            <a:off x="6405563" y="4351338"/>
            <a:ext cx="2247900" cy="909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0" i="1" dirty="0">
                <a:latin typeface="+mn-lt"/>
              </a:rPr>
              <a:t>assigns return value</a:t>
            </a:r>
          </a:p>
          <a:p>
            <a:pPr algn="ctr">
              <a:defRPr/>
            </a:pPr>
            <a:r>
              <a:rPr lang="en-US" b="0" i="1" dirty="0">
                <a:latin typeface="+mn-lt"/>
              </a:rPr>
              <a:t>(if any)</a:t>
            </a:r>
          </a:p>
          <a:p>
            <a:pPr algn="ctr">
              <a:defRPr/>
            </a:pPr>
            <a:r>
              <a:rPr lang="en-US" b="0" i="1" dirty="0">
                <a:latin typeface="+mn-lt"/>
              </a:rPr>
              <a:t>(void **p)</a:t>
            </a:r>
          </a:p>
        </p:txBody>
      </p:sp>
      <p:sp>
        <p:nvSpPr>
          <p:cNvPr id="808967" name="Line 7"/>
          <p:cNvSpPr>
            <a:spLocks noChangeShapeType="1"/>
          </p:cNvSpPr>
          <p:nvPr/>
        </p:nvSpPr>
        <p:spPr bwMode="auto">
          <a:xfrm flipH="1">
            <a:off x="2768600" y="2362200"/>
            <a:ext cx="3708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08968" name="Line 8"/>
          <p:cNvSpPr>
            <a:spLocks noChangeShapeType="1"/>
          </p:cNvSpPr>
          <p:nvPr/>
        </p:nvSpPr>
        <p:spPr bwMode="auto">
          <a:xfrm flipH="1">
            <a:off x="4394200" y="3276600"/>
            <a:ext cx="2082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08969" name="Line 9"/>
          <p:cNvSpPr>
            <a:spLocks noChangeShapeType="1"/>
          </p:cNvSpPr>
          <p:nvPr/>
        </p:nvSpPr>
        <p:spPr bwMode="auto">
          <a:xfrm flipH="1" flipV="1">
            <a:off x="2540000" y="4267200"/>
            <a:ext cx="3937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8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4" grpId="0" animBg="1"/>
      <p:bldP spid="808965" grpId="0" animBg="1"/>
      <p:bldP spid="808966" grpId="0" animBg="1"/>
      <p:bldP spid="808967" grpId="0" animBg="1"/>
      <p:bldP spid="808968" grpId="0" animBg="1"/>
      <p:bldP spid="8089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345362" cy="1339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Example: Matrix Multiply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68400"/>
            <a:ext cx="8307387" cy="3136106"/>
          </a:xfrm>
        </p:spPr>
        <p:txBody>
          <a:bodyPr>
            <a:normAutofit/>
          </a:bodyPr>
          <a:lstStyle/>
          <a:p>
            <a:pPr lvl="2" eaLnBrk="1" hangingPunct="1"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for( i=0;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 smtClean="0">
                <a:latin typeface="Consolas"/>
                <a:cs typeface="Consolas"/>
              </a:rPr>
              <a:t>n; i++ ){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for( j=0; j&lt;n; j++ ) {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smtClean="0">
                <a:latin typeface="Consolas"/>
                <a:cs typeface="Consolas"/>
              </a:rPr>
              <a:t> for</a:t>
            </a:r>
            <a:r>
              <a:rPr lang="en-US" dirty="0" smtClean="0">
                <a:latin typeface="Consolas"/>
                <a:cs typeface="Consolas"/>
              </a:rPr>
              <a:t>( k=0; k&lt;n; k++ 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		c[i][j] += a[i][k]*b[k][j];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}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0513" y="4164806"/>
            <a:ext cx="830738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85763" indent="-385763" eaLnBrk="1" hangingPunct="1">
              <a:lnSpc>
                <a:spcPct val="95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All i- or j-iterations can be run in parallel.</a:t>
            </a:r>
          </a:p>
          <a:p>
            <a:pPr marL="385763" indent="-385763" eaLnBrk="1" hangingPunct="1">
              <a:lnSpc>
                <a:spcPct val="95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If we have p processors: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give n/p rows to each processor.</a:t>
            </a:r>
          </a:p>
          <a:p>
            <a:pPr marL="385763" indent="-385763" eaLnBrk="1" hangingPunct="1">
              <a:lnSpc>
                <a:spcPct val="95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Corresponds to partitioning the i-loop.</a:t>
            </a:r>
          </a:p>
        </p:txBody>
      </p:sp>
      <p:grpSp>
        <p:nvGrpSpPr>
          <p:cNvPr id="27653" name="Group 8"/>
          <p:cNvGrpSpPr>
            <a:grpSpLocks/>
          </p:cNvGrpSpPr>
          <p:nvPr/>
        </p:nvGrpSpPr>
        <p:grpSpPr bwMode="auto">
          <a:xfrm>
            <a:off x="6664325" y="4460875"/>
            <a:ext cx="1738313" cy="914400"/>
            <a:chOff x="6560127" y="4592782"/>
            <a:chExt cx="1648691" cy="588818"/>
          </a:xfrm>
        </p:grpSpPr>
        <p:sp>
          <p:nvSpPr>
            <p:cNvPr id="27654" name="Rectangle 4"/>
            <p:cNvSpPr>
              <a:spLocks noChangeArrowheads="1"/>
            </p:cNvSpPr>
            <p:nvPr/>
          </p:nvSpPr>
          <p:spPr bwMode="auto">
            <a:xfrm>
              <a:off x="6560127" y="4592782"/>
              <a:ext cx="1648691" cy="131618"/>
            </a:xfrm>
            <a:prstGeom prst="rect">
              <a:avLst/>
            </a:prstGeom>
            <a:solidFill>
              <a:schemeClr val="bg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endParaRPr lang="en-US"/>
            </a:p>
          </p:txBody>
        </p:sp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6560127" y="4745182"/>
              <a:ext cx="1648691" cy="131618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endParaRPr lang="en-US"/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6560127" y="4897582"/>
              <a:ext cx="1648691" cy="131618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endParaRPr lang="en-US"/>
            </a:p>
          </p:txBody>
        </p:sp>
        <p:sp>
          <p:nvSpPr>
            <p:cNvPr id="27657" name="Rectangle 7"/>
            <p:cNvSpPr>
              <a:spLocks noChangeArrowheads="1"/>
            </p:cNvSpPr>
            <p:nvPr/>
          </p:nvSpPr>
          <p:spPr bwMode="auto">
            <a:xfrm>
              <a:off x="6560127" y="5049982"/>
              <a:ext cx="1648691" cy="131618"/>
            </a:xfrm>
            <a:prstGeom prst="rect">
              <a:avLst/>
            </a:prstGeom>
            <a:solidFill>
              <a:srgbClr val="C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088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progress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6" y="1892300"/>
            <a:ext cx="7910513" cy="42290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we have learnt: </a:t>
            </a:r>
            <a:r>
              <a:rPr lang="en-US" dirty="0" smtClean="0">
                <a:solidFill>
                  <a:srgbClr val="0000FF"/>
                </a:solidFill>
              </a:rPr>
              <a:t>sequential</a:t>
            </a:r>
            <a:r>
              <a:rPr lang="en-US" dirty="0" smtClean="0"/>
              <a:t> program performance</a:t>
            </a:r>
          </a:p>
          <a:p>
            <a:pPr lvl="1"/>
            <a:r>
              <a:rPr lang="en-US" dirty="0" smtClean="0"/>
              <a:t>CPU architecture</a:t>
            </a:r>
          </a:p>
          <a:p>
            <a:pPr lvl="1"/>
            <a:r>
              <a:rPr lang="en-US" dirty="0" smtClean="0"/>
              <a:t>Compiler optimization</a:t>
            </a:r>
          </a:p>
          <a:p>
            <a:pPr lvl="1"/>
            <a:r>
              <a:rPr lang="en-US" dirty="0" smtClean="0"/>
              <a:t>Optimize for cache</a:t>
            </a:r>
          </a:p>
          <a:p>
            <a:pPr lvl="1"/>
            <a:r>
              <a:rPr lang="en-US" dirty="0" smtClean="0"/>
              <a:t>Dynamic memory performance</a:t>
            </a:r>
          </a:p>
          <a:p>
            <a:r>
              <a:rPr lang="en-US" dirty="0" smtClean="0"/>
              <a:t>Next: optimize by </a:t>
            </a:r>
            <a:r>
              <a:rPr lang="en-US" dirty="0" smtClean="0">
                <a:solidFill>
                  <a:srgbClr val="0000FF"/>
                </a:solidFill>
              </a:rPr>
              <a:t>parallelization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Single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machine</a:t>
            </a:r>
            <a:r>
              <a:rPr lang="en-US" dirty="0" smtClean="0"/>
              <a:t> parallelization (threads and processes)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Multi-machine </a:t>
            </a:r>
            <a:r>
              <a:rPr lang="en-US" dirty="0" smtClean="0"/>
              <a:t>parallelization (modern data-intensive distributed computing)</a:t>
            </a:r>
          </a:p>
          <a:p>
            <a:pPr lvl="2"/>
            <a:r>
              <a:rPr lang="en-US" dirty="0" smtClean="0"/>
              <a:t>e.g., cloud computing, big data,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11/11/2013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1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Matrix </a:t>
            </a:r>
            <a:r>
              <a:rPr lang="en-US" dirty="0" smtClean="0"/>
              <a:t>Multiply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7026" y="1747838"/>
            <a:ext cx="9356726" cy="5224462"/>
          </a:xfrm>
        </p:spPr>
        <p:txBody>
          <a:bodyPr>
            <a:normAutofit/>
          </a:bodyPr>
          <a:lstStyle/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mmult</a:t>
            </a:r>
            <a:r>
              <a:rPr lang="en-US" dirty="0" smtClean="0">
                <a:latin typeface="Consolas"/>
                <a:cs typeface="Consolas"/>
              </a:rPr>
              <a:t> (</a:t>
            </a:r>
            <a:r>
              <a:rPr lang="en-US" dirty="0" smtClean="0">
                <a:latin typeface="Consolas"/>
                <a:cs typeface="Consolas"/>
              </a:rPr>
              <a:t>void* s) </a:t>
            </a:r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 smtClean="0">
              <a:latin typeface="Consolas"/>
              <a:cs typeface="Consolas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slice = *((int *)s); </a:t>
            </a:r>
            <a:endParaRPr lang="en-US" dirty="0" smtClean="0">
              <a:latin typeface="Consolas"/>
              <a:cs typeface="Consolas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en-US" i="1" dirty="0" smtClean="0">
                <a:solidFill>
                  <a:srgbClr val="008000"/>
                </a:solidFill>
                <a:latin typeface="Consolas"/>
                <a:cs typeface="Consolas"/>
              </a:rPr>
              <a:t>/ convert to (int *), </a:t>
            </a:r>
            <a:endParaRPr lang="en-US" i="1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/>
                <a:cs typeface="Consolas"/>
              </a:rPr>
              <a:t> // </a:t>
            </a:r>
            <a:r>
              <a:rPr lang="en-US" i="1" dirty="0" smtClean="0">
                <a:solidFill>
                  <a:srgbClr val="008000"/>
                </a:solidFill>
                <a:latin typeface="Consolas"/>
                <a:cs typeface="Consolas"/>
              </a:rPr>
              <a:t>then </a:t>
            </a:r>
            <a:r>
              <a:rPr lang="en-US" i="1" dirty="0" smtClean="0">
                <a:solidFill>
                  <a:srgbClr val="008000"/>
                </a:solidFill>
                <a:latin typeface="Consolas"/>
                <a:cs typeface="Consolas"/>
              </a:rPr>
              <a:t>deref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FF66CC"/>
                </a:solidFill>
                <a:latin typeface="Consolas"/>
                <a:cs typeface="Consolas"/>
              </a:rPr>
              <a:t>from</a:t>
            </a:r>
            <a:r>
              <a:rPr lang="en-US" dirty="0" smtClean="0">
                <a:latin typeface="Consolas"/>
                <a:cs typeface="Consolas"/>
              </a:rPr>
              <a:t> = (slice*n)/p;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FF66CC"/>
                </a:solidFill>
                <a:latin typeface="Consolas"/>
                <a:cs typeface="Consolas"/>
              </a:rPr>
              <a:t>to</a:t>
            </a:r>
            <a:r>
              <a:rPr lang="en-US" dirty="0" smtClean="0">
                <a:latin typeface="Consolas"/>
                <a:cs typeface="Consolas"/>
              </a:rPr>
              <a:t> = ((slice+1)*n)/p;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for</a:t>
            </a:r>
            <a:r>
              <a:rPr lang="en-US" dirty="0" smtClean="0">
                <a:latin typeface="Consolas"/>
                <a:cs typeface="Consolas"/>
              </a:rPr>
              <a:t>(i=</a:t>
            </a:r>
            <a:r>
              <a:rPr lang="en-US" dirty="0" smtClean="0">
                <a:solidFill>
                  <a:srgbClr val="FF66CC"/>
                </a:solidFill>
                <a:latin typeface="Consolas"/>
                <a:cs typeface="Consolas"/>
              </a:rPr>
              <a:t>from</a:t>
            </a:r>
            <a:r>
              <a:rPr lang="en-US" dirty="0" smtClean="0">
                <a:latin typeface="Consolas"/>
                <a:cs typeface="Consolas"/>
              </a:rPr>
              <a:t>; i&lt;</a:t>
            </a:r>
            <a:r>
              <a:rPr lang="en-US" dirty="0" smtClean="0">
                <a:solidFill>
                  <a:srgbClr val="FF66CC"/>
                </a:solidFill>
                <a:latin typeface="Consolas"/>
                <a:cs typeface="Consolas"/>
              </a:rPr>
              <a:t>to</a:t>
            </a:r>
            <a:r>
              <a:rPr lang="en-US" dirty="0" smtClean="0">
                <a:latin typeface="Consolas"/>
                <a:cs typeface="Consolas"/>
              </a:rPr>
              <a:t>; i++){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	for(j=0; j&lt;n; j++) {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smtClean="0">
                <a:latin typeface="Consolas"/>
                <a:cs typeface="Consolas"/>
              </a:rPr>
              <a:t>  for</a:t>
            </a:r>
            <a:r>
              <a:rPr lang="en-US" dirty="0" smtClean="0">
                <a:latin typeface="Consolas"/>
                <a:cs typeface="Consolas"/>
              </a:rPr>
              <a:t>(k=0; k&lt;n; k++)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smtClean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[i][j] += </a:t>
            </a:r>
            <a:endParaRPr lang="en-US" dirty="0" smtClean="0">
              <a:latin typeface="Consolas"/>
              <a:cs typeface="Consolas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smtClean="0">
                <a:latin typeface="Consolas"/>
                <a:cs typeface="Consolas"/>
              </a:rPr>
              <a:t>a</a:t>
            </a:r>
            <a:r>
              <a:rPr lang="en-US" dirty="0" smtClean="0">
                <a:latin typeface="Consolas"/>
                <a:cs typeface="Consolas"/>
              </a:rPr>
              <a:t>[i][k]*b[k][j];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 </a:t>
            </a: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 smtClean="0">
              <a:latin typeface="Consolas"/>
              <a:cs typeface="Consolas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 smtClean="0">
              <a:latin typeface="Consolas"/>
              <a:cs typeface="Consolas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dirty="0" smtClean="0">
              <a:latin typeface="Consolas"/>
              <a:cs typeface="Consola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1388" y="1550988"/>
            <a:ext cx="8777287" cy="522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60000"/>
              </a:lnSpc>
              <a:buFont typeface="Wingdings" pitchFamily="2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main(){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pthread_t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thrd</a:t>
            </a:r>
            <a:r>
              <a:rPr lang="en-US" dirty="0" smtClean="0">
                <a:latin typeface="Consolas"/>
                <a:cs typeface="Consolas"/>
              </a:rPr>
              <a:t>[p];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index[p];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 	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for(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=0;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&lt;p;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++ ){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index[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] =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 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pthread_create</a:t>
            </a:r>
            <a:r>
              <a:rPr lang="en-US" dirty="0" smtClean="0">
                <a:latin typeface="Consolas"/>
                <a:cs typeface="Consolas"/>
              </a:rPr>
              <a:t>(&amp;</a:t>
            </a:r>
            <a:r>
              <a:rPr lang="en-US" dirty="0" err="1" smtClean="0">
                <a:latin typeface="Consolas"/>
                <a:cs typeface="Consolas"/>
              </a:rPr>
              <a:t>thrd</a:t>
            </a:r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], NULL, 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mmult</a:t>
            </a:r>
            <a:r>
              <a:rPr lang="en-US" dirty="0" smtClean="0">
                <a:latin typeface="Consolas"/>
                <a:cs typeface="Consolas"/>
              </a:rPr>
              <a:t>, (void*) &amp;(index[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]));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for(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=0;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&lt;p;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++ )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	 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pthread_join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thrd</a:t>
            </a:r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], NULL);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pPr lvl="2">
              <a:lnSpc>
                <a:spcPct val="60000"/>
              </a:lnSpc>
              <a:buFont typeface="Wingdings" pitchFamily="2" charset="2"/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lvl="1">
              <a:lnSpc>
                <a:spcPct val="60000"/>
              </a:lnSpc>
              <a:buFont typeface="Wingdings" pitchFamily="2" charset="2"/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75100" y="1747838"/>
            <a:ext cx="0" cy="4640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5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3525"/>
            <a:ext cx="9144000" cy="1565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Synchronization Basics</a:t>
            </a:r>
          </a:p>
        </p:txBody>
      </p:sp>
    </p:spTree>
    <p:extLst>
      <p:ext uri="{BB962C8B-B14F-4D97-AF65-F5344CB8AC3E}">
        <p14:creationId xmlns:p14="http://schemas.microsoft.com/office/powerpoint/2010/main" val="2896804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676400"/>
            <a:ext cx="8569325" cy="47688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Mutual exclusion   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Ensure </a:t>
            </a:r>
            <a:r>
              <a:rPr lang="en-US" altLang="en-US" dirty="0" smtClean="0"/>
              <a:t>certain operations on certain data can be performed by only one thread at a time</a:t>
            </a:r>
          </a:p>
          <a:p>
            <a:pPr lvl="2">
              <a:defRPr/>
            </a:pPr>
            <a:r>
              <a:rPr lang="en-US" altLang="en-US" dirty="0" smtClean="0"/>
              <a:t>aka critical section</a:t>
            </a:r>
          </a:p>
          <a:p>
            <a:pPr lvl="1">
              <a:defRPr/>
            </a:pPr>
            <a:r>
              <a:rPr lang="en-US" altLang="en-US" dirty="0" smtClean="0"/>
              <a:t>Does not provide any guarantees on ordering</a:t>
            </a:r>
            <a:endParaRPr lang="en-US" altLang="en-US" dirty="0" smtClean="0">
              <a:solidFill>
                <a:srgbClr val="000099"/>
              </a:solidFill>
            </a:endParaRPr>
          </a:p>
          <a:p>
            <a:pPr>
              <a:spcBef>
                <a:spcPct val="100000"/>
              </a:spcBef>
              <a:defRPr/>
            </a:pPr>
            <a:r>
              <a:rPr lang="en-US" altLang="en-US" dirty="0" smtClean="0"/>
              <a:t>Event </a:t>
            </a:r>
            <a:r>
              <a:rPr lang="en-US" altLang="en-US" dirty="0" smtClean="0"/>
              <a:t>synchronization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 Ordering of events to preserve dependences </a:t>
            </a:r>
          </a:p>
          <a:p>
            <a:pPr lvl="2">
              <a:defRPr/>
            </a:pPr>
            <a:r>
              <a:rPr lang="en-US" altLang="en-US" dirty="0" smtClean="0"/>
              <a:t>All threads at same point in the program (aka  barrier)</a:t>
            </a:r>
          </a:p>
          <a:p>
            <a:pPr lvl="3">
              <a:defRPr/>
            </a:pPr>
            <a:r>
              <a:rPr lang="en-US" altLang="en-US" dirty="0" err="1" smtClean="0"/>
              <a:t>Eg</a:t>
            </a:r>
            <a:r>
              <a:rPr lang="en-US" altLang="en-US" dirty="0" smtClean="0"/>
              <a:t>., doing </a:t>
            </a:r>
            <a:r>
              <a:rPr lang="en-US" altLang="en-US" dirty="0" err="1" smtClean="0"/>
              <a:t>pthread_join</a:t>
            </a:r>
            <a:r>
              <a:rPr lang="en-US" altLang="en-US" dirty="0" smtClean="0"/>
              <a:t> for all threads</a:t>
            </a:r>
          </a:p>
          <a:p>
            <a:pPr lvl="2">
              <a:defRPr/>
            </a:pPr>
            <a:r>
              <a:rPr lang="en-US" altLang="en-US" dirty="0" smtClean="0"/>
              <a:t>producer —&gt; consumer of data</a:t>
            </a:r>
          </a:p>
          <a:p>
            <a:pPr lvl="3">
              <a:defRPr/>
            </a:pPr>
            <a:r>
              <a:rPr lang="en-US" altLang="en-US" dirty="0" err="1" smtClean="0"/>
              <a:t>Eg</a:t>
            </a:r>
            <a:r>
              <a:rPr lang="en-US" altLang="en-US" dirty="0" smtClean="0"/>
              <a:t> thread1 writing a stream of samples, thread2 reading them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2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413" y="174308"/>
            <a:ext cx="9312276" cy="1339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3200" dirty="0" smtClean="0"/>
              <a:t>Mutual Exclusion: Locks and Critical Sections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5854700" y="1590675"/>
            <a:ext cx="0" cy="26670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736850" y="2435225"/>
            <a:ext cx="8286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FF"/>
                </a:solidFill>
                <a:latin typeface="Helvetica" pitchFamily="34" charset="0"/>
              </a:rPr>
              <a:t>Lock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2625725" y="2878138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736850" y="3101975"/>
            <a:ext cx="11509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FF"/>
                </a:solidFill>
                <a:latin typeface="Helvetica" pitchFamily="34" charset="0"/>
              </a:rPr>
              <a:t>Load X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2662238" y="3197225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736850" y="3617913"/>
            <a:ext cx="1200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FF"/>
                </a:solidFill>
                <a:latin typeface="Helvetica" pitchFamily="34" charset="0"/>
              </a:rPr>
              <a:t>Store X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2625725" y="4017963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732088" y="4144963"/>
            <a:ext cx="1117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FF"/>
                </a:solidFill>
                <a:latin typeface="Helvetica" pitchFamily="34" charset="0"/>
              </a:rPr>
              <a:t>Unlock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2625725" y="4195763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549525" y="2460625"/>
            <a:ext cx="0" cy="2335213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397125" y="24669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397125" y="4795838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501900" y="2843213"/>
            <a:ext cx="123825" cy="3206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511425" y="3144838"/>
            <a:ext cx="114300" cy="10096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4937125" y="1584325"/>
            <a:ext cx="304800" cy="1682750"/>
            <a:chOff x="2293" y="984"/>
            <a:chExt cx="192" cy="1060"/>
          </a:xfrm>
        </p:grpSpPr>
        <p:sp>
          <p:nvSpPr>
            <p:cNvPr id="32815" name="Line 18"/>
            <p:cNvSpPr>
              <a:spLocks noChangeShapeType="1"/>
            </p:cNvSpPr>
            <p:nvPr/>
          </p:nvSpPr>
          <p:spPr bwMode="auto">
            <a:xfrm rot="5400000">
              <a:off x="1862" y="1516"/>
              <a:ext cx="1056" cy="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2816" name="Line 19"/>
            <p:cNvSpPr>
              <a:spLocks noChangeShapeType="1"/>
            </p:cNvSpPr>
            <p:nvPr/>
          </p:nvSpPr>
          <p:spPr bwMode="auto">
            <a:xfrm>
              <a:off x="2293" y="984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2817" name="Line 20"/>
            <p:cNvSpPr>
              <a:spLocks noChangeShapeType="1"/>
            </p:cNvSpPr>
            <p:nvPr/>
          </p:nvSpPr>
          <p:spPr bwMode="auto">
            <a:xfrm>
              <a:off x="2293" y="2035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32786" name="Line 21"/>
          <p:cNvSpPr>
            <a:spLocks noChangeShapeType="1"/>
          </p:cNvSpPr>
          <p:nvPr/>
        </p:nvSpPr>
        <p:spPr bwMode="auto">
          <a:xfrm>
            <a:off x="5702300" y="159702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87" name="Text Box 22"/>
          <p:cNvSpPr txBox="1">
            <a:spLocks noChangeArrowheads="1"/>
          </p:cNvSpPr>
          <p:nvPr/>
        </p:nvSpPr>
        <p:spPr bwMode="auto">
          <a:xfrm>
            <a:off x="2217738" y="1905000"/>
            <a:ext cx="14557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Overview</a:t>
            </a:r>
          </a:p>
        </p:txBody>
      </p:sp>
      <p:sp>
        <p:nvSpPr>
          <p:cNvPr id="32788" name="Rectangle 23"/>
          <p:cNvSpPr>
            <a:spLocks noChangeArrowheads="1"/>
          </p:cNvSpPr>
          <p:nvPr/>
        </p:nvSpPr>
        <p:spPr bwMode="auto">
          <a:xfrm>
            <a:off x="73025" y="5264150"/>
            <a:ext cx="9113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US" sz="4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</a:t>
            </a:r>
            <a:r>
              <a:rPr kumimoji="1" lang="en-US" sz="2800">
                <a:solidFill>
                  <a:srgbClr val="FF0000"/>
                </a:solidFill>
                <a:latin typeface="Arial" charset="0"/>
              </a:rPr>
              <a:t>size of critical sections can impact execution time</a:t>
            </a:r>
          </a:p>
        </p:txBody>
      </p:sp>
      <p:sp>
        <p:nvSpPr>
          <p:cNvPr id="32789" name="Rectangle 24"/>
          <p:cNvSpPr>
            <a:spLocks noChangeArrowheads="1"/>
          </p:cNvSpPr>
          <p:nvPr/>
        </p:nvSpPr>
        <p:spPr bwMode="auto">
          <a:xfrm>
            <a:off x="5794375" y="3038475"/>
            <a:ext cx="114300" cy="7175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2790" name="Rectangle 25"/>
          <p:cNvSpPr>
            <a:spLocks noChangeArrowheads="1"/>
          </p:cNvSpPr>
          <p:nvPr/>
        </p:nvSpPr>
        <p:spPr bwMode="auto">
          <a:xfrm>
            <a:off x="5029200" y="2136775"/>
            <a:ext cx="152400" cy="6858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2791" name="Rectangle 26"/>
          <p:cNvSpPr>
            <a:spLocks noChangeArrowheads="1"/>
          </p:cNvSpPr>
          <p:nvPr/>
        </p:nvSpPr>
        <p:spPr bwMode="auto">
          <a:xfrm>
            <a:off x="5778500" y="1971675"/>
            <a:ext cx="152400" cy="106680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2792" name="Line 27"/>
          <p:cNvSpPr>
            <a:spLocks noChangeShapeType="1"/>
          </p:cNvSpPr>
          <p:nvPr/>
        </p:nvSpPr>
        <p:spPr bwMode="auto">
          <a:xfrm>
            <a:off x="5165725" y="2854325"/>
            <a:ext cx="609600" cy="184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93" name="Line 28"/>
          <p:cNvSpPr>
            <a:spLocks noChangeShapeType="1"/>
          </p:cNvSpPr>
          <p:nvPr/>
        </p:nvSpPr>
        <p:spPr bwMode="auto">
          <a:xfrm>
            <a:off x="6543675" y="1590675"/>
            <a:ext cx="0" cy="3581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94" name="Rectangle 29"/>
          <p:cNvSpPr>
            <a:spLocks noChangeArrowheads="1"/>
          </p:cNvSpPr>
          <p:nvPr/>
        </p:nvSpPr>
        <p:spPr bwMode="auto">
          <a:xfrm>
            <a:off x="6505575" y="3952875"/>
            <a:ext cx="114300" cy="7175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2795" name="Rectangle 30"/>
          <p:cNvSpPr>
            <a:spLocks noChangeArrowheads="1"/>
          </p:cNvSpPr>
          <p:nvPr/>
        </p:nvSpPr>
        <p:spPr bwMode="auto">
          <a:xfrm>
            <a:off x="6483350" y="1971675"/>
            <a:ext cx="152400" cy="198120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2796" name="Line 31"/>
          <p:cNvSpPr>
            <a:spLocks noChangeShapeType="1"/>
          </p:cNvSpPr>
          <p:nvPr/>
        </p:nvSpPr>
        <p:spPr bwMode="auto">
          <a:xfrm>
            <a:off x="6407150" y="15906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97" name="Line 32"/>
          <p:cNvSpPr>
            <a:spLocks noChangeShapeType="1"/>
          </p:cNvSpPr>
          <p:nvPr/>
        </p:nvSpPr>
        <p:spPr bwMode="auto">
          <a:xfrm>
            <a:off x="5702300" y="42576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98" name="Line 33"/>
          <p:cNvSpPr>
            <a:spLocks noChangeShapeType="1"/>
          </p:cNvSpPr>
          <p:nvPr/>
        </p:nvSpPr>
        <p:spPr bwMode="auto">
          <a:xfrm>
            <a:off x="6407150" y="51720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99" name="Rectangle 34"/>
          <p:cNvSpPr>
            <a:spLocks noChangeArrowheads="1"/>
          </p:cNvSpPr>
          <p:nvPr/>
        </p:nvSpPr>
        <p:spPr bwMode="auto">
          <a:xfrm>
            <a:off x="5029200" y="1911350"/>
            <a:ext cx="152400" cy="22860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2800" name="Line 35"/>
          <p:cNvSpPr>
            <a:spLocks noChangeShapeType="1"/>
          </p:cNvSpPr>
          <p:nvPr/>
        </p:nvSpPr>
        <p:spPr bwMode="auto">
          <a:xfrm>
            <a:off x="5854700" y="3768725"/>
            <a:ext cx="609600" cy="184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801" name="Text Box 36"/>
          <p:cNvSpPr txBox="1">
            <a:spLocks noChangeArrowheads="1"/>
          </p:cNvSpPr>
          <p:nvPr/>
        </p:nvSpPr>
        <p:spPr bwMode="auto">
          <a:xfrm>
            <a:off x="1300163" y="3273425"/>
            <a:ext cx="1150937" cy="895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FF0000"/>
                </a:solidFill>
                <a:latin typeface="Helvetica" pitchFamily="34" charset="0"/>
              </a:rPr>
              <a:t>critical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FF0000"/>
                </a:solidFill>
                <a:latin typeface="Helvetica" pitchFamily="34" charset="0"/>
              </a:rPr>
              <a:t>section</a:t>
            </a:r>
          </a:p>
        </p:txBody>
      </p:sp>
      <p:sp>
        <p:nvSpPr>
          <p:cNvPr id="32802" name="Text Box 37"/>
          <p:cNvSpPr txBox="1">
            <a:spLocks noChangeArrowheads="1"/>
          </p:cNvSpPr>
          <p:nvPr/>
        </p:nvSpPr>
        <p:spPr bwMode="auto">
          <a:xfrm>
            <a:off x="1728788" y="2778125"/>
            <a:ext cx="7270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stall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291138" y="2211388"/>
            <a:ext cx="1441450" cy="2509837"/>
            <a:chOff x="3333" y="1393"/>
            <a:chExt cx="908" cy="1581"/>
          </a:xfrm>
        </p:grpSpPr>
        <p:sp>
          <p:nvSpPr>
            <p:cNvPr id="32810" name="Line 39"/>
            <p:cNvSpPr>
              <a:spLocks noChangeShapeType="1"/>
            </p:cNvSpPr>
            <p:nvPr/>
          </p:nvSpPr>
          <p:spPr bwMode="auto">
            <a:xfrm>
              <a:off x="3333" y="1393"/>
              <a:ext cx="0" cy="439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2811" name="Line 40"/>
            <p:cNvSpPr>
              <a:spLocks noChangeShapeType="1"/>
            </p:cNvSpPr>
            <p:nvPr/>
          </p:nvSpPr>
          <p:spPr bwMode="auto">
            <a:xfrm>
              <a:off x="3353" y="1812"/>
              <a:ext cx="332" cy="9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2812" name="Line 41"/>
            <p:cNvSpPr>
              <a:spLocks noChangeShapeType="1"/>
            </p:cNvSpPr>
            <p:nvPr/>
          </p:nvSpPr>
          <p:spPr bwMode="auto">
            <a:xfrm>
              <a:off x="3802" y="1959"/>
              <a:ext cx="0" cy="47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2813" name="Line 42"/>
            <p:cNvSpPr>
              <a:spLocks noChangeShapeType="1"/>
            </p:cNvSpPr>
            <p:nvPr/>
          </p:nvSpPr>
          <p:spPr bwMode="auto">
            <a:xfrm>
              <a:off x="3821" y="2398"/>
              <a:ext cx="293" cy="8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2814" name="Line 43"/>
            <p:cNvSpPr>
              <a:spLocks noChangeShapeType="1"/>
            </p:cNvSpPr>
            <p:nvPr/>
          </p:nvSpPr>
          <p:spPr bwMode="auto">
            <a:xfrm>
              <a:off x="4241" y="2535"/>
              <a:ext cx="0" cy="439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32804" name="Line 44"/>
          <p:cNvSpPr>
            <a:spLocks noChangeShapeType="1"/>
          </p:cNvSpPr>
          <p:nvPr/>
        </p:nvSpPr>
        <p:spPr bwMode="auto">
          <a:xfrm>
            <a:off x="6973888" y="1593850"/>
            <a:ext cx="0" cy="35798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805" name="Text Box 45"/>
          <p:cNvSpPr txBox="1">
            <a:spLocks noChangeArrowheads="1"/>
          </p:cNvSpPr>
          <p:nvPr/>
        </p:nvSpPr>
        <p:spPr bwMode="auto">
          <a:xfrm rot="5400000">
            <a:off x="6095207" y="3112294"/>
            <a:ext cx="21510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800000"/>
                </a:solidFill>
                <a:latin typeface="Helvetica" pitchFamily="34" charset="0"/>
              </a:rPr>
              <a:t>execution time</a:t>
            </a:r>
          </a:p>
        </p:txBody>
      </p:sp>
      <p:sp>
        <p:nvSpPr>
          <p:cNvPr id="32806" name="Text Box 46"/>
          <p:cNvSpPr txBox="1">
            <a:spLocks noChangeArrowheads="1"/>
          </p:cNvSpPr>
          <p:nvPr/>
        </p:nvSpPr>
        <p:spPr bwMode="auto">
          <a:xfrm>
            <a:off x="4856163" y="1106488"/>
            <a:ext cx="4667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p</a:t>
            </a:r>
            <a:r>
              <a:rPr kumimoji="1" lang="en-CA" sz="2400" b="0" baseline="-25000">
                <a:solidFill>
                  <a:srgbClr val="00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32807" name="Text Box 47"/>
          <p:cNvSpPr txBox="1">
            <a:spLocks noChangeArrowheads="1"/>
          </p:cNvSpPr>
          <p:nvPr/>
        </p:nvSpPr>
        <p:spPr bwMode="auto">
          <a:xfrm>
            <a:off x="5607050" y="1093788"/>
            <a:ext cx="4667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p</a:t>
            </a:r>
            <a:r>
              <a:rPr kumimoji="1" lang="en-CA" sz="2400" b="0" baseline="-25000">
                <a:solidFill>
                  <a:srgbClr val="000000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32808" name="Text Box 48"/>
          <p:cNvSpPr txBox="1">
            <a:spLocks noChangeArrowheads="1"/>
          </p:cNvSpPr>
          <p:nvPr/>
        </p:nvSpPr>
        <p:spPr bwMode="auto">
          <a:xfrm>
            <a:off x="6342063" y="1079500"/>
            <a:ext cx="4667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p</a:t>
            </a:r>
            <a:r>
              <a:rPr kumimoji="1" lang="en-CA" sz="2400" b="0" baseline="-25000">
                <a:solidFill>
                  <a:srgbClr val="000000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32809" name="Text Box 49"/>
          <p:cNvSpPr txBox="1">
            <a:spLocks noChangeArrowheads="1"/>
          </p:cNvSpPr>
          <p:nvPr/>
        </p:nvSpPr>
        <p:spPr bwMode="auto">
          <a:xfrm>
            <a:off x="2724150" y="328612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FF"/>
                </a:solidFill>
                <a:latin typeface="Helvetic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6116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Goals for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1675" y="1854200"/>
            <a:ext cx="7543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Mutual Exclusion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Low Latency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Low Traffic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Scalability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Size (small)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Fairness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97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10150"/>
            <a:ext cx="9144000" cy="1565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Parallelization Pathologies</a:t>
            </a:r>
          </a:p>
        </p:txBody>
      </p:sp>
      <p:pic>
        <p:nvPicPr>
          <p:cNvPr id="54275" name="Picture 3" descr="Z:\teaching\pics\dead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73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172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90513" y="427038"/>
            <a:ext cx="7591425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One worry: </a:t>
            </a:r>
            <a:r>
              <a:rPr lang="en-US" dirty="0" smtClean="0"/>
              <a:t>data races</a:t>
            </a:r>
            <a:endParaRPr lang="en-US" dirty="0"/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700213"/>
            <a:ext cx="8853487" cy="4745037"/>
          </a:xfrm>
        </p:spPr>
        <p:txBody>
          <a:bodyPr/>
          <a:lstStyle/>
          <a:p>
            <a:pPr>
              <a:defRPr/>
            </a:pP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</a:t>
            </a:r>
            <a:r>
              <a:rPr lang="en-US" dirty="0" smtClean="0">
                <a:solidFill>
                  <a:srgbClr val="0000FF"/>
                </a:solidFill>
              </a:rPr>
              <a:t>correctness</a:t>
            </a:r>
            <a:r>
              <a:rPr lang="en-US" dirty="0" smtClean="0"/>
              <a:t> </a:t>
            </a:r>
            <a:r>
              <a:rPr lang="en-US" dirty="0"/>
              <a:t>of the program depends on one thread reaching point x before another thread reaches point y</a:t>
            </a:r>
          </a:p>
        </p:txBody>
      </p:sp>
    </p:spTree>
    <p:extLst>
      <p:ext uri="{BB962C8B-B14F-4D97-AF65-F5344CB8AC3E}">
        <p14:creationId xmlns:p14="http://schemas.microsoft.com/office/powerpoint/2010/main" val="414462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Race Example</a:t>
            </a:r>
            <a:endParaRPr lang="en-US" dirty="0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1319213" y="1882299"/>
            <a:ext cx="6342062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nsolas"/>
                <a:cs typeface="Consolas"/>
              </a:rPr>
              <a:t>/* a threaded program with a race */</a:t>
            </a:r>
          </a:p>
          <a:p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int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main() {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pthread_t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tid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[N];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int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for (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= 0;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&lt; N;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++)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   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p</a:t>
            </a:r>
            <a:r>
              <a:rPr lang="en-US" sz="1600" dirty="0" err="1" smtClean="0">
                <a:solidFill>
                  <a:srgbClr val="000066"/>
                </a:solidFill>
                <a:latin typeface="Consolas"/>
                <a:cs typeface="Consolas"/>
              </a:rPr>
              <a:t>thread_create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(&amp;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tid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[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], NULL, thread, &amp;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for (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= 0;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&lt; N;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++)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   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p</a:t>
            </a:r>
            <a:r>
              <a:rPr lang="en-US" sz="1600" dirty="0" err="1" smtClean="0">
                <a:solidFill>
                  <a:srgbClr val="000066"/>
                </a:solidFill>
                <a:latin typeface="Consolas"/>
                <a:cs typeface="Consolas"/>
              </a:rPr>
              <a:t>thread_join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(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tid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[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], NULL);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exit(0);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}</a:t>
            </a:r>
          </a:p>
          <a:p>
            <a:endParaRPr lang="en-US" sz="1600" dirty="0">
              <a:solidFill>
                <a:srgbClr val="000066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nsolas"/>
                <a:cs typeface="Consolas"/>
              </a:rPr>
              <a:t>/* thread routine */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void *thread(void *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vargp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) {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int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myid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= *((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int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*)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vargp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printf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("Hello from thread %d\n",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myid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66"/>
                </a:solidFill>
                <a:latin typeface="Consolas"/>
                <a:cs typeface="Consolas"/>
              </a:rPr>
              <a:t>}</a:t>
            </a:r>
            <a:endParaRPr lang="en-US" sz="1600" dirty="0">
              <a:solidFill>
                <a:srgbClr val="000066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9545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Output: why?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11/12/2013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9500" y="1955800"/>
            <a:ext cx="51342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diyuan@ug137:~/ece454/demo/race$ ./race</a:t>
            </a:r>
          </a:p>
          <a:p>
            <a:r>
              <a:rPr lang="en-US" dirty="0">
                <a:latin typeface="Consolas"/>
                <a:cs typeface="Consolas"/>
              </a:rPr>
              <a:t>Hello from thread 1</a:t>
            </a:r>
          </a:p>
          <a:p>
            <a:r>
              <a:rPr lang="en-US" dirty="0">
                <a:latin typeface="Consolas"/>
                <a:cs typeface="Consolas"/>
              </a:rPr>
              <a:t>Hello from thread 2</a:t>
            </a:r>
          </a:p>
          <a:p>
            <a:r>
              <a:rPr lang="en-US" dirty="0">
                <a:latin typeface="Consolas"/>
                <a:cs typeface="Consolas"/>
              </a:rPr>
              <a:t>Hello from thread 6</a:t>
            </a:r>
          </a:p>
          <a:p>
            <a:r>
              <a:rPr lang="en-US" dirty="0">
                <a:latin typeface="Consolas"/>
                <a:cs typeface="Consolas"/>
              </a:rPr>
              <a:t>Hello from thread 3</a:t>
            </a:r>
          </a:p>
          <a:p>
            <a:r>
              <a:rPr lang="en-US" dirty="0">
                <a:latin typeface="Consolas"/>
                <a:cs typeface="Consolas"/>
              </a:rPr>
              <a:t>Hello from thread 7</a:t>
            </a:r>
          </a:p>
          <a:p>
            <a:r>
              <a:rPr lang="en-US" dirty="0">
                <a:latin typeface="Consolas"/>
                <a:cs typeface="Consolas"/>
              </a:rPr>
              <a:t>Hello from thread 5</a:t>
            </a:r>
          </a:p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Hello from thread 9</a:t>
            </a:r>
          </a:p>
          <a:p>
            <a:r>
              <a:rPr lang="en-US" dirty="0">
                <a:latin typeface="Consolas"/>
                <a:cs typeface="Consolas"/>
              </a:rPr>
              <a:t>Hello from thread 4</a:t>
            </a:r>
          </a:p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Hello from thread 9</a:t>
            </a:r>
          </a:p>
          <a:p>
            <a:r>
              <a:rPr lang="en-US" dirty="0">
                <a:latin typeface="Consolas"/>
                <a:cs typeface="Consolas"/>
              </a:rPr>
              <a:t>Hello from thread 0</a:t>
            </a:r>
          </a:p>
        </p:txBody>
      </p:sp>
    </p:spTree>
    <p:extLst>
      <p:ext uri="{BB962C8B-B14F-4D97-AF65-F5344CB8AC3E}">
        <p14:creationId xmlns:p14="http://schemas.microsoft.com/office/powerpoint/2010/main" val="405984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307975"/>
            <a:ext cx="7591425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Another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231900"/>
            <a:ext cx="8396287" cy="47196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Threads </a:t>
            </a:r>
            <a:r>
              <a:rPr lang="en-US" dirty="0"/>
              <a:t>wait for condition that will never be true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85850" y="1877456"/>
            <a:ext cx="658495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r>
              <a:rPr lang="en-US" sz="1600" dirty="0" smtClean="0">
                <a:solidFill>
                  <a:srgbClr val="990000"/>
                </a:solidFill>
                <a:latin typeface="Consolas"/>
                <a:cs typeface="Consolas"/>
              </a:rPr>
              <a:t>/</a:t>
            </a:r>
            <a:r>
              <a:rPr lang="en-US" sz="1600" dirty="0">
                <a:solidFill>
                  <a:srgbClr val="990000"/>
                </a:solidFill>
                <a:latin typeface="Consolas"/>
                <a:cs typeface="Consolas"/>
              </a:rPr>
              <a:t>* a threaded program with a potential deadlock*/</a:t>
            </a:r>
          </a:p>
          <a:p>
            <a:endParaRPr lang="en-US" sz="1600" dirty="0">
              <a:solidFill>
                <a:srgbClr val="990000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Thread1(){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lock(a);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lock(b);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do_work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unlock(b);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unlock(a);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}</a:t>
            </a:r>
          </a:p>
          <a:p>
            <a:endParaRPr lang="en-US" sz="1600" dirty="0">
              <a:solidFill>
                <a:srgbClr val="000066"/>
              </a:solidFill>
              <a:latin typeface="Consolas"/>
              <a:cs typeface="Consolas"/>
            </a:endParaRP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Thread2(){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lock(b);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lock(a);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</a:t>
            </a:r>
            <a:r>
              <a:rPr lang="en-US" sz="1600" dirty="0" err="1">
                <a:solidFill>
                  <a:srgbClr val="000066"/>
                </a:solidFill>
                <a:latin typeface="Consolas"/>
                <a:cs typeface="Consolas"/>
              </a:rPr>
              <a:t>do_work</a:t>
            </a:r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unlock(a);</a:t>
            </a:r>
          </a:p>
          <a:p>
            <a:r>
              <a:rPr lang="en-US" sz="1600" dirty="0">
                <a:solidFill>
                  <a:srgbClr val="000066"/>
                </a:solidFill>
                <a:latin typeface="Consolas"/>
                <a:cs typeface="Consolas"/>
              </a:rPr>
              <a:t>   unlock(b);</a:t>
            </a:r>
          </a:p>
          <a:p>
            <a:r>
              <a:rPr lang="en-US" sz="1600" dirty="0" smtClean="0">
                <a:solidFill>
                  <a:srgbClr val="000066"/>
                </a:solidFill>
                <a:latin typeface="Consolas"/>
                <a:cs typeface="Consolas"/>
              </a:rPr>
              <a:t>}  </a:t>
            </a:r>
            <a:endParaRPr lang="en-US" sz="1600" dirty="0">
              <a:solidFill>
                <a:srgbClr val="000066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1065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2" y="1955800"/>
            <a:ext cx="7583488" cy="4178299"/>
          </a:xfrm>
        </p:spPr>
        <p:txBody>
          <a:bodyPr>
            <a:normAutofit/>
          </a:bodyPr>
          <a:lstStyle/>
          <a:p>
            <a:r>
              <a:rPr lang="en-US" dirty="0" smtClean="0"/>
              <a:t>Threads and processes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threads</a:t>
            </a:r>
            <a:r>
              <a:rPr lang="en-US" dirty="0" smtClean="0"/>
              <a:t> and thread management</a:t>
            </a:r>
          </a:p>
          <a:p>
            <a:r>
              <a:rPr lang="en-US" dirty="0" smtClean="0"/>
              <a:t>Synchronizations</a:t>
            </a:r>
          </a:p>
          <a:p>
            <a:pPr lvl="1"/>
            <a:r>
              <a:rPr lang="en-US" dirty="0" smtClean="0"/>
              <a:t>Locks</a:t>
            </a:r>
          </a:p>
          <a:p>
            <a:pPr lvl="1"/>
            <a:r>
              <a:rPr lang="en-US" dirty="0" smtClean="0"/>
              <a:t>Barriers</a:t>
            </a:r>
          </a:p>
          <a:p>
            <a:pPr lvl="1"/>
            <a:r>
              <a:rPr lang="en-US" dirty="0" smtClean="0"/>
              <a:t>Condition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11/11/2013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3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28765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Challenges with Locks</a:t>
            </a:r>
          </a:p>
        </p:txBody>
      </p:sp>
    </p:spTree>
    <p:extLst>
      <p:ext uri="{BB962C8B-B14F-4D97-AF65-F5344CB8AC3E}">
        <p14:creationId xmlns:p14="http://schemas.microsoft.com/office/powerpoint/2010/main" val="15340707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06058"/>
            <a:ext cx="8356600" cy="1339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Coarse-Grain Locking (a.k.a. global lock)</a:t>
            </a: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flipH="1">
            <a:off x="1162050" y="1636713"/>
            <a:ext cx="9525" cy="18621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CA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157288" y="1871663"/>
            <a:ext cx="1038225" cy="1333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 = </a:t>
            </a: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</p:txBody>
      </p:sp>
      <p:sp>
        <p:nvSpPr>
          <p:cNvPr id="2097160" name="Text Box 8"/>
          <p:cNvSpPr txBox="1">
            <a:spLocks noChangeArrowheads="1"/>
          </p:cNvSpPr>
          <p:nvPr/>
        </p:nvSpPr>
        <p:spPr bwMode="auto">
          <a:xfrm>
            <a:off x="1166813" y="1541463"/>
            <a:ext cx="793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lock</a:t>
            </a:r>
          </a:p>
        </p:txBody>
      </p:sp>
      <p:sp>
        <p:nvSpPr>
          <p:cNvPr id="2097161" name="Text Box 9"/>
          <p:cNvSpPr txBox="1">
            <a:spLocks noChangeArrowheads="1"/>
          </p:cNvSpPr>
          <p:nvPr/>
        </p:nvSpPr>
        <p:spPr bwMode="auto">
          <a:xfrm>
            <a:off x="1152525" y="3106738"/>
            <a:ext cx="1165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unlock</a:t>
            </a: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 flipH="1">
            <a:off x="2816225" y="1628775"/>
            <a:ext cx="9525" cy="18621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CA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811463" y="1863725"/>
            <a:ext cx="1038225" cy="1333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 = </a:t>
            </a: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</p:txBody>
      </p:sp>
      <p:sp>
        <p:nvSpPr>
          <p:cNvPr id="2097164" name="Text Box 12"/>
          <p:cNvSpPr txBox="1">
            <a:spLocks noChangeArrowheads="1"/>
          </p:cNvSpPr>
          <p:nvPr/>
        </p:nvSpPr>
        <p:spPr bwMode="auto">
          <a:xfrm>
            <a:off x="2820988" y="1533525"/>
            <a:ext cx="793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lock</a:t>
            </a:r>
          </a:p>
        </p:txBody>
      </p:sp>
      <p:sp>
        <p:nvSpPr>
          <p:cNvPr id="2097165" name="Text Box 13"/>
          <p:cNvSpPr txBox="1">
            <a:spLocks noChangeArrowheads="1"/>
          </p:cNvSpPr>
          <p:nvPr/>
        </p:nvSpPr>
        <p:spPr bwMode="auto">
          <a:xfrm>
            <a:off x="2806700" y="3098800"/>
            <a:ext cx="1165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unlock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821363" y="1416050"/>
            <a:ext cx="965200" cy="2549525"/>
            <a:chOff x="3667" y="756"/>
            <a:chExt cx="608" cy="1606"/>
          </a:xfrm>
        </p:grpSpPr>
        <p:sp>
          <p:nvSpPr>
            <p:cNvPr id="10264" name="Freeform 22"/>
            <p:cNvSpPr>
              <a:spLocks/>
            </p:cNvSpPr>
            <p:nvPr/>
          </p:nvSpPr>
          <p:spPr bwMode="auto">
            <a:xfrm>
              <a:off x="3667" y="756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65" name="Freeform 27"/>
            <p:cNvSpPr>
              <a:spLocks/>
            </p:cNvSpPr>
            <p:nvPr/>
          </p:nvSpPr>
          <p:spPr bwMode="auto">
            <a:xfrm>
              <a:off x="4223" y="1014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66" name="Freeform 28"/>
            <p:cNvSpPr>
              <a:spLocks/>
            </p:cNvSpPr>
            <p:nvPr/>
          </p:nvSpPr>
          <p:spPr bwMode="auto">
            <a:xfrm>
              <a:off x="3668" y="1295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67" name="Freeform 29"/>
            <p:cNvSpPr>
              <a:spLocks/>
            </p:cNvSpPr>
            <p:nvPr/>
          </p:nvSpPr>
          <p:spPr bwMode="auto">
            <a:xfrm>
              <a:off x="4223" y="1570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68" name="Freeform 30"/>
            <p:cNvSpPr>
              <a:spLocks/>
            </p:cNvSpPr>
            <p:nvPr/>
          </p:nvSpPr>
          <p:spPr bwMode="auto">
            <a:xfrm>
              <a:off x="3668" y="1828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69" name="Freeform 31"/>
            <p:cNvSpPr>
              <a:spLocks/>
            </p:cNvSpPr>
            <p:nvPr/>
          </p:nvSpPr>
          <p:spPr bwMode="auto">
            <a:xfrm>
              <a:off x="4223" y="2103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70" name="Line 35"/>
            <p:cNvSpPr>
              <a:spLocks noChangeShapeType="1"/>
            </p:cNvSpPr>
            <p:nvPr/>
          </p:nvSpPr>
          <p:spPr bwMode="auto">
            <a:xfrm>
              <a:off x="3729" y="1012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71" name="Line 36"/>
            <p:cNvSpPr>
              <a:spLocks noChangeShapeType="1"/>
            </p:cNvSpPr>
            <p:nvPr/>
          </p:nvSpPr>
          <p:spPr bwMode="auto">
            <a:xfrm>
              <a:off x="3729" y="1270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72" name="Line 37"/>
            <p:cNvSpPr>
              <a:spLocks noChangeShapeType="1"/>
            </p:cNvSpPr>
            <p:nvPr/>
          </p:nvSpPr>
          <p:spPr bwMode="auto">
            <a:xfrm>
              <a:off x="3740" y="1824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73" name="Line 38"/>
            <p:cNvSpPr>
              <a:spLocks noChangeShapeType="1"/>
            </p:cNvSpPr>
            <p:nvPr/>
          </p:nvSpPr>
          <p:spPr bwMode="auto">
            <a:xfrm>
              <a:off x="3747" y="1561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0274" name="Line 39"/>
            <p:cNvSpPr>
              <a:spLocks noChangeShapeType="1"/>
            </p:cNvSpPr>
            <p:nvPr/>
          </p:nvSpPr>
          <p:spPr bwMode="auto">
            <a:xfrm>
              <a:off x="3754" y="2082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475163" y="1362075"/>
            <a:ext cx="3584575" cy="3667125"/>
            <a:chOff x="2819" y="722"/>
            <a:chExt cx="2258" cy="2310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415" y="2441"/>
              <a:ext cx="1127" cy="591"/>
              <a:chOff x="1717" y="744"/>
              <a:chExt cx="735" cy="401"/>
            </a:xfrm>
          </p:grpSpPr>
          <p:sp>
            <p:nvSpPr>
              <p:cNvPr id="10259" name="Rectangle 15"/>
              <p:cNvSpPr>
                <a:spLocks noChangeArrowheads="1"/>
              </p:cNvSpPr>
              <p:nvPr/>
            </p:nvSpPr>
            <p:spPr bwMode="auto">
              <a:xfrm>
                <a:off x="1717" y="744"/>
                <a:ext cx="735" cy="401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US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752" y="796"/>
                <a:ext cx="663" cy="279"/>
                <a:chOff x="1752" y="796"/>
                <a:chExt cx="663" cy="279"/>
              </a:xfrm>
            </p:grpSpPr>
            <p:sp>
              <p:nvSpPr>
                <p:cNvPr id="10262" name="Oval 18"/>
                <p:cNvSpPr>
                  <a:spLocks noChangeArrowheads="1"/>
                </p:cNvSpPr>
                <p:nvPr/>
              </p:nvSpPr>
              <p:spPr bwMode="auto">
                <a:xfrm>
                  <a:off x="1752" y="801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kumimoji="1" lang="en-US" sz="2400" dirty="0">
                      <a:solidFill>
                        <a:srgbClr val="000000"/>
                      </a:solidFill>
                      <a:latin typeface="Helvetica" pitchFamily="34" charset="0"/>
                    </a:rPr>
                    <a:t>C</a:t>
                  </a:r>
                  <a:endParaRPr kumimoji="1" lang="en-US" sz="2400" dirty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0263" name="Oval 19"/>
                <p:cNvSpPr>
                  <a:spLocks noChangeArrowheads="1"/>
                </p:cNvSpPr>
                <p:nvPr/>
              </p:nvSpPr>
              <p:spPr bwMode="auto">
                <a:xfrm>
                  <a:off x="2106" y="796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kumimoji="1" lang="en-US" sz="2400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C</a:t>
                  </a:r>
                  <a:endParaRPr kumimoji="1" lang="en-US" sz="2400" dirty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</p:grp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4789" y="722"/>
              <a:ext cx="288" cy="1638"/>
              <a:chOff x="5008" y="974"/>
              <a:chExt cx="288" cy="1638"/>
            </a:xfrm>
          </p:grpSpPr>
          <p:sp>
            <p:nvSpPr>
              <p:cNvPr id="10257" name="Line 32"/>
              <p:cNvSpPr>
                <a:spLocks noChangeShapeType="1"/>
              </p:cNvSpPr>
              <p:nvPr/>
            </p:nvSpPr>
            <p:spPr bwMode="auto">
              <a:xfrm>
                <a:off x="5022" y="974"/>
                <a:ext cx="0" cy="16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CA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25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4881" y="1641"/>
                <a:ext cx="54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US" sz="2400" b="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</a:p>
            </p:txBody>
          </p:sp>
        </p:grpSp>
        <p:sp>
          <p:nvSpPr>
            <p:cNvPr id="10256" name="AutoShape 40"/>
            <p:cNvSpPr>
              <a:spLocks noChangeArrowheads="1"/>
            </p:cNvSpPr>
            <p:nvPr/>
          </p:nvSpPr>
          <p:spPr bwMode="auto">
            <a:xfrm>
              <a:off x="2819" y="1106"/>
              <a:ext cx="448" cy="694"/>
            </a:xfrm>
            <a:prstGeom prst="rightArrow">
              <a:avLst>
                <a:gd name="adj1" fmla="val 49852"/>
                <a:gd name="adj2" fmla="val 48884"/>
              </a:avLst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US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2097193" name="Rectangle 41"/>
          <p:cNvSpPr>
            <a:spLocks noChangeArrowheads="1"/>
          </p:cNvSpPr>
          <p:nvPr/>
        </p:nvSpPr>
        <p:spPr bwMode="auto">
          <a:xfrm>
            <a:off x="3659188" y="5648325"/>
            <a:ext cx="1855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US" sz="4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</a:t>
            </a:r>
            <a:r>
              <a:rPr kumimoji="1" lang="en-US" sz="2800">
                <a:solidFill>
                  <a:srgbClr val="FF0000"/>
                </a:solidFill>
                <a:latin typeface="Arial" charset="0"/>
              </a:rPr>
              <a:t>easy </a:t>
            </a:r>
            <a:r>
              <a:rPr kumimoji="1" lang="en-US" sz="28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</a:t>
            </a:r>
            <a:endParaRPr kumimoji="1" lang="en-US" sz="28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160" grpId="0"/>
      <p:bldP spid="2097161" grpId="0"/>
      <p:bldP spid="2097164" grpId="0"/>
      <p:bldP spid="2097165" grpId="0"/>
      <p:bldP spid="20971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44158"/>
            <a:ext cx="8331199" cy="1339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Coarse-Grain Locking (a.k.a. global lock)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1152525" y="1565275"/>
            <a:ext cx="9525" cy="18621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CA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47763" y="1800225"/>
            <a:ext cx="1038225" cy="1333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 = </a:t>
            </a: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</p:txBody>
      </p:sp>
      <p:sp>
        <p:nvSpPr>
          <p:cNvPr id="2099205" name="Text Box 5"/>
          <p:cNvSpPr txBox="1">
            <a:spLocks noChangeArrowheads="1"/>
          </p:cNvSpPr>
          <p:nvPr/>
        </p:nvSpPr>
        <p:spPr bwMode="auto">
          <a:xfrm>
            <a:off x="1157288" y="1470025"/>
            <a:ext cx="793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lock</a:t>
            </a:r>
          </a:p>
        </p:txBody>
      </p:sp>
      <p:sp>
        <p:nvSpPr>
          <p:cNvPr id="2099206" name="Text Box 6"/>
          <p:cNvSpPr txBox="1">
            <a:spLocks noChangeArrowheads="1"/>
          </p:cNvSpPr>
          <p:nvPr/>
        </p:nvSpPr>
        <p:spPr bwMode="auto">
          <a:xfrm>
            <a:off x="1143000" y="3035300"/>
            <a:ext cx="1165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unlock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2806700" y="1557338"/>
            <a:ext cx="9525" cy="186213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CA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801938" y="1792288"/>
            <a:ext cx="1038225" cy="1333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 = </a:t>
            </a:r>
            <a:r>
              <a:rPr kumimoji="1" lang="en-US" sz="2400" b="0">
                <a:solidFill>
                  <a:srgbClr val="CC0099"/>
                </a:solidFill>
                <a:latin typeface="Helvetica" pitchFamily="34" charset="0"/>
              </a:rPr>
              <a:t>B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CC0099"/>
                </a:solidFill>
                <a:latin typeface="Helvetica" pitchFamily="34" charset="0"/>
              </a:rPr>
              <a:t>B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</p:txBody>
      </p:sp>
      <p:sp>
        <p:nvSpPr>
          <p:cNvPr id="2099209" name="Text Box 9"/>
          <p:cNvSpPr txBox="1">
            <a:spLocks noChangeArrowheads="1"/>
          </p:cNvSpPr>
          <p:nvPr/>
        </p:nvSpPr>
        <p:spPr bwMode="auto">
          <a:xfrm>
            <a:off x="2811463" y="1462088"/>
            <a:ext cx="793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lock</a:t>
            </a:r>
          </a:p>
        </p:txBody>
      </p:sp>
      <p:sp>
        <p:nvSpPr>
          <p:cNvPr id="2099210" name="Text Box 10"/>
          <p:cNvSpPr txBox="1">
            <a:spLocks noChangeArrowheads="1"/>
          </p:cNvSpPr>
          <p:nvPr/>
        </p:nvSpPr>
        <p:spPr bwMode="auto">
          <a:xfrm>
            <a:off x="2797175" y="3027363"/>
            <a:ext cx="1165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unlock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11838" y="1344613"/>
            <a:ext cx="965200" cy="2549525"/>
            <a:chOff x="3661" y="735"/>
            <a:chExt cx="608" cy="1606"/>
          </a:xfrm>
        </p:grpSpPr>
        <p:sp>
          <p:nvSpPr>
            <p:cNvPr id="11288" name="Freeform 17"/>
            <p:cNvSpPr>
              <a:spLocks/>
            </p:cNvSpPr>
            <p:nvPr/>
          </p:nvSpPr>
          <p:spPr bwMode="auto">
            <a:xfrm>
              <a:off x="3661" y="735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89" name="Freeform 18"/>
            <p:cNvSpPr>
              <a:spLocks/>
            </p:cNvSpPr>
            <p:nvPr/>
          </p:nvSpPr>
          <p:spPr bwMode="auto">
            <a:xfrm>
              <a:off x="4217" y="993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0" name="Freeform 19"/>
            <p:cNvSpPr>
              <a:spLocks/>
            </p:cNvSpPr>
            <p:nvPr/>
          </p:nvSpPr>
          <p:spPr bwMode="auto">
            <a:xfrm>
              <a:off x="3662" y="1274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1" name="Freeform 20"/>
            <p:cNvSpPr>
              <a:spLocks/>
            </p:cNvSpPr>
            <p:nvPr/>
          </p:nvSpPr>
          <p:spPr bwMode="auto">
            <a:xfrm>
              <a:off x="4217" y="1549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2" name="Freeform 21"/>
            <p:cNvSpPr>
              <a:spLocks/>
            </p:cNvSpPr>
            <p:nvPr/>
          </p:nvSpPr>
          <p:spPr bwMode="auto">
            <a:xfrm>
              <a:off x="3662" y="1807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3" name="Freeform 22"/>
            <p:cNvSpPr>
              <a:spLocks/>
            </p:cNvSpPr>
            <p:nvPr/>
          </p:nvSpPr>
          <p:spPr bwMode="auto">
            <a:xfrm>
              <a:off x="4217" y="2082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4" name="Line 26"/>
            <p:cNvSpPr>
              <a:spLocks noChangeShapeType="1"/>
            </p:cNvSpPr>
            <p:nvPr/>
          </p:nvSpPr>
          <p:spPr bwMode="auto">
            <a:xfrm>
              <a:off x="3723" y="991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5" name="Line 27"/>
            <p:cNvSpPr>
              <a:spLocks noChangeShapeType="1"/>
            </p:cNvSpPr>
            <p:nvPr/>
          </p:nvSpPr>
          <p:spPr bwMode="auto">
            <a:xfrm>
              <a:off x="3723" y="1249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6" name="Line 28"/>
            <p:cNvSpPr>
              <a:spLocks noChangeShapeType="1"/>
            </p:cNvSpPr>
            <p:nvPr/>
          </p:nvSpPr>
          <p:spPr bwMode="auto">
            <a:xfrm>
              <a:off x="3734" y="1803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7" name="Line 29"/>
            <p:cNvSpPr>
              <a:spLocks noChangeShapeType="1"/>
            </p:cNvSpPr>
            <p:nvPr/>
          </p:nvSpPr>
          <p:spPr bwMode="auto">
            <a:xfrm>
              <a:off x="3741" y="1540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1298" name="Line 30"/>
            <p:cNvSpPr>
              <a:spLocks noChangeShapeType="1"/>
            </p:cNvSpPr>
            <p:nvPr/>
          </p:nvSpPr>
          <p:spPr bwMode="auto">
            <a:xfrm>
              <a:off x="3748" y="2061"/>
              <a:ext cx="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465638" y="1290638"/>
            <a:ext cx="3584575" cy="3725862"/>
            <a:chOff x="2813" y="701"/>
            <a:chExt cx="2258" cy="2347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409" y="2420"/>
              <a:ext cx="1127" cy="628"/>
              <a:chOff x="1717" y="744"/>
              <a:chExt cx="735" cy="426"/>
            </a:xfrm>
          </p:grpSpPr>
          <p:sp>
            <p:nvSpPr>
              <p:cNvPr id="11283" name="Rectangle 12"/>
              <p:cNvSpPr>
                <a:spLocks noChangeArrowheads="1"/>
              </p:cNvSpPr>
              <p:nvPr/>
            </p:nvSpPr>
            <p:spPr bwMode="auto">
              <a:xfrm>
                <a:off x="1717" y="744"/>
                <a:ext cx="735" cy="426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US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752" y="796"/>
                <a:ext cx="663" cy="279"/>
                <a:chOff x="1752" y="796"/>
                <a:chExt cx="663" cy="279"/>
              </a:xfrm>
            </p:grpSpPr>
            <p:sp>
              <p:nvSpPr>
                <p:cNvPr id="11286" name="Oval 15"/>
                <p:cNvSpPr>
                  <a:spLocks noChangeArrowheads="1"/>
                </p:cNvSpPr>
                <p:nvPr/>
              </p:nvSpPr>
              <p:spPr bwMode="auto">
                <a:xfrm>
                  <a:off x="1752" y="801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kumimoji="1" lang="en-US" sz="2400">
                      <a:solidFill>
                        <a:srgbClr val="000000"/>
                      </a:solidFill>
                      <a:latin typeface="Helvetica" pitchFamily="34" charset="0"/>
                    </a:rPr>
                    <a:t>P</a:t>
                  </a:r>
                </a:p>
              </p:txBody>
            </p:sp>
            <p:sp>
              <p:nvSpPr>
                <p:cNvPr id="11287" name="Oval 16"/>
                <p:cNvSpPr>
                  <a:spLocks noChangeArrowheads="1"/>
                </p:cNvSpPr>
                <p:nvPr/>
              </p:nvSpPr>
              <p:spPr bwMode="auto">
                <a:xfrm>
                  <a:off x="2106" y="796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kumimoji="1" lang="en-US" sz="2400">
                      <a:solidFill>
                        <a:srgbClr val="000000"/>
                      </a:solidFill>
                      <a:latin typeface="Helvetica" pitchFamily="34" charset="0"/>
                    </a:rPr>
                    <a:t>P</a:t>
                  </a:r>
                </a:p>
              </p:txBody>
            </p:sp>
          </p:grp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4783" y="701"/>
              <a:ext cx="288" cy="1638"/>
              <a:chOff x="5008" y="974"/>
              <a:chExt cx="288" cy="1638"/>
            </a:xfrm>
          </p:grpSpPr>
          <p:sp>
            <p:nvSpPr>
              <p:cNvPr id="11281" name="Line 24"/>
              <p:cNvSpPr>
                <a:spLocks noChangeShapeType="1"/>
              </p:cNvSpPr>
              <p:nvPr/>
            </p:nvSpPr>
            <p:spPr bwMode="auto">
              <a:xfrm>
                <a:off x="5022" y="974"/>
                <a:ext cx="0" cy="16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CA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1282" name="Text Box 25"/>
              <p:cNvSpPr txBox="1">
                <a:spLocks noChangeArrowheads="1"/>
              </p:cNvSpPr>
              <p:nvPr/>
            </p:nvSpPr>
            <p:spPr bwMode="auto">
              <a:xfrm rot="5400000">
                <a:off x="4881" y="1641"/>
                <a:ext cx="54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US" sz="2400" b="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</a:p>
            </p:txBody>
          </p:sp>
        </p:grpSp>
        <p:sp>
          <p:nvSpPr>
            <p:cNvPr id="11280" name="AutoShape 31"/>
            <p:cNvSpPr>
              <a:spLocks noChangeArrowheads="1"/>
            </p:cNvSpPr>
            <p:nvPr/>
          </p:nvSpPr>
          <p:spPr bwMode="auto">
            <a:xfrm>
              <a:off x="2813" y="1085"/>
              <a:ext cx="448" cy="694"/>
            </a:xfrm>
            <a:prstGeom prst="rightArrow">
              <a:avLst>
                <a:gd name="adj1" fmla="val 49852"/>
                <a:gd name="adj2" fmla="val 48884"/>
              </a:avLst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US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2099232" name="Rectangle 32"/>
          <p:cNvSpPr>
            <a:spLocks noChangeArrowheads="1"/>
          </p:cNvSpPr>
          <p:nvPr/>
        </p:nvSpPr>
        <p:spPr bwMode="auto">
          <a:xfrm>
            <a:off x="2844800" y="5397500"/>
            <a:ext cx="3340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US" sz="4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</a:t>
            </a:r>
            <a:r>
              <a:rPr kumimoji="1" lang="en-US" sz="2800">
                <a:solidFill>
                  <a:srgbClr val="FF0000"/>
                </a:solidFill>
                <a:latin typeface="Arial" charset="0"/>
              </a:rPr>
              <a:t>easy </a:t>
            </a:r>
            <a:r>
              <a:rPr kumimoji="1" lang="en-US" sz="28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</a:t>
            </a:r>
            <a:r>
              <a:rPr kumimoji="1" lang="en-US" sz="2800">
                <a:solidFill>
                  <a:srgbClr val="FF0000"/>
                </a:solidFill>
                <a:latin typeface="Arial" charset="0"/>
              </a:rPr>
              <a:t>   slow </a:t>
            </a:r>
            <a:r>
              <a:rPr kumimoji="1" lang="en-US" sz="28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</a:t>
            </a:r>
            <a:endParaRPr kumimoji="1"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0" y="6124575"/>
            <a:ext cx="646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Question: is it a big problem on single core machines?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4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05" grpId="0"/>
      <p:bldP spid="2099206" grpId="0"/>
      <p:bldP spid="2099209" grpId="0"/>
      <p:bldP spid="2099210" grpId="0"/>
      <p:bldP spid="209923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Fine-Grain Locking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1127125" y="1519238"/>
            <a:ext cx="9525" cy="18621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CA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22363" y="1754188"/>
            <a:ext cx="1038225" cy="1333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 = </a:t>
            </a: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</p:txBody>
      </p:sp>
      <p:sp>
        <p:nvSpPr>
          <p:cNvPr id="2101253" name="Text Box 5"/>
          <p:cNvSpPr txBox="1">
            <a:spLocks noChangeArrowheads="1"/>
          </p:cNvSpPr>
          <p:nvPr/>
        </p:nvSpPr>
        <p:spPr bwMode="auto">
          <a:xfrm>
            <a:off x="1131888" y="1423988"/>
            <a:ext cx="1098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FF0000"/>
                </a:solidFill>
                <a:latin typeface="Helvetica" pitchFamily="34" charset="0"/>
              </a:rPr>
              <a:t>lock A</a:t>
            </a:r>
          </a:p>
        </p:txBody>
      </p:sp>
      <p:sp>
        <p:nvSpPr>
          <p:cNvPr id="2101254" name="Text Box 6"/>
          <p:cNvSpPr txBox="1">
            <a:spLocks noChangeArrowheads="1"/>
          </p:cNvSpPr>
          <p:nvPr/>
        </p:nvSpPr>
        <p:spPr bwMode="auto">
          <a:xfrm>
            <a:off x="1117600" y="2989263"/>
            <a:ext cx="14700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FF0000"/>
                </a:solidFill>
                <a:latin typeface="Helvetica" pitchFamily="34" charset="0"/>
              </a:rPr>
              <a:t>unlock A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2781300" y="1511300"/>
            <a:ext cx="9525" cy="18621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CA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776538" y="1746250"/>
            <a:ext cx="1038225" cy="1333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 = </a:t>
            </a:r>
            <a:r>
              <a:rPr kumimoji="1" lang="en-US" sz="2400" b="0">
                <a:solidFill>
                  <a:srgbClr val="CC0099"/>
                </a:solidFill>
                <a:latin typeface="Helvetica" pitchFamily="34" charset="0"/>
              </a:rPr>
              <a:t>B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CC0099"/>
                </a:solidFill>
                <a:latin typeface="Helvetica" pitchFamily="34" charset="0"/>
              </a:rPr>
              <a:t>B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</p:txBody>
      </p:sp>
      <p:sp>
        <p:nvSpPr>
          <p:cNvPr id="2101257" name="Text Box 9"/>
          <p:cNvSpPr txBox="1">
            <a:spLocks noChangeArrowheads="1"/>
          </p:cNvSpPr>
          <p:nvPr/>
        </p:nvSpPr>
        <p:spPr bwMode="auto">
          <a:xfrm>
            <a:off x="2786063" y="1416050"/>
            <a:ext cx="1098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CC0099"/>
                </a:solidFill>
                <a:latin typeface="Helvetica" pitchFamily="34" charset="0"/>
              </a:rPr>
              <a:t>lock B</a:t>
            </a:r>
          </a:p>
        </p:txBody>
      </p:sp>
      <p:sp>
        <p:nvSpPr>
          <p:cNvPr id="2101258" name="Text Box 10"/>
          <p:cNvSpPr txBox="1">
            <a:spLocks noChangeArrowheads="1"/>
          </p:cNvSpPr>
          <p:nvPr/>
        </p:nvSpPr>
        <p:spPr bwMode="auto">
          <a:xfrm>
            <a:off x="2771775" y="2981325"/>
            <a:ext cx="14700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CC0099"/>
                </a:solidFill>
                <a:latin typeface="Helvetica" pitchFamily="34" charset="0"/>
              </a:rPr>
              <a:t>unlock B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440238" y="1412875"/>
            <a:ext cx="3567112" cy="3568700"/>
            <a:chOff x="2797" y="890"/>
            <a:chExt cx="2247" cy="224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393" y="2504"/>
              <a:ext cx="1127" cy="634"/>
              <a:chOff x="1717" y="744"/>
              <a:chExt cx="735" cy="430"/>
            </a:xfrm>
          </p:grpSpPr>
          <p:sp>
            <p:nvSpPr>
              <p:cNvPr id="12319" name="Rectangle 12"/>
              <p:cNvSpPr>
                <a:spLocks noChangeArrowheads="1"/>
              </p:cNvSpPr>
              <p:nvPr/>
            </p:nvSpPr>
            <p:spPr bwMode="auto">
              <a:xfrm>
                <a:off x="1717" y="744"/>
                <a:ext cx="735" cy="430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US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752" y="796"/>
                <a:ext cx="663" cy="279"/>
                <a:chOff x="1752" y="796"/>
                <a:chExt cx="663" cy="279"/>
              </a:xfrm>
            </p:grpSpPr>
            <p:sp>
              <p:nvSpPr>
                <p:cNvPr id="12322" name="Oval 15"/>
                <p:cNvSpPr>
                  <a:spLocks noChangeArrowheads="1"/>
                </p:cNvSpPr>
                <p:nvPr/>
              </p:nvSpPr>
              <p:spPr bwMode="auto">
                <a:xfrm>
                  <a:off x="1752" y="801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kumimoji="1" lang="en-US" sz="2400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c</a:t>
                  </a:r>
                  <a:endParaRPr kumimoji="1" lang="en-US" sz="2400" dirty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12323" name="Oval 16"/>
                <p:cNvSpPr>
                  <a:spLocks noChangeArrowheads="1"/>
                </p:cNvSpPr>
                <p:nvPr/>
              </p:nvSpPr>
              <p:spPr bwMode="auto">
                <a:xfrm>
                  <a:off x="2106" y="796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kumimoji="1" lang="en-US" sz="2400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c</a:t>
                  </a:r>
                  <a:endParaRPr kumimoji="1" lang="en-US" sz="2400" dirty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</p:grp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756" y="890"/>
              <a:ext cx="288" cy="1638"/>
              <a:chOff x="5008" y="974"/>
              <a:chExt cx="288" cy="1638"/>
            </a:xfrm>
          </p:grpSpPr>
          <p:sp>
            <p:nvSpPr>
              <p:cNvPr id="12317" name="Line 24"/>
              <p:cNvSpPr>
                <a:spLocks noChangeShapeType="1"/>
              </p:cNvSpPr>
              <p:nvPr/>
            </p:nvSpPr>
            <p:spPr bwMode="auto">
              <a:xfrm>
                <a:off x="5022" y="974"/>
                <a:ext cx="0" cy="16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CA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2318" name="Text Box 25"/>
              <p:cNvSpPr txBox="1">
                <a:spLocks noChangeArrowheads="1"/>
              </p:cNvSpPr>
              <p:nvPr/>
            </p:nvSpPr>
            <p:spPr bwMode="auto">
              <a:xfrm rot="5400000">
                <a:off x="4881" y="1641"/>
                <a:ext cx="54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US" sz="2400" b="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</a:p>
            </p:txBody>
          </p:sp>
        </p:grpSp>
        <p:sp>
          <p:nvSpPr>
            <p:cNvPr id="12316" name="AutoShape 39"/>
            <p:cNvSpPr>
              <a:spLocks noChangeArrowheads="1"/>
            </p:cNvSpPr>
            <p:nvPr/>
          </p:nvSpPr>
          <p:spPr bwMode="auto">
            <a:xfrm>
              <a:off x="2797" y="1168"/>
              <a:ext cx="448" cy="694"/>
            </a:xfrm>
            <a:prstGeom prst="rightArrow">
              <a:avLst>
                <a:gd name="adj1" fmla="val 49852"/>
                <a:gd name="adj2" fmla="val 48884"/>
              </a:avLst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US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684838" y="1104900"/>
            <a:ext cx="1085850" cy="2735263"/>
            <a:chOff x="3581" y="696"/>
            <a:chExt cx="684" cy="1723"/>
          </a:xfrm>
        </p:grpSpPr>
        <p:sp>
          <p:nvSpPr>
            <p:cNvPr id="12302" name="Freeform 17"/>
            <p:cNvSpPr>
              <a:spLocks/>
            </p:cNvSpPr>
            <p:nvPr/>
          </p:nvSpPr>
          <p:spPr bwMode="auto">
            <a:xfrm>
              <a:off x="3603" y="986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03" name="Freeform 18"/>
            <p:cNvSpPr>
              <a:spLocks/>
            </p:cNvSpPr>
            <p:nvPr/>
          </p:nvSpPr>
          <p:spPr bwMode="auto">
            <a:xfrm>
              <a:off x="4165" y="992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04" name="Freeform 31"/>
            <p:cNvSpPr>
              <a:spLocks/>
            </p:cNvSpPr>
            <p:nvPr/>
          </p:nvSpPr>
          <p:spPr bwMode="auto">
            <a:xfrm>
              <a:off x="3615" y="1278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05" name="Freeform 32"/>
            <p:cNvSpPr>
              <a:spLocks/>
            </p:cNvSpPr>
            <p:nvPr/>
          </p:nvSpPr>
          <p:spPr bwMode="auto">
            <a:xfrm>
              <a:off x="4177" y="1284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06" name="Freeform 33"/>
            <p:cNvSpPr>
              <a:spLocks/>
            </p:cNvSpPr>
            <p:nvPr/>
          </p:nvSpPr>
          <p:spPr bwMode="auto">
            <a:xfrm>
              <a:off x="3627" y="1570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07" name="Freeform 34"/>
            <p:cNvSpPr>
              <a:spLocks/>
            </p:cNvSpPr>
            <p:nvPr/>
          </p:nvSpPr>
          <p:spPr bwMode="auto">
            <a:xfrm>
              <a:off x="4189" y="1576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08" name="Freeform 35"/>
            <p:cNvSpPr>
              <a:spLocks/>
            </p:cNvSpPr>
            <p:nvPr/>
          </p:nvSpPr>
          <p:spPr bwMode="auto">
            <a:xfrm>
              <a:off x="3639" y="1862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09" name="Freeform 36"/>
            <p:cNvSpPr>
              <a:spLocks/>
            </p:cNvSpPr>
            <p:nvPr/>
          </p:nvSpPr>
          <p:spPr bwMode="auto">
            <a:xfrm>
              <a:off x="4201" y="1868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10" name="Freeform 37"/>
            <p:cNvSpPr>
              <a:spLocks/>
            </p:cNvSpPr>
            <p:nvPr/>
          </p:nvSpPr>
          <p:spPr bwMode="auto">
            <a:xfrm>
              <a:off x="3651" y="2154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11" name="Freeform 38"/>
            <p:cNvSpPr>
              <a:spLocks/>
            </p:cNvSpPr>
            <p:nvPr/>
          </p:nvSpPr>
          <p:spPr bwMode="auto">
            <a:xfrm>
              <a:off x="4213" y="2160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12" name="Freeform 40"/>
            <p:cNvSpPr>
              <a:spLocks/>
            </p:cNvSpPr>
            <p:nvPr/>
          </p:nvSpPr>
          <p:spPr bwMode="auto">
            <a:xfrm>
              <a:off x="3581" y="696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313" name="Freeform 41"/>
            <p:cNvSpPr>
              <a:spLocks/>
            </p:cNvSpPr>
            <p:nvPr/>
          </p:nvSpPr>
          <p:spPr bwMode="auto">
            <a:xfrm>
              <a:off x="4143" y="702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2101290" name="Rectangle 42"/>
          <p:cNvSpPr>
            <a:spLocks noChangeArrowheads="1"/>
          </p:cNvSpPr>
          <p:nvPr/>
        </p:nvSpPr>
        <p:spPr bwMode="auto">
          <a:xfrm>
            <a:off x="2862263" y="5432425"/>
            <a:ext cx="340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US" sz="4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</a:t>
            </a:r>
            <a:r>
              <a:rPr kumimoji="1" lang="en-US" sz="2800">
                <a:solidFill>
                  <a:srgbClr val="FF0000"/>
                </a:solidFill>
                <a:latin typeface="Arial" charset="0"/>
              </a:rPr>
              <a:t>harder </a:t>
            </a:r>
            <a:r>
              <a:rPr kumimoji="1" lang="en-US" sz="28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</a:t>
            </a:r>
            <a:r>
              <a:rPr kumimoji="1" lang="en-US" sz="2800">
                <a:solidFill>
                  <a:srgbClr val="FF0000"/>
                </a:solidFill>
                <a:latin typeface="Arial" charset="0"/>
              </a:rPr>
              <a:t>  fast </a:t>
            </a:r>
            <a:r>
              <a:rPr kumimoji="1" lang="en-US" sz="28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</a:t>
            </a:r>
            <a:endParaRPr kumimoji="1" lang="en-US" sz="28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8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0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1253" grpId="0"/>
      <p:bldP spid="2101254" grpId="0"/>
      <p:bldP spid="2101257" grpId="0"/>
      <p:bldP spid="2101258" grpId="0"/>
      <p:bldP spid="21012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73201"/>
            <a:ext cx="4686299" cy="40512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(Unnecessarily) Serialize the execution</a:t>
            </a:r>
          </a:p>
          <a:p>
            <a:pPr lvl="1"/>
            <a:r>
              <a:rPr lang="en-US" dirty="0" smtClean="0"/>
              <a:t>Cancel any performance gains from parallelization</a:t>
            </a:r>
          </a:p>
          <a:p>
            <a:r>
              <a:rPr lang="en-US" dirty="0" smtClean="0"/>
              <a:t>Unnecessary cache misses from coherent protocol</a:t>
            </a:r>
          </a:p>
          <a:p>
            <a:pPr lvl="1"/>
            <a:r>
              <a:rPr lang="en-US" dirty="0" smtClean="0"/>
              <a:t>Making performance even worse than single core</a:t>
            </a:r>
          </a:p>
          <a:p>
            <a:r>
              <a:rPr lang="en-US" dirty="0" smtClean="0"/>
              <a:t>Example 1: Linux kernel scalability</a:t>
            </a:r>
          </a:p>
          <a:p>
            <a:pPr lvl="1"/>
            <a:r>
              <a:rPr lang="en-US" dirty="0"/>
              <a:t>“An Analysis of Linux Scalability to Many </a:t>
            </a:r>
            <a:r>
              <a:rPr lang="en-US" dirty="0" smtClean="0"/>
              <a:t>Cores” [OSDI’10]</a:t>
            </a:r>
          </a:p>
          <a:p>
            <a:pPr lvl="1"/>
            <a:r>
              <a:rPr lang="en-US" dirty="0" smtClean="0"/>
              <a:t>Linux 2.6.39 (2011): “removed the last instance of the big kernel lock”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11/12/2013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1" y="2895600"/>
            <a:ext cx="4292600" cy="36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7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2: Facebook’s </a:t>
            </a:r>
            <a:r>
              <a:rPr lang="en-US" sz="3600" dirty="0" err="1" smtClean="0"/>
              <a:t>memcache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11/12/2013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258791"/>
            <a:ext cx="4947328" cy="48880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31028" y="1258791"/>
            <a:ext cx="5181600" cy="1497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Big lock to protect shared data-structure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6306228" y="1635553"/>
            <a:ext cx="2329772" cy="989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Fine-grained, per-bucket lock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99100" y="624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6109" y="6073476"/>
            <a:ext cx="724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“Scaling </a:t>
            </a:r>
            <a:r>
              <a:rPr lang="en-US" dirty="0" err="1"/>
              <a:t>Memcache</a:t>
            </a:r>
            <a:r>
              <a:rPr lang="en-US" dirty="0"/>
              <a:t> at Facebook</a:t>
            </a:r>
            <a:r>
              <a:rPr lang="en-US" dirty="0" smtClean="0"/>
              <a:t>” [NSDI’13]</a:t>
            </a:r>
          </a:p>
          <a:p>
            <a:r>
              <a:rPr lang="en-US" dirty="0" smtClean="0"/>
              <a:t>“Enhancing the Scalability of </a:t>
            </a:r>
            <a:r>
              <a:rPr lang="en-US" dirty="0" err="1" smtClean="0"/>
              <a:t>Memcached</a:t>
            </a:r>
            <a:r>
              <a:rPr lang="en-US" dirty="0" smtClean="0"/>
              <a:t>” [Intel@ Developer Zone’12]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3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28765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Transactional Memory (TM)</a:t>
            </a:r>
          </a:p>
        </p:txBody>
      </p:sp>
    </p:spTree>
    <p:extLst>
      <p:ext uri="{BB962C8B-B14F-4D97-AF65-F5344CB8AC3E}">
        <p14:creationId xmlns:p14="http://schemas.microsoft.com/office/powerpoint/2010/main" val="340976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7500"/>
            <a:ext cx="88392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smtClean="0">
                <a:ea typeface="ＭＳ Ｐゴシック" pitchFamily="50" charset="-128"/>
              </a:rPr>
              <a:t>Review: Hand Parallelization Options</a:t>
            </a:r>
          </a:p>
        </p:txBody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06500"/>
            <a:ext cx="8823325" cy="51943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z="2400" smtClean="0">
                <a:ea typeface="ＭＳ Ｐゴシック" pitchFamily="50" charset="-128"/>
              </a:rPr>
              <a:t>Coarse-grained locking</a:t>
            </a:r>
          </a:p>
          <a:p>
            <a:pPr marL="990600" lvl="1" indent="-519113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z="2100" smtClean="0">
                <a:ea typeface="ＭＳ Ｐゴシック" pitchFamily="50" charset="-128"/>
              </a:rPr>
              <a:t>Easy to program </a:t>
            </a:r>
            <a:r>
              <a:rPr lang="en-US" altLang="ja-JP" smtClean="0">
                <a:solidFill>
                  <a:srgbClr val="339933"/>
                </a:solidFill>
                <a:ea typeface="ＭＳ Ｐゴシック" pitchFamily="50" charset="-128"/>
                <a:sym typeface="Wingdings" pitchFamily="2" charset="2"/>
              </a:rPr>
              <a:t></a:t>
            </a:r>
            <a:endParaRPr lang="en-US" altLang="ja-JP" smtClean="0">
              <a:solidFill>
                <a:srgbClr val="339933"/>
              </a:solidFill>
              <a:ea typeface="ＭＳ Ｐゴシック" pitchFamily="50" charset="-128"/>
            </a:endParaRPr>
          </a:p>
          <a:p>
            <a:pPr marL="990600" lvl="1" indent="-519113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z="2100" smtClean="0">
                <a:ea typeface="ＭＳ Ｐゴシック" pitchFamily="50" charset="-128"/>
              </a:rPr>
              <a:t>Limited parallelism </a:t>
            </a:r>
            <a:r>
              <a:rPr lang="en-US" altLang="ja-JP" smtClean="0">
                <a:solidFill>
                  <a:schemeClr val="accent2"/>
                </a:solidFill>
                <a:ea typeface="ＭＳ Ｐゴシック" pitchFamily="50" charset="-128"/>
                <a:sym typeface="Wingdings" pitchFamily="2" charset="2"/>
              </a:rPr>
              <a:t></a:t>
            </a:r>
            <a:endParaRPr lang="en-US" altLang="ja-JP" smtClean="0">
              <a:solidFill>
                <a:schemeClr val="accent2"/>
              </a:solidFill>
              <a:ea typeface="ＭＳ Ｐゴシック" pitchFamily="50" charset="-128"/>
            </a:endParaRPr>
          </a:p>
          <a:p>
            <a:pPr marL="533400" indent="-533400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z="2400" smtClean="0">
                <a:ea typeface="ＭＳ Ｐゴシック" pitchFamily="50" charset="-128"/>
              </a:rPr>
              <a:t>Fine-grained locking</a:t>
            </a:r>
          </a:p>
          <a:p>
            <a:pPr marL="990600" lvl="1" indent="-519113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z="2100" smtClean="0">
                <a:ea typeface="ＭＳ Ｐゴシック" pitchFamily="50" charset="-128"/>
              </a:rPr>
              <a:t>Good parallelism </a:t>
            </a:r>
            <a:r>
              <a:rPr lang="en-US" altLang="ja-JP" smtClean="0">
                <a:solidFill>
                  <a:srgbClr val="339933"/>
                </a:solidFill>
                <a:ea typeface="ＭＳ Ｐゴシック" pitchFamily="50" charset="-128"/>
                <a:sym typeface="Wingdings" pitchFamily="2" charset="2"/>
              </a:rPr>
              <a:t></a:t>
            </a:r>
            <a:endParaRPr lang="en-US" altLang="ja-JP" smtClean="0">
              <a:solidFill>
                <a:schemeClr val="accent2"/>
              </a:solidFill>
              <a:ea typeface="ＭＳ Ｐゴシック" pitchFamily="50" charset="-128"/>
            </a:endParaRPr>
          </a:p>
          <a:p>
            <a:pPr marL="990600" lvl="1" indent="-519113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z="2100" smtClean="0">
                <a:ea typeface="ＭＳ Ｐゴシック" pitchFamily="50" charset="-128"/>
              </a:rPr>
              <a:t>Hard to get right </a:t>
            </a:r>
            <a:r>
              <a:rPr lang="en-US" altLang="ja-JP" smtClean="0">
                <a:solidFill>
                  <a:schemeClr val="accent2"/>
                </a:solidFill>
                <a:ea typeface="ＭＳ Ｐゴシック" pitchFamily="50" charset="-128"/>
                <a:sym typeface="Wingdings" pitchFamily="2" charset="2"/>
              </a:rPr>
              <a:t></a:t>
            </a:r>
            <a:endParaRPr lang="en-US" altLang="ja-JP" smtClean="0">
              <a:solidFill>
                <a:srgbClr val="339933"/>
              </a:solidFill>
              <a:ea typeface="ＭＳ Ｐゴシック" pitchFamily="50" charset="-128"/>
            </a:endParaRPr>
          </a:p>
          <a:p>
            <a:pPr marL="1447800" lvl="2" indent="-538163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z="2000" smtClean="0">
                <a:ea typeface="ＭＳ Ｐゴシック" pitchFamily="50" charset="-128"/>
              </a:rPr>
              <a:t>eg., deadlock, priority inversion, etc.</a:t>
            </a:r>
          </a:p>
          <a:p>
            <a:pPr marL="533400" indent="-533400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z="2400" smtClean="0">
                <a:ea typeface="ＭＳ Ｐゴシック" pitchFamily="50" charset="-128"/>
              </a:rPr>
              <a:t>The promise of Transactional Memory</a:t>
            </a:r>
          </a:p>
          <a:p>
            <a:pPr marL="990600" lvl="1" indent="-519113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mtClean="0">
                <a:ea typeface="ＭＳ Ｐゴシック" pitchFamily="50" charset="-128"/>
              </a:rPr>
              <a:t>As easy to program as coarse-grained locking </a:t>
            </a:r>
            <a:r>
              <a:rPr lang="en-US" altLang="ja-JP" smtClean="0">
                <a:solidFill>
                  <a:srgbClr val="339933"/>
                </a:solidFill>
                <a:ea typeface="ＭＳ Ｐゴシック" pitchFamily="50" charset="-128"/>
                <a:sym typeface="Wingdings" pitchFamily="2" charset="2"/>
              </a:rPr>
              <a:t></a:t>
            </a:r>
            <a:endParaRPr lang="en-US" altLang="ja-JP" smtClean="0">
              <a:solidFill>
                <a:srgbClr val="339933"/>
              </a:solidFill>
              <a:ea typeface="ＭＳ Ｐゴシック" pitchFamily="50" charset="-128"/>
            </a:endParaRPr>
          </a:p>
          <a:p>
            <a:pPr marL="990600" lvl="1" indent="-519113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defRPr/>
            </a:pPr>
            <a:r>
              <a:rPr lang="en-US" altLang="ja-JP" smtClean="0">
                <a:ea typeface="ＭＳ Ｐゴシック" pitchFamily="50" charset="-128"/>
              </a:rPr>
              <a:t>Provides the parallelism of fine-grained locking </a:t>
            </a:r>
            <a:r>
              <a:rPr lang="en-US" altLang="ja-JP" smtClean="0">
                <a:solidFill>
                  <a:srgbClr val="339933"/>
                </a:solidFill>
                <a:ea typeface="ＭＳ Ｐゴシック" pitchFamily="50" charset="-128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151229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7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7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7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520700"/>
            <a:ext cx="810895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3200" dirty="0" smtClean="0"/>
              <a:t>Transactional Memory (TM): the Basic Idea</a:t>
            </a:r>
            <a:endParaRPr lang="en-US" sz="3200" dirty="0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938" y="947738"/>
            <a:ext cx="1393825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1400" b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Source Code: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12738" y="1328738"/>
            <a:ext cx="3200400" cy="2438400"/>
          </a:xfrm>
          <a:prstGeom prst="foldedCorner">
            <a:avLst>
              <a:gd name="adj" fmla="val 23241"/>
            </a:avLst>
          </a:prstGeom>
          <a:solidFill>
            <a:srgbClr val="FFFFEA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CC0000"/>
                </a:solidFill>
                <a:latin typeface="Lucida Console" pitchFamily="49" charset="0"/>
                <a:ea typeface="ＭＳ Ｐゴシック" pitchFamily="34" charset="-128"/>
              </a:rPr>
              <a:t>atomic {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  <a:latin typeface="Lucida Console" pitchFamily="49" charset="0"/>
                <a:ea typeface="ＭＳ Ｐゴシック" pitchFamily="34" charset="-128"/>
              </a:rPr>
              <a:t> </a:t>
            </a: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 access_shared_data();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 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CC0000"/>
                </a:solidFill>
                <a:latin typeface="Lucida Console" pitchFamily="49" charset="0"/>
                <a:ea typeface="ＭＳ Ｐゴシック" pitchFamily="34" charset="-128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</p:txBody>
      </p:sp>
      <p:sp>
        <p:nvSpPr>
          <p:cNvPr id="1808389" name="AutoShape 5"/>
          <p:cNvSpPr>
            <a:spLocks noChangeArrowheads="1"/>
          </p:cNvSpPr>
          <p:nvPr/>
        </p:nvSpPr>
        <p:spPr bwMode="auto">
          <a:xfrm>
            <a:off x="4097338" y="1646238"/>
            <a:ext cx="1371600" cy="8001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US" sz="1600" b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TM System</a:t>
            </a:r>
          </a:p>
        </p:txBody>
      </p:sp>
      <p:sp>
        <p:nvSpPr>
          <p:cNvPr id="1808390" name="AutoShape 6"/>
          <p:cNvSpPr>
            <a:spLocks/>
          </p:cNvSpPr>
          <p:nvPr/>
        </p:nvSpPr>
        <p:spPr bwMode="auto">
          <a:xfrm>
            <a:off x="8301038" y="1239838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808391" name="Text Box 7"/>
          <p:cNvSpPr txBox="1">
            <a:spLocks noChangeArrowheads="1"/>
          </p:cNvSpPr>
          <p:nvPr/>
        </p:nvSpPr>
        <p:spPr bwMode="auto">
          <a:xfrm>
            <a:off x="3259138" y="4211638"/>
            <a:ext cx="51816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CC0000"/>
                </a:solidFill>
                <a:latin typeface="Tahoma" pitchFamily="34" charset="0"/>
                <a:ea typeface="ＭＳ Ｐゴシック" pitchFamily="34" charset="-128"/>
              </a:rPr>
              <a:t>Specifies transactions in source code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465138" y="1481138"/>
            <a:ext cx="3200400" cy="2438400"/>
          </a:xfrm>
          <a:prstGeom prst="foldedCorner">
            <a:avLst>
              <a:gd name="adj" fmla="val 23241"/>
            </a:avLst>
          </a:prstGeom>
          <a:solidFill>
            <a:srgbClr val="FFFFEA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CC0000"/>
                </a:solidFill>
                <a:latin typeface="Lucida Console" pitchFamily="49" charset="0"/>
                <a:ea typeface="ＭＳ Ｐゴシック" pitchFamily="34" charset="-128"/>
              </a:rPr>
              <a:t>atomic {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  <a:latin typeface="Lucida Console" pitchFamily="49" charset="0"/>
                <a:ea typeface="ＭＳ Ｐゴシック" pitchFamily="34" charset="-128"/>
              </a:rPr>
              <a:t> </a:t>
            </a: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 access_shared_data();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 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CC0000"/>
                </a:solidFill>
                <a:latin typeface="Lucida Console" pitchFamily="49" charset="0"/>
                <a:ea typeface="ＭＳ Ｐゴシック" pitchFamily="34" charset="-128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</p:txBody>
      </p:sp>
      <p:sp>
        <p:nvSpPr>
          <p:cNvPr id="1808393" name="AutoShape 9"/>
          <p:cNvSpPr>
            <a:spLocks noChangeArrowheads="1"/>
          </p:cNvSpPr>
          <p:nvPr/>
        </p:nvSpPr>
        <p:spPr bwMode="auto">
          <a:xfrm>
            <a:off x="617538" y="1633538"/>
            <a:ext cx="3200400" cy="2438400"/>
          </a:xfrm>
          <a:prstGeom prst="foldedCorner">
            <a:avLst>
              <a:gd name="adj" fmla="val 23241"/>
            </a:avLst>
          </a:prstGeom>
          <a:solidFill>
            <a:srgbClr val="FFFFEA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CC0000"/>
                </a:solidFill>
                <a:latin typeface="Lucida Console" pitchFamily="49" charset="0"/>
                <a:ea typeface="ＭＳ Ｐゴシック" pitchFamily="34" charset="-128"/>
              </a:rPr>
              <a:t>atomic {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  <a:latin typeface="Lucida Console" pitchFamily="49" charset="0"/>
                <a:ea typeface="ＭＳ Ｐゴシック" pitchFamily="34" charset="-128"/>
              </a:rPr>
              <a:t> </a:t>
            </a: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 access_shared_data();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 ...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CC0000"/>
                </a:solidFill>
                <a:latin typeface="Lucida Console" pitchFamily="49" charset="0"/>
                <a:ea typeface="ＭＳ Ｐゴシック" pitchFamily="34" charset="-128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...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34038" y="935038"/>
            <a:ext cx="2057400" cy="1600200"/>
            <a:chOff x="3408" y="1248"/>
            <a:chExt cx="1296" cy="1008"/>
          </a:xfrm>
        </p:grpSpPr>
        <p:sp>
          <p:nvSpPr>
            <p:cNvPr id="20515" name="Freeform 11"/>
            <p:cNvSpPr>
              <a:spLocks/>
            </p:cNvSpPr>
            <p:nvPr/>
          </p:nvSpPr>
          <p:spPr bwMode="auto">
            <a:xfrm>
              <a:off x="3456" y="1488"/>
              <a:ext cx="192" cy="768"/>
            </a:xfrm>
            <a:custGeom>
              <a:avLst/>
              <a:gdLst>
                <a:gd name="T0" fmla="*/ 192 w 192"/>
                <a:gd name="T1" fmla="*/ 0 h 1104"/>
                <a:gd name="T2" fmla="*/ 48 w 192"/>
                <a:gd name="T3" fmla="*/ 232 h 1104"/>
                <a:gd name="T4" fmla="*/ 144 w 192"/>
                <a:gd name="T5" fmla="*/ 302 h 1104"/>
                <a:gd name="T6" fmla="*/ 0 w 192"/>
                <a:gd name="T7" fmla="*/ 534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104"/>
                <a:gd name="T14" fmla="*/ 192 w 19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104">
                  <a:moveTo>
                    <a:pt x="192" y="0"/>
                  </a:moveTo>
                  <a:cubicBezTo>
                    <a:pt x="124" y="188"/>
                    <a:pt x="56" y="376"/>
                    <a:pt x="48" y="480"/>
                  </a:cubicBezTo>
                  <a:cubicBezTo>
                    <a:pt x="40" y="584"/>
                    <a:pt x="152" y="520"/>
                    <a:pt x="144" y="624"/>
                  </a:cubicBezTo>
                  <a:cubicBezTo>
                    <a:pt x="136" y="728"/>
                    <a:pt x="68" y="916"/>
                    <a:pt x="0" y="1104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0516" name="Freeform 12"/>
            <p:cNvSpPr>
              <a:spLocks/>
            </p:cNvSpPr>
            <p:nvPr/>
          </p:nvSpPr>
          <p:spPr bwMode="auto">
            <a:xfrm>
              <a:off x="3984" y="1488"/>
              <a:ext cx="192" cy="768"/>
            </a:xfrm>
            <a:custGeom>
              <a:avLst/>
              <a:gdLst>
                <a:gd name="T0" fmla="*/ 192 w 192"/>
                <a:gd name="T1" fmla="*/ 0 h 1104"/>
                <a:gd name="T2" fmla="*/ 48 w 192"/>
                <a:gd name="T3" fmla="*/ 232 h 1104"/>
                <a:gd name="T4" fmla="*/ 144 w 192"/>
                <a:gd name="T5" fmla="*/ 302 h 1104"/>
                <a:gd name="T6" fmla="*/ 0 w 192"/>
                <a:gd name="T7" fmla="*/ 534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104"/>
                <a:gd name="T14" fmla="*/ 192 w 19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104">
                  <a:moveTo>
                    <a:pt x="192" y="0"/>
                  </a:moveTo>
                  <a:cubicBezTo>
                    <a:pt x="124" y="188"/>
                    <a:pt x="56" y="376"/>
                    <a:pt x="48" y="480"/>
                  </a:cubicBezTo>
                  <a:cubicBezTo>
                    <a:pt x="40" y="584"/>
                    <a:pt x="152" y="520"/>
                    <a:pt x="144" y="624"/>
                  </a:cubicBezTo>
                  <a:cubicBezTo>
                    <a:pt x="136" y="728"/>
                    <a:pt x="68" y="916"/>
                    <a:pt x="0" y="1104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0517" name="Freeform 13"/>
            <p:cNvSpPr>
              <a:spLocks/>
            </p:cNvSpPr>
            <p:nvPr/>
          </p:nvSpPr>
          <p:spPr bwMode="auto">
            <a:xfrm>
              <a:off x="4512" y="1488"/>
              <a:ext cx="192" cy="768"/>
            </a:xfrm>
            <a:custGeom>
              <a:avLst/>
              <a:gdLst>
                <a:gd name="T0" fmla="*/ 192 w 192"/>
                <a:gd name="T1" fmla="*/ 0 h 1104"/>
                <a:gd name="T2" fmla="*/ 48 w 192"/>
                <a:gd name="T3" fmla="*/ 232 h 1104"/>
                <a:gd name="T4" fmla="*/ 144 w 192"/>
                <a:gd name="T5" fmla="*/ 302 h 1104"/>
                <a:gd name="T6" fmla="*/ 0 w 192"/>
                <a:gd name="T7" fmla="*/ 534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104"/>
                <a:gd name="T14" fmla="*/ 192 w 19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104">
                  <a:moveTo>
                    <a:pt x="192" y="0"/>
                  </a:moveTo>
                  <a:cubicBezTo>
                    <a:pt x="124" y="188"/>
                    <a:pt x="56" y="376"/>
                    <a:pt x="48" y="480"/>
                  </a:cubicBezTo>
                  <a:cubicBezTo>
                    <a:pt x="40" y="584"/>
                    <a:pt x="152" y="520"/>
                    <a:pt x="144" y="624"/>
                  </a:cubicBezTo>
                  <a:cubicBezTo>
                    <a:pt x="136" y="728"/>
                    <a:pt x="68" y="916"/>
                    <a:pt x="0" y="1104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0518" name="Text Box 14"/>
            <p:cNvSpPr txBox="1">
              <a:spLocks noChangeArrowheads="1"/>
            </p:cNvSpPr>
            <p:nvPr/>
          </p:nvSpPr>
          <p:spPr bwMode="auto">
            <a:xfrm>
              <a:off x="3408" y="1248"/>
              <a:ext cx="877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en-US" sz="1400" b="0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rPr>
                <a:t>Transactions:</a:t>
              </a:r>
            </a:p>
          </p:txBody>
        </p:sp>
      </p:grpSp>
      <p:sp>
        <p:nvSpPr>
          <p:cNvPr id="1808399" name="Text Box 15"/>
          <p:cNvSpPr txBox="1">
            <a:spLocks noChangeArrowheads="1"/>
          </p:cNvSpPr>
          <p:nvPr/>
        </p:nvSpPr>
        <p:spPr bwMode="auto">
          <a:xfrm>
            <a:off x="3259138" y="4668838"/>
            <a:ext cx="51816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339933"/>
                </a:solidFill>
                <a:latin typeface="Tahoma" pitchFamily="34" charset="0"/>
                <a:ea typeface="ＭＳ Ｐゴシック" pitchFamily="34" charset="-128"/>
              </a:rPr>
              <a:t>Executes transactions optimistically in parallel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112713" y="4211638"/>
            <a:ext cx="322262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Programmer:</a:t>
            </a:r>
          </a:p>
        </p:txBody>
      </p:sp>
      <p:sp>
        <p:nvSpPr>
          <p:cNvPr id="1808401" name="Text Box 17"/>
          <p:cNvSpPr txBox="1">
            <a:spLocks noChangeArrowheads="1"/>
          </p:cNvSpPr>
          <p:nvPr/>
        </p:nvSpPr>
        <p:spPr bwMode="auto">
          <a:xfrm>
            <a:off x="120650" y="4656138"/>
            <a:ext cx="3214688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TM System:</a:t>
            </a:r>
          </a:p>
        </p:txBody>
      </p:sp>
      <p:sp>
        <p:nvSpPr>
          <p:cNvPr id="1808402" name="Text Box 18"/>
          <p:cNvSpPr txBox="1">
            <a:spLocks noChangeArrowheads="1"/>
          </p:cNvSpPr>
          <p:nvPr/>
        </p:nvSpPr>
        <p:spPr bwMode="auto">
          <a:xfrm>
            <a:off x="3563938" y="4999038"/>
            <a:ext cx="51816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996600"/>
                </a:solidFill>
                <a:latin typeface="Tahoma" pitchFamily="34" charset="0"/>
                <a:ea typeface="ＭＳ Ｐゴシック" pitchFamily="34" charset="-128"/>
              </a:rPr>
              <a:t>1) Checkpoints execution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786438" y="1316038"/>
            <a:ext cx="2108200" cy="0"/>
            <a:chOff x="3504" y="1488"/>
            <a:chExt cx="1328" cy="0"/>
          </a:xfrm>
        </p:grpSpPr>
        <p:sp>
          <p:nvSpPr>
            <p:cNvPr id="20512" name="Line 20"/>
            <p:cNvSpPr>
              <a:spLocks noChangeShapeType="1"/>
            </p:cNvSpPr>
            <p:nvPr/>
          </p:nvSpPr>
          <p:spPr bwMode="auto">
            <a:xfrm>
              <a:off x="3504" y="1488"/>
              <a:ext cx="240" cy="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0513" name="Line 21"/>
            <p:cNvSpPr>
              <a:spLocks noChangeShapeType="1"/>
            </p:cNvSpPr>
            <p:nvPr/>
          </p:nvSpPr>
          <p:spPr bwMode="auto">
            <a:xfrm>
              <a:off x="4056" y="1488"/>
              <a:ext cx="240" cy="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0514" name="Line 22"/>
            <p:cNvSpPr>
              <a:spLocks noChangeShapeType="1"/>
            </p:cNvSpPr>
            <p:nvPr/>
          </p:nvSpPr>
          <p:spPr bwMode="auto">
            <a:xfrm>
              <a:off x="4592" y="1488"/>
              <a:ext cx="240" cy="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1808407" name="Text Box 23"/>
          <p:cNvSpPr txBox="1">
            <a:spLocks noChangeArrowheads="1"/>
          </p:cNvSpPr>
          <p:nvPr/>
        </p:nvSpPr>
        <p:spPr bwMode="auto">
          <a:xfrm>
            <a:off x="3563938" y="5367338"/>
            <a:ext cx="51816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  <a:latin typeface="Tahoma" pitchFamily="34" charset="0"/>
                <a:ea typeface="ＭＳ Ｐゴシック" pitchFamily="34" charset="-128"/>
              </a:rPr>
              <a:t>2) Detects conflicts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710238" y="2611438"/>
            <a:ext cx="1676400" cy="557212"/>
            <a:chOff x="3456" y="1872"/>
            <a:chExt cx="1056" cy="351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456" y="1872"/>
              <a:ext cx="528" cy="351"/>
              <a:chOff x="3456" y="1872"/>
              <a:chExt cx="528" cy="351"/>
            </a:xfrm>
          </p:grpSpPr>
          <p:sp>
            <p:nvSpPr>
              <p:cNvPr id="20510" name="Freeform 26"/>
              <p:cNvSpPr>
                <a:spLocks/>
              </p:cNvSpPr>
              <p:nvPr/>
            </p:nvSpPr>
            <p:spPr bwMode="auto">
              <a:xfrm>
                <a:off x="3456" y="1872"/>
                <a:ext cx="528" cy="144"/>
              </a:xfrm>
              <a:custGeom>
                <a:avLst/>
                <a:gdLst>
                  <a:gd name="T0" fmla="*/ 0 w 528"/>
                  <a:gd name="T1" fmla="*/ 0 h 144"/>
                  <a:gd name="T2" fmla="*/ 240 w 528"/>
                  <a:gd name="T3" fmla="*/ 144 h 144"/>
                  <a:gd name="T4" fmla="*/ 528 w 528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144"/>
                  <a:gd name="T11" fmla="*/ 528 w 52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144">
                    <a:moveTo>
                      <a:pt x="0" y="0"/>
                    </a:moveTo>
                    <a:cubicBezTo>
                      <a:pt x="76" y="72"/>
                      <a:pt x="152" y="144"/>
                      <a:pt x="240" y="144"/>
                    </a:cubicBezTo>
                    <a:cubicBezTo>
                      <a:pt x="328" y="144"/>
                      <a:pt x="428" y="72"/>
                      <a:pt x="528" y="0"/>
                    </a:cubicBezTo>
                  </a:path>
                </a:pathLst>
              </a:custGeom>
              <a:noFill/>
              <a:ln w="12700" cap="flat" cmpd="sng">
                <a:solidFill>
                  <a:srgbClr val="0066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CA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0511" name="Text Box 27"/>
              <p:cNvSpPr txBox="1">
                <a:spLocks noChangeArrowheads="1"/>
              </p:cNvSpPr>
              <p:nvPr/>
            </p:nvSpPr>
            <p:spPr bwMode="auto">
              <a:xfrm>
                <a:off x="3600" y="1992"/>
                <a:ext cx="192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b="0">
                    <a:solidFill>
                      <a:srgbClr val="0066FF"/>
                    </a:solidFill>
                    <a:latin typeface="Tahoma" pitchFamily="34" charset="0"/>
                    <a:ea typeface="ＭＳ Ｐゴシック" pitchFamily="34" charset="-128"/>
                  </a:rPr>
                  <a:t>?</a:t>
                </a:r>
              </a:p>
            </p:txBody>
          </p:sp>
        </p:grpSp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3456" y="1872"/>
              <a:ext cx="1056" cy="144"/>
            </a:xfrm>
            <a:custGeom>
              <a:avLst/>
              <a:gdLst>
                <a:gd name="T0" fmla="*/ 0 w 528"/>
                <a:gd name="T1" fmla="*/ 0 h 144"/>
                <a:gd name="T2" fmla="*/ 960 w 528"/>
                <a:gd name="T3" fmla="*/ 144 h 144"/>
                <a:gd name="T4" fmla="*/ 2112 w 528"/>
                <a:gd name="T5" fmla="*/ 0 h 144"/>
                <a:gd name="T6" fmla="*/ 0 60000 65536"/>
                <a:gd name="T7" fmla="*/ 0 60000 65536"/>
                <a:gd name="T8" fmla="*/ 0 60000 65536"/>
                <a:gd name="T9" fmla="*/ 0 w 528"/>
                <a:gd name="T10" fmla="*/ 0 h 144"/>
                <a:gd name="T11" fmla="*/ 528 w 52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44">
                  <a:moveTo>
                    <a:pt x="0" y="0"/>
                  </a:moveTo>
                  <a:cubicBezTo>
                    <a:pt x="76" y="72"/>
                    <a:pt x="152" y="144"/>
                    <a:pt x="240" y="144"/>
                  </a:cubicBezTo>
                  <a:cubicBezTo>
                    <a:pt x="328" y="144"/>
                    <a:pt x="428" y="72"/>
                    <a:pt x="528" y="0"/>
                  </a:cubicBezTo>
                </a:path>
              </a:pathLst>
            </a:custGeom>
            <a:noFill/>
            <a:ln w="12700" cap="flat" cmpd="sng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3864" y="1992"/>
              <a:ext cx="19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en-US" b="0">
                  <a:solidFill>
                    <a:srgbClr val="0066FF"/>
                  </a:solidFill>
                  <a:latin typeface="Tahoma" pitchFamily="34" charset="0"/>
                  <a:ea typeface="ＭＳ Ｐゴシック" pitchFamily="34" charset="-128"/>
                </a:rPr>
                <a:t>?</a:t>
              </a:r>
            </a:p>
          </p:txBody>
        </p:sp>
      </p:grpSp>
      <p:sp>
        <p:nvSpPr>
          <p:cNvPr id="1808414" name="Text Box 30"/>
          <p:cNvSpPr txBox="1">
            <a:spLocks noChangeArrowheads="1"/>
          </p:cNvSpPr>
          <p:nvPr/>
        </p:nvSpPr>
        <p:spPr bwMode="auto">
          <a:xfrm>
            <a:off x="3563938" y="5722938"/>
            <a:ext cx="51816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b="0">
                <a:solidFill>
                  <a:srgbClr val="CC3399"/>
                </a:solidFill>
                <a:latin typeface="Tahoma" pitchFamily="34" charset="0"/>
                <a:ea typeface="ＭＳ Ｐゴシック" pitchFamily="34" charset="-128"/>
              </a:rPr>
              <a:t>3) Commits or aborts and re-executes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310438" y="2840038"/>
            <a:ext cx="431800" cy="1219200"/>
            <a:chOff x="4480" y="2048"/>
            <a:chExt cx="272" cy="768"/>
          </a:xfrm>
        </p:grpSpPr>
        <p:sp>
          <p:nvSpPr>
            <p:cNvPr id="20505" name="Freeform 32"/>
            <p:cNvSpPr>
              <a:spLocks/>
            </p:cNvSpPr>
            <p:nvPr/>
          </p:nvSpPr>
          <p:spPr bwMode="auto">
            <a:xfrm>
              <a:off x="4480" y="2048"/>
              <a:ext cx="192" cy="768"/>
            </a:xfrm>
            <a:custGeom>
              <a:avLst/>
              <a:gdLst>
                <a:gd name="T0" fmla="*/ 192 w 192"/>
                <a:gd name="T1" fmla="*/ 0 h 1104"/>
                <a:gd name="T2" fmla="*/ 48 w 192"/>
                <a:gd name="T3" fmla="*/ 232 h 1104"/>
                <a:gd name="T4" fmla="*/ 144 w 192"/>
                <a:gd name="T5" fmla="*/ 302 h 1104"/>
                <a:gd name="T6" fmla="*/ 0 w 192"/>
                <a:gd name="T7" fmla="*/ 534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104"/>
                <a:gd name="T14" fmla="*/ 192 w 19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104">
                  <a:moveTo>
                    <a:pt x="192" y="0"/>
                  </a:moveTo>
                  <a:cubicBezTo>
                    <a:pt x="124" y="188"/>
                    <a:pt x="56" y="376"/>
                    <a:pt x="48" y="480"/>
                  </a:cubicBezTo>
                  <a:cubicBezTo>
                    <a:pt x="40" y="584"/>
                    <a:pt x="152" y="520"/>
                    <a:pt x="144" y="624"/>
                  </a:cubicBezTo>
                  <a:cubicBezTo>
                    <a:pt x="136" y="728"/>
                    <a:pt x="68" y="916"/>
                    <a:pt x="0" y="1104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0506" name="Line 33"/>
            <p:cNvSpPr>
              <a:spLocks noChangeShapeType="1"/>
            </p:cNvSpPr>
            <p:nvPr/>
          </p:nvSpPr>
          <p:spPr bwMode="auto">
            <a:xfrm>
              <a:off x="4560" y="2048"/>
              <a:ext cx="192" cy="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1808418" name="Text Box 34"/>
          <p:cNvSpPr txBox="1">
            <a:spLocks noChangeArrowheads="1"/>
          </p:cNvSpPr>
          <p:nvPr/>
        </p:nvSpPr>
        <p:spPr bwMode="auto">
          <a:xfrm>
            <a:off x="7386638" y="2230438"/>
            <a:ext cx="442912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200" b="0">
                <a:solidFill>
                  <a:srgbClr val="CC3399"/>
                </a:solidFill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</a:t>
            </a:r>
          </a:p>
        </p:txBody>
      </p:sp>
      <p:sp>
        <p:nvSpPr>
          <p:cNvPr id="1808419" name="Text Box 35"/>
          <p:cNvSpPr txBox="1">
            <a:spLocks noChangeArrowheads="1"/>
          </p:cNvSpPr>
          <p:nvPr/>
        </p:nvSpPr>
        <p:spPr bwMode="auto">
          <a:xfrm>
            <a:off x="5710238" y="2230438"/>
            <a:ext cx="503237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200" b="0">
                <a:solidFill>
                  <a:srgbClr val="CC3399"/>
                </a:solidFill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</a:t>
            </a:r>
          </a:p>
        </p:txBody>
      </p:sp>
      <p:sp>
        <p:nvSpPr>
          <p:cNvPr id="1808420" name="Text Box 36"/>
          <p:cNvSpPr txBox="1">
            <a:spLocks noChangeArrowheads="1"/>
          </p:cNvSpPr>
          <p:nvPr/>
        </p:nvSpPr>
        <p:spPr bwMode="auto">
          <a:xfrm>
            <a:off x="6548438" y="2230438"/>
            <a:ext cx="503237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200" b="0">
                <a:solidFill>
                  <a:srgbClr val="CC3399"/>
                </a:solidFill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</a:t>
            </a:r>
          </a:p>
        </p:txBody>
      </p:sp>
      <p:sp>
        <p:nvSpPr>
          <p:cNvPr id="1808421" name="Freeform 37"/>
          <p:cNvSpPr>
            <a:spLocks/>
          </p:cNvSpPr>
          <p:nvPr/>
        </p:nvSpPr>
        <p:spPr bwMode="auto">
          <a:xfrm>
            <a:off x="7793038" y="2484438"/>
            <a:ext cx="228600" cy="381000"/>
          </a:xfrm>
          <a:custGeom>
            <a:avLst/>
            <a:gdLst>
              <a:gd name="T0" fmla="*/ 0 w 144"/>
              <a:gd name="T1" fmla="*/ 0 h 240"/>
              <a:gd name="T2" fmla="*/ 362902445 w 144"/>
              <a:gd name="T3" fmla="*/ 362902507 h 240"/>
              <a:gd name="T4" fmla="*/ 0 w 144"/>
              <a:gd name="T5" fmla="*/ 604837545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72" y="52"/>
                  <a:pt x="144" y="104"/>
                  <a:pt x="144" y="144"/>
                </a:cubicBezTo>
                <a:cubicBezTo>
                  <a:pt x="144" y="184"/>
                  <a:pt x="72" y="212"/>
                  <a:pt x="0" y="240"/>
                </a:cubicBezTo>
              </a:path>
            </a:pathLst>
          </a:custGeom>
          <a:noFill/>
          <a:ln w="38100" cap="flat" cmpd="sng">
            <a:solidFill>
              <a:srgbClr val="CC3399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CA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808422" name="Text Box 38"/>
          <p:cNvSpPr txBox="1">
            <a:spLocks noChangeArrowheads="1"/>
          </p:cNvSpPr>
          <p:nvPr/>
        </p:nvSpPr>
        <p:spPr bwMode="auto">
          <a:xfrm>
            <a:off x="387350" y="2463800"/>
            <a:ext cx="8399463" cy="1951038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sz="4800" b="0">
                <a:solidFill>
                  <a:srgbClr val="000000"/>
                </a:solidFill>
                <a:latin typeface="Helvetica" pitchFamily="34" charset="0"/>
              </a:rPr>
              <a:t>Exploits available parallelism </a:t>
            </a:r>
          </a:p>
          <a:p>
            <a:pPr algn="ctr">
              <a:lnSpc>
                <a:spcPct val="100000"/>
              </a:lnSpc>
            </a:pPr>
            <a:r>
              <a:rPr kumimoji="1" lang="en-US" sz="4800" b="0">
                <a:solidFill>
                  <a:srgbClr val="000000"/>
                </a:solidFill>
                <a:latin typeface="Helvetica" pitchFamily="34" charset="0"/>
              </a:rPr>
              <a:t>while maintaining correctness!</a:t>
            </a:r>
          </a:p>
        </p:txBody>
      </p:sp>
    </p:spTree>
    <p:extLst>
      <p:ext uri="{BB962C8B-B14F-4D97-AF65-F5344CB8AC3E}">
        <p14:creationId xmlns:p14="http://schemas.microsoft.com/office/powerpoint/2010/main" val="131269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08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8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0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0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0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0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0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0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0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0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0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8389" grpId="0" animBg="1"/>
      <p:bldP spid="1808390" grpId="0" animBg="1"/>
      <p:bldP spid="1808391" grpId="0"/>
      <p:bldP spid="1808399" grpId="0"/>
      <p:bldP spid="1808401" grpId="0"/>
      <p:bldP spid="1808402" grpId="0"/>
      <p:bldP spid="1808407" grpId="0"/>
      <p:bldP spid="1808414" grpId="0"/>
      <p:bldP spid="1808418" grpId="0"/>
      <p:bldP spid="1808419" grpId="0"/>
      <p:bldP spid="1808420" grpId="0"/>
      <p:bldP spid="1808421" grpId="0" animBg="1"/>
      <p:bldP spid="18084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6100"/>
            <a:ext cx="91440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TM Example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28675" y="1724025"/>
            <a:ext cx="1206500" cy="3086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 = </a:t>
            </a: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if (...){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 </a:t>
            </a:r>
            <a:r>
              <a:rPr kumimoji="1" lang="en-US" sz="2400" b="0">
                <a:solidFill>
                  <a:srgbClr val="CC0099"/>
                </a:solidFill>
                <a:latin typeface="Helvetica" pitchFamily="34" charset="0"/>
              </a:rPr>
              <a:t>B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A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</p:txBody>
      </p:sp>
      <p:sp>
        <p:nvSpPr>
          <p:cNvPr id="2115589" name="Text Box 5"/>
          <p:cNvSpPr txBox="1">
            <a:spLocks noChangeArrowheads="1"/>
          </p:cNvSpPr>
          <p:nvPr/>
        </p:nvSpPr>
        <p:spPr bwMode="auto">
          <a:xfrm>
            <a:off x="838200" y="1393825"/>
            <a:ext cx="13700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atomic {</a:t>
            </a:r>
          </a:p>
        </p:txBody>
      </p:sp>
      <p:sp>
        <p:nvSpPr>
          <p:cNvPr id="2115590" name="Text Box 6"/>
          <p:cNvSpPr txBox="1">
            <a:spLocks noChangeArrowheads="1"/>
          </p:cNvSpPr>
          <p:nvPr/>
        </p:nvSpPr>
        <p:spPr bwMode="auto">
          <a:xfrm>
            <a:off x="839788" y="4700588"/>
            <a:ext cx="3032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}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825500" y="1465263"/>
            <a:ext cx="1654175" cy="3721100"/>
            <a:chOff x="520" y="674"/>
            <a:chExt cx="1042" cy="2795"/>
          </a:xfrm>
        </p:grpSpPr>
        <p:sp>
          <p:nvSpPr>
            <p:cNvPr id="22560" name="Line 3"/>
            <p:cNvSpPr>
              <a:spLocks noChangeShapeType="1"/>
            </p:cNvSpPr>
            <p:nvPr/>
          </p:nvSpPr>
          <p:spPr bwMode="auto">
            <a:xfrm flipH="1">
              <a:off x="520" y="689"/>
              <a:ext cx="11" cy="276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61" name="Line 7"/>
            <p:cNvSpPr>
              <a:spLocks noChangeShapeType="1"/>
            </p:cNvSpPr>
            <p:nvPr/>
          </p:nvSpPr>
          <p:spPr bwMode="auto">
            <a:xfrm flipH="1">
              <a:off x="1551" y="674"/>
              <a:ext cx="11" cy="279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482850" y="1706563"/>
            <a:ext cx="1206500" cy="3524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 = </a:t>
            </a:r>
            <a:r>
              <a:rPr kumimoji="1" lang="en-US" sz="2400" b="0">
                <a:solidFill>
                  <a:srgbClr val="CC0099"/>
                </a:solidFill>
                <a:latin typeface="Helvetica" pitchFamily="34" charset="0"/>
              </a:rPr>
              <a:t>B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if (...){ </a:t>
            </a:r>
            <a:endParaRPr kumimoji="1" lang="en-US" sz="2400" b="0">
              <a:solidFill>
                <a:srgbClr val="CC0099"/>
              </a:solidFill>
              <a:latin typeface="Helvetica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FF0000"/>
                </a:solidFill>
                <a:latin typeface="Helvetica" pitchFamily="34" charset="0"/>
              </a:rPr>
              <a:t>  A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 b="0">
                <a:solidFill>
                  <a:srgbClr val="CC0099"/>
                </a:solidFill>
                <a:latin typeface="Helvetica" pitchFamily="34" charset="0"/>
              </a:rPr>
              <a:t>B</a:t>
            </a:r>
            <a:r>
              <a:rPr kumimoji="1" lang="en-US" sz="2400" b="0">
                <a:solidFill>
                  <a:srgbClr val="000000"/>
                </a:solidFill>
                <a:latin typeface="Helvetica" pitchFamily="34" charset="0"/>
              </a:rPr>
              <a:t> = 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115593" name="Text Box 9"/>
          <p:cNvSpPr txBox="1">
            <a:spLocks noChangeArrowheads="1"/>
          </p:cNvSpPr>
          <p:nvPr/>
        </p:nvSpPr>
        <p:spPr bwMode="auto">
          <a:xfrm>
            <a:off x="2484438" y="1385888"/>
            <a:ext cx="13700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atomic {</a:t>
            </a:r>
          </a:p>
        </p:txBody>
      </p:sp>
      <p:sp>
        <p:nvSpPr>
          <p:cNvPr id="2115594" name="Text Box 10"/>
          <p:cNvSpPr txBox="1">
            <a:spLocks noChangeArrowheads="1"/>
          </p:cNvSpPr>
          <p:nvPr/>
        </p:nvSpPr>
        <p:spPr bwMode="auto">
          <a:xfrm>
            <a:off x="2451100" y="4721225"/>
            <a:ext cx="3032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US" sz="2400">
                <a:solidFill>
                  <a:srgbClr val="000000"/>
                </a:solidFill>
                <a:latin typeface="Helvetica" pitchFamily="34" charset="0"/>
              </a:rPr>
              <a:t>}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959475" y="1689100"/>
            <a:ext cx="1065213" cy="2270125"/>
            <a:chOff x="3754" y="888"/>
            <a:chExt cx="671" cy="1430"/>
          </a:xfrm>
        </p:grpSpPr>
        <p:sp>
          <p:nvSpPr>
            <p:cNvPr id="22551" name="Freeform 16"/>
            <p:cNvSpPr>
              <a:spLocks/>
            </p:cNvSpPr>
            <p:nvPr/>
          </p:nvSpPr>
          <p:spPr bwMode="auto">
            <a:xfrm>
              <a:off x="3781" y="1183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52" name="Freeform 17"/>
            <p:cNvSpPr>
              <a:spLocks/>
            </p:cNvSpPr>
            <p:nvPr/>
          </p:nvSpPr>
          <p:spPr bwMode="auto">
            <a:xfrm>
              <a:off x="4343" y="1189"/>
              <a:ext cx="52" cy="405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145 h 476"/>
                <a:gd name="T4" fmla="*/ 0 w 187"/>
                <a:gd name="T5" fmla="*/ 254 h 476"/>
                <a:gd name="T6" fmla="*/ 13 w 187"/>
                <a:gd name="T7" fmla="*/ 345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53" name="Freeform 18"/>
            <p:cNvSpPr>
              <a:spLocks/>
            </p:cNvSpPr>
            <p:nvPr/>
          </p:nvSpPr>
          <p:spPr bwMode="auto">
            <a:xfrm>
              <a:off x="3793" y="1475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54" name="Freeform 19"/>
            <p:cNvSpPr>
              <a:spLocks/>
            </p:cNvSpPr>
            <p:nvPr/>
          </p:nvSpPr>
          <p:spPr bwMode="auto">
            <a:xfrm>
              <a:off x="3805" y="1767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55" name="Freeform 20"/>
            <p:cNvSpPr>
              <a:spLocks/>
            </p:cNvSpPr>
            <p:nvPr/>
          </p:nvSpPr>
          <p:spPr bwMode="auto">
            <a:xfrm>
              <a:off x="4361" y="1639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56" name="Freeform 21"/>
            <p:cNvSpPr>
              <a:spLocks/>
            </p:cNvSpPr>
            <p:nvPr/>
          </p:nvSpPr>
          <p:spPr bwMode="auto">
            <a:xfrm>
              <a:off x="3817" y="2059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57" name="Freeform 22"/>
            <p:cNvSpPr>
              <a:spLocks/>
            </p:cNvSpPr>
            <p:nvPr/>
          </p:nvSpPr>
          <p:spPr bwMode="auto">
            <a:xfrm>
              <a:off x="4373" y="1931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58" name="Freeform 23"/>
            <p:cNvSpPr>
              <a:spLocks/>
            </p:cNvSpPr>
            <p:nvPr/>
          </p:nvSpPr>
          <p:spPr bwMode="auto">
            <a:xfrm>
              <a:off x="3754" y="888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22559" name="Freeform 24"/>
            <p:cNvSpPr>
              <a:spLocks/>
            </p:cNvSpPr>
            <p:nvPr/>
          </p:nvSpPr>
          <p:spPr bwMode="auto">
            <a:xfrm>
              <a:off x="4316" y="894"/>
              <a:ext cx="52" cy="259"/>
            </a:xfrm>
            <a:custGeom>
              <a:avLst/>
              <a:gdLst>
                <a:gd name="T0" fmla="*/ 1 w 187"/>
                <a:gd name="T1" fmla="*/ 0 h 476"/>
                <a:gd name="T2" fmla="*/ 14 w 187"/>
                <a:gd name="T3" fmla="*/ 59 h 476"/>
                <a:gd name="T4" fmla="*/ 0 w 187"/>
                <a:gd name="T5" fmla="*/ 104 h 476"/>
                <a:gd name="T6" fmla="*/ 13 w 187"/>
                <a:gd name="T7" fmla="*/ 141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476"/>
                <a:gd name="T14" fmla="*/ 187 w 187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476">
                  <a:moveTo>
                    <a:pt x="16" y="0"/>
                  </a:moveTo>
                  <a:cubicBezTo>
                    <a:pt x="101" y="71"/>
                    <a:pt x="187" y="142"/>
                    <a:pt x="185" y="200"/>
                  </a:cubicBezTo>
                  <a:cubicBezTo>
                    <a:pt x="183" y="258"/>
                    <a:pt x="6" y="305"/>
                    <a:pt x="3" y="351"/>
                  </a:cubicBezTo>
                  <a:cubicBezTo>
                    <a:pt x="0" y="397"/>
                    <a:pt x="83" y="436"/>
                    <a:pt x="166" y="476"/>
                  </a:cubicBezTo>
                </a:path>
              </a:pathLst>
            </a:custGeom>
            <a:noFill/>
            <a:ln w="57150" cap="flat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CA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510088" y="1498600"/>
            <a:ext cx="3779837" cy="3662363"/>
            <a:chOff x="2841" y="768"/>
            <a:chExt cx="2381" cy="2307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571" y="2382"/>
              <a:ext cx="1127" cy="693"/>
              <a:chOff x="1717" y="744"/>
              <a:chExt cx="735" cy="470"/>
            </a:xfrm>
          </p:grpSpPr>
          <p:sp>
            <p:nvSpPr>
              <p:cNvPr id="22546" name="Rectangle 28"/>
              <p:cNvSpPr>
                <a:spLocks noChangeArrowheads="1"/>
              </p:cNvSpPr>
              <p:nvPr/>
            </p:nvSpPr>
            <p:spPr bwMode="auto">
              <a:xfrm>
                <a:off x="1717" y="744"/>
                <a:ext cx="735" cy="470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US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1752" y="796"/>
                <a:ext cx="663" cy="279"/>
                <a:chOff x="1752" y="796"/>
                <a:chExt cx="663" cy="279"/>
              </a:xfrm>
            </p:grpSpPr>
            <p:sp>
              <p:nvSpPr>
                <p:cNvPr id="22549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801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kumimoji="1" lang="en-US" sz="2400">
                      <a:solidFill>
                        <a:srgbClr val="000000"/>
                      </a:solidFill>
                      <a:latin typeface="Helvetica" pitchFamily="34" charset="0"/>
                    </a:rPr>
                    <a:t>P</a:t>
                  </a:r>
                </a:p>
              </p:txBody>
            </p:sp>
            <p:sp>
              <p:nvSpPr>
                <p:cNvPr id="22550" name="Oval 32"/>
                <p:cNvSpPr>
                  <a:spLocks noChangeArrowheads="1"/>
                </p:cNvSpPr>
                <p:nvPr/>
              </p:nvSpPr>
              <p:spPr bwMode="auto">
                <a:xfrm>
                  <a:off x="2106" y="796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kumimoji="1" lang="en-US" sz="2400">
                      <a:solidFill>
                        <a:srgbClr val="000000"/>
                      </a:solidFill>
                      <a:latin typeface="Helvetica" pitchFamily="34" charset="0"/>
                    </a:rPr>
                    <a:t>P</a:t>
                  </a:r>
                </a:p>
              </p:txBody>
            </p:sp>
          </p:grp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934" y="768"/>
              <a:ext cx="288" cy="1638"/>
              <a:chOff x="5008" y="974"/>
              <a:chExt cx="288" cy="1638"/>
            </a:xfrm>
          </p:grpSpPr>
          <p:sp>
            <p:nvSpPr>
              <p:cNvPr id="22544" name="Line 34"/>
              <p:cNvSpPr>
                <a:spLocks noChangeShapeType="1"/>
              </p:cNvSpPr>
              <p:nvPr/>
            </p:nvSpPr>
            <p:spPr bwMode="auto">
              <a:xfrm>
                <a:off x="5022" y="974"/>
                <a:ext cx="0" cy="16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endParaRPr kumimoji="1" lang="en-CA" sz="2400" b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2545" name="Text Box 35"/>
              <p:cNvSpPr txBox="1">
                <a:spLocks noChangeArrowheads="1"/>
              </p:cNvSpPr>
              <p:nvPr/>
            </p:nvSpPr>
            <p:spPr bwMode="auto">
              <a:xfrm rot="5400000">
                <a:off x="4881" y="1641"/>
                <a:ext cx="54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US" sz="2400" b="0">
                    <a:solidFill>
                      <a:srgbClr val="000000"/>
                    </a:solidFill>
                    <a:latin typeface="Helvetica" pitchFamily="34" charset="0"/>
                  </a:rPr>
                  <a:t>Time</a:t>
                </a:r>
              </a:p>
            </p:txBody>
          </p:sp>
        </p:grpSp>
        <p:sp>
          <p:nvSpPr>
            <p:cNvPr id="22543" name="AutoShape 36"/>
            <p:cNvSpPr>
              <a:spLocks noChangeArrowheads="1"/>
            </p:cNvSpPr>
            <p:nvPr/>
          </p:nvSpPr>
          <p:spPr bwMode="auto">
            <a:xfrm>
              <a:off x="2841" y="1505"/>
              <a:ext cx="448" cy="694"/>
            </a:xfrm>
            <a:prstGeom prst="rightArrow">
              <a:avLst>
                <a:gd name="adj1" fmla="val 49852"/>
                <a:gd name="adj2" fmla="val 48884"/>
              </a:avLst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kumimoji="1" lang="en-US" sz="2400" b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2115627" name="Rectangle 43"/>
          <p:cNvSpPr>
            <a:spLocks noChangeArrowheads="1"/>
          </p:cNvSpPr>
          <p:nvPr/>
        </p:nvSpPr>
        <p:spPr bwMode="auto">
          <a:xfrm>
            <a:off x="2941638" y="5397500"/>
            <a:ext cx="318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US" sz="4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</a:t>
            </a:r>
            <a:r>
              <a:rPr kumimoji="1" lang="en-US" sz="2800">
                <a:solidFill>
                  <a:srgbClr val="FF0000"/>
                </a:solidFill>
                <a:latin typeface="Arial" charset="0"/>
              </a:rPr>
              <a:t>easy </a:t>
            </a:r>
            <a:r>
              <a:rPr kumimoji="1" lang="en-US" sz="28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</a:t>
            </a:r>
            <a:r>
              <a:rPr kumimoji="1" lang="en-US" sz="2800">
                <a:solidFill>
                  <a:srgbClr val="FF0000"/>
                </a:solidFill>
                <a:latin typeface="Arial" charset="0"/>
              </a:rPr>
              <a:t>   fast </a:t>
            </a:r>
            <a:r>
              <a:rPr kumimoji="1" lang="en-US" sz="28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</a:t>
            </a:r>
            <a:endParaRPr kumimoji="1" lang="en-US" sz="28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0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1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5589" grpId="0"/>
      <p:bldP spid="2115590" grpId="0"/>
      <p:bldP spid="2115593" grpId="0"/>
      <p:bldP spid="2115594" grpId="0"/>
      <p:bldP spid="21156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3525"/>
            <a:ext cx="9144000" cy="1565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Threads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047302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28765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Using 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197504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TM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422400"/>
            <a:ext cx="8469312" cy="4816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Software TM (STM)</a:t>
            </a:r>
          </a:p>
          <a:p>
            <a:pPr lvl="1">
              <a:defRPr/>
            </a:pPr>
            <a:r>
              <a:rPr lang="en-US" dirty="0" smtClean="0"/>
              <a:t>Implemented entirely in software</a:t>
            </a:r>
          </a:p>
          <a:p>
            <a:pPr lvl="1">
              <a:defRPr/>
            </a:pPr>
            <a:r>
              <a:rPr lang="en-US" dirty="0" smtClean="0"/>
              <a:t>Often integrated in a compiler</a:t>
            </a:r>
          </a:p>
          <a:p>
            <a:pPr>
              <a:defRPr/>
            </a:pPr>
            <a:r>
              <a:rPr lang="en-US" dirty="0" smtClean="0"/>
              <a:t>Hardware TM (HTM)</a:t>
            </a:r>
          </a:p>
          <a:p>
            <a:pPr lvl="1">
              <a:defRPr/>
            </a:pPr>
            <a:r>
              <a:rPr lang="en-US" dirty="0" smtClean="0"/>
              <a:t>Some/all TM mechanisms implemented in hardware</a:t>
            </a:r>
          </a:p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gcc-4.7</a:t>
            </a:r>
          </a:p>
          <a:p>
            <a:pPr lvl="1">
              <a:defRPr/>
            </a:pPr>
            <a:r>
              <a:rPr lang="en-US" dirty="0" smtClean="0"/>
              <a:t>Supports STM: use compiler flag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-fgnu-tm</a:t>
            </a:r>
          </a:p>
          <a:p>
            <a:pPr lvl="1">
              <a:defRPr/>
            </a:pPr>
            <a:r>
              <a:rPr lang="en-US" dirty="0" smtClean="0"/>
              <a:t>Wrap critical section with: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__transaction_atomic {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3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3525"/>
            <a:ext cx="9144000" cy="1565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2661575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244158"/>
            <a:ext cx="7824787" cy="1339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Event Synchronization: Barriers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5854700" y="1590675"/>
            <a:ext cx="0" cy="26670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4937125" y="1584325"/>
            <a:ext cx="320675" cy="2830513"/>
            <a:chOff x="2293" y="984"/>
            <a:chExt cx="192" cy="1060"/>
          </a:xfrm>
        </p:grpSpPr>
        <p:sp>
          <p:nvSpPr>
            <p:cNvPr id="52256" name="Line 5"/>
            <p:cNvSpPr>
              <a:spLocks noChangeShapeType="1"/>
            </p:cNvSpPr>
            <p:nvPr/>
          </p:nvSpPr>
          <p:spPr bwMode="auto">
            <a:xfrm rot="5400000">
              <a:off x="1862" y="1516"/>
              <a:ext cx="1056" cy="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2257" name="Line 6"/>
            <p:cNvSpPr>
              <a:spLocks noChangeShapeType="1"/>
            </p:cNvSpPr>
            <p:nvPr/>
          </p:nvSpPr>
          <p:spPr bwMode="auto">
            <a:xfrm>
              <a:off x="2293" y="984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2258" name="Line 7"/>
            <p:cNvSpPr>
              <a:spLocks noChangeShapeType="1"/>
            </p:cNvSpPr>
            <p:nvPr/>
          </p:nvSpPr>
          <p:spPr bwMode="auto">
            <a:xfrm>
              <a:off x="2293" y="2035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2229" name="Line 8"/>
          <p:cNvSpPr>
            <a:spLocks noChangeShapeType="1"/>
          </p:cNvSpPr>
          <p:nvPr/>
        </p:nvSpPr>
        <p:spPr bwMode="auto">
          <a:xfrm>
            <a:off x="5702300" y="159702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5778500" y="1841500"/>
            <a:ext cx="152400" cy="106680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2231" name="Line 10"/>
          <p:cNvSpPr>
            <a:spLocks noChangeShapeType="1"/>
          </p:cNvSpPr>
          <p:nvPr/>
        </p:nvSpPr>
        <p:spPr bwMode="auto">
          <a:xfrm>
            <a:off x="6543675" y="1590675"/>
            <a:ext cx="0" cy="3581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6483350" y="2141538"/>
            <a:ext cx="136525" cy="766762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6407150" y="15906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34" name="Line 13"/>
          <p:cNvSpPr>
            <a:spLocks noChangeShapeType="1"/>
          </p:cNvSpPr>
          <p:nvPr/>
        </p:nvSpPr>
        <p:spPr bwMode="auto">
          <a:xfrm>
            <a:off x="5702300" y="42576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35" name="Line 14"/>
          <p:cNvSpPr>
            <a:spLocks noChangeShapeType="1"/>
          </p:cNvSpPr>
          <p:nvPr/>
        </p:nvSpPr>
        <p:spPr bwMode="auto">
          <a:xfrm>
            <a:off x="6407150" y="51720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36" name="Rectangle 15"/>
          <p:cNvSpPr>
            <a:spLocks noChangeArrowheads="1"/>
          </p:cNvSpPr>
          <p:nvPr/>
        </p:nvSpPr>
        <p:spPr bwMode="auto">
          <a:xfrm>
            <a:off x="5029200" y="2679700"/>
            <a:ext cx="152400" cy="22860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2237" name="Line 16"/>
          <p:cNvSpPr>
            <a:spLocks noChangeShapeType="1"/>
          </p:cNvSpPr>
          <p:nvPr/>
        </p:nvSpPr>
        <p:spPr bwMode="auto">
          <a:xfrm>
            <a:off x="6973888" y="1593850"/>
            <a:ext cx="0" cy="35798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38" name="Text Box 17"/>
          <p:cNvSpPr txBox="1">
            <a:spLocks noChangeArrowheads="1"/>
          </p:cNvSpPr>
          <p:nvPr/>
        </p:nvSpPr>
        <p:spPr bwMode="auto">
          <a:xfrm rot="5400000">
            <a:off x="6095207" y="3112294"/>
            <a:ext cx="21510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800000"/>
                </a:solidFill>
                <a:latin typeface="Helvetica" pitchFamily="34" charset="0"/>
              </a:rPr>
              <a:t>execution time</a:t>
            </a:r>
          </a:p>
        </p:txBody>
      </p:sp>
      <p:sp>
        <p:nvSpPr>
          <p:cNvPr id="52239" name="Text Box 18"/>
          <p:cNvSpPr txBox="1">
            <a:spLocks noChangeArrowheads="1"/>
          </p:cNvSpPr>
          <p:nvPr/>
        </p:nvSpPr>
        <p:spPr bwMode="auto">
          <a:xfrm>
            <a:off x="2260600" y="2720975"/>
            <a:ext cx="19478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FF"/>
                </a:solidFill>
                <a:latin typeface="Helvetica" pitchFamily="34" charset="0"/>
              </a:rPr>
              <a:t>Barrier arrive</a:t>
            </a:r>
          </a:p>
        </p:txBody>
      </p:sp>
      <p:sp>
        <p:nvSpPr>
          <p:cNvPr id="52240" name="Line 19"/>
          <p:cNvSpPr>
            <a:spLocks noChangeShapeType="1"/>
          </p:cNvSpPr>
          <p:nvPr/>
        </p:nvSpPr>
        <p:spPr bwMode="auto">
          <a:xfrm flipH="1">
            <a:off x="2149475" y="3163888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41" name="Text Box 20"/>
          <p:cNvSpPr txBox="1">
            <a:spLocks noChangeArrowheads="1"/>
          </p:cNvSpPr>
          <p:nvPr/>
        </p:nvSpPr>
        <p:spPr bwMode="auto">
          <a:xfrm>
            <a:off x="2260600" y="3387725"/>
            <a:ext cx="19145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FF"/>
                </a:solidFill>
                <a:latin typeface="Helvetica" pitchFamily="34" charset="0"/>
              </a:rPr>
              <a:t>Barrier leave</a:t>
            </a:r>
          </a:p>
        </p:txBody>
      </p:sp>
      <p:sp>
        <p:nvSpPr>
          <p:cNvPr id="52242" name="Line 21"/>
          <p:cNvSpPr>
            <a:spLocks noChangeShapeType="1"/>
          </p:cNvSpPr>
          <p:nvPr/>
        </p:nvSpPr>
        <p:spPr bwMode="auto">
          <a:xfrm flipH="1">
            <a:off x="2185988" y="3482975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43" name="Line 22"/>
          <p:cNvSpPr>
            <a:spLocks noChangeShapeType="1"/>
          </p:cNvSpPr>
          <p:nvPr/>
        </p:nvSpPr>
        <p:spPr bwMode="auto">
          <a:xfrm>
            <a:off x="2073275" y="2460625"/>
            <a:ext cx="0" cy="2335213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44" name="Line 23"/>
          <p:cNvSpPr>
            <a:spLocks noChangeShapeType="1"/>
          </p:cNvSpPr>
          <p:nvPr/>
        </p:nvSpPr>
        <p:spPr bwMode="auto">
          <a:xfrm>
            <a:off x="1920875" y="24669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45" name="Rectangle 24"/>
          <p:cNvSpPr>
            <a:spLocks noChangeArrowheads="1"/>
          </p:cNvSpPr>
          <p:nvPr/>
        </p:nvSpPr>
        <p:spPr bwMode="auto">
          <a:xfrm>
            <a:off x="2025650" y="3128963"/>
            <a:ext cx="123825" cy="3206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kumimoji="1" lang="en-US" sz="2400" b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2246" name="Text Box 25"/>
          <p:cNvSpPr txBox="1">
            <a:spLocks noChangeArrowheads="1"/>
          </p:cNvSpPr>
          <p:nvPr/>
        </p:nvSpPr>
        <p:spPr bwMode="auto">
          <a:xfrm>
            <a:off x="1312863" y="1905000"/>
            <a:ext cx="14557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Overview</a:t>
            </a:r>
          </a:p>
        </p:txBody>
      </p:sp>
      <p:sp>
        <p:nvSpPr>
          <p:cNvPr id="52247" name="Text Box 26"/>
          <p:cNvSpPr txBox="1">
            <a:spLocks noChangeArrowheads="1"/>
          </p:cNvSpPr>
          <p:nvPr/>
        </p:nvSpPr>
        <p:spPr bwMode="auto">
          <a:xfrm>
            <a:off x="1252538" y="3063875"/>
            <a:ext cx="7270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stall</a:t>
            </a:r>
          </a:p>
        </p:txBody>
      </p:sp>
      <p:sp>
        <p:nvSpPr>
          <p:cNvPr id="52248" name="Line 27"/>
          <p:cNvSpPr>
            <a:spLocks noChangeShapeType="1"/>
          </p:cNvSpPr>
          <p:nvPr/>
        </p:nvSpPr>
        <p:spPr bwMode="auto">
          <a:xfrm>
            <a:off x="1920875" y="4795838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49" name="Line 28"/>
          <p:cNvSpPr>
            <a:spLocks noChangeShapeType="1"/>
          </p:cNvSpPr>
          <p:nvPr/>
        </p:nvSpPr>
        <p:spPr bwMode="auto">
          <a:xfrm flipV="1">
            <a:off x="4803775" y="2925763"/>
            <a:ext cx="2027238" cy="1587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50" name="Line 29"/>
          <p:cNvSpPr>
            <a:spLocks noChangeShapeType="1"/>
          </p:cNvSpPr>
          <p:nvPr/>
        </p:nvSpPr>
        <p:spPr bwMode="auto">
          <a:xfrm>
            <a:off x="5702300" y="159702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51" name="Line 30"/>
          <p:cNvSpPr>
            <a:spLocks noChangeShapeType="1"/>
          </p:cNvSpPr>
          <p:nvPr/>
        </p:nvSpPr>
        <p:spPr bwMode="auto">
          <a:xfrm>
            <a:off x="6407150" y="15906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52" name="Text Box 31"/>
          <p:cNvSpPr txBox="1">
            <a:spLocks noChangeArrowheads="1"/>
          </p:cNvSpPr>
          <p:nvPr/>
        </p:nvSpPr>
        <p:spPr bwMode="auto">
          <a:xfrm>
            <a:off x="4897438" y="1106488"/>
            <a:ext cx="384175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t</a:t>
            </a:r>
            <a:r>
              <a:rPr kumimoji="1" lang="en-CA" sz="2400" b="0" baseline="-25000">
                <a:solidFill>
                  <a:srgbClr val="000000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52253" name="Text Box 32"/>
          <p:cNvSpPr txBox="1">
            <a:spLocks noChangeArrowheads="1"/>
          </p:cNvSpPr>
          <p:nvPr/>
        </p:nvSpPr>
        <p:spPr bwMode="auto">
          <a:xfrm>
            <a:off x="5648325" y="1093788"/>
            <a:ext cx="384175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t</a:t>
            </a:r>
            <a:r>
              <a:rPr kumimoji="1" lang="en-CA" sz="2400" b="0" baseline="-25000">
                <a:solidFill>
                  <a:srgbClr val="000000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52254" name="Text Box 33"/>
          <p:cNvSpPr txBox="1">
            <a:spLocks noChangeArrowheads="1"/>
          </p:cNvSpPr>
          <p:nvPr/>
        </p:nvSpPr>
        <p:spPr bwMode="auto">
          <a:xfrm>
            <a:off x="6383338" y="1079500"/>
            <a:ext cx="384175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400" b="0">
                <a:solidFill>
                  <a:srgbClr val="000000"/>
                </a:solidFill>
                <a:latin typeface="Helvetica" pitchFamily="34" charset="0"/>
              </a:rPr>
              <a:t>t</a:t>
            </a:r>
            <a:r>
              <a:rPr kumimoji="1" lang="en-CA" sz="2400" b="0" baseline="-25000">
                <a:solidFill>
                  <a:srgbClr val="000000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52255" name="Rectangle 4"/>
          <p:cNvSpPr>
            <a:spLocks noChangeArrowheads="1"/>
          </p:cNvSpPr>
          <p:nvPr/>
        </p:nvSpPr>
        <p:spPr bwMode="auto">
          <a:xfrm>
            <a:off x="492125" y="5441950"/>
            <a:ext cx="8042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want all threads to be at same program point before continuing</a:t>
            </a:r>
          </a:p>
        </p:txBody>
      </p:sp>
    </p:spTree>
    <p:extLst>
      <p:ext uri="{BB962C8B-B14F-4D97-AF65-F5344CB8AC3E}">
        <p14:creationId xmlns:p14="http://schemas.microsoft.com/office/powerpoint/2010/main" val="48278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Barriers in Pthreads</a:t>
            </a:r>
            <a:endParaRPr lang="en-US" dirty="0" smtClean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1"/>
            <a:ext cx="8293100" cy="39319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Consolas"/>
                <a:cs typeface="Consolas"/>
              </a:rPr>
              <a:t>pthread_barrier_t *barrier;</a:t>
            </a:r>
          </a:p>
          <a:p>
            <a:pPr eaLnBrk="1" hangingPunct="1">
              <a:defRPr/>
            </a:pPr>
            <a:r>
              <a:rPr lang="en-US" dirty="0" smtClean="0">
                <a:latin typeface="Consolas"/>
                <a:cs typeface="Consolas"/>
              </a:rPr>
              <a:t>pthread_barrier_init(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	pthread_barrier_t *barrier,</a:t>
            </a:r>
          </a:p>
          <a:p>
            <a:pPr lvl="1" eaLnBrk="1" hangingPunct="1"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	</a:t>
            </a:r>
            <a:r>
              <a:rPr lang="en-CA" dirty="0" smtClean="0">
                <a:solidFill>
                  <a:schemeClr val="tx1"/>
                </a:solidFill>
                <a:latin typeface="Consolas"/>
                <a:cs typeface="Consolas"/>
              </a:rPr>
              <a:t>pthread_barrier_attr_t *barrier_attr, </a:t>
            </a:r>
          </a:p>
          <a:p>
            <a:pPr lvl="1" eaLnBrk="1" hangingPunct="1">
              <a:buNone/>
              <a:defRPr/>
            </a:pPr>
            <a:r>
              <a:rPr lang="en-CA" dirty="0" smtClean="0">
                <a:solidFill>
                  <a:schemeClr val="tx1"/>
                </a:solidFill>
                <a:latin typeface="Consolas"/>
                <a:cs typeface="Consolas"/>
              </a:rPr>
              <a:t>    unsigned int count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Initializes a barrier.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Attribute: we’ll ignore this (advanced features)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Count: the total number of threads</a:t>
            </a:r>
          </a:p>
          <a:p>
            <a:pPr eaLnBrk="1" hangingPunct="1">
              <a:defRPr/>
            </a:pPr>
            <a:r>
              <a:rPr lang="en-US" dirty="0" err="1" smtClean="0">
                <a:latin typeface="Consolas"/>
                <a:cs typeface="Consolas"/>
              </a:rPr>
              <a:t>pthread_barrier_wait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pthread_barrier_t</a:t>
            </a: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*barrier)</a:t>
            </a:r>
            <a:endParaRPr lang="en-US" dirty="0" smtClean="0">
              <a:latin typeface="Consolas"/>
              <a:cs typeface="Consolas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Wait for all threads to reach the barrier before </a:t>
            </a:r>
            <a:r>
              <a:rPr lang="en-US" dirty="0" smtClean="0"/>
              <a:t>continuing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57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3525"/>
            <a:ext cx="9144000" cy="1565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Condition Variables</a:t>
            </a:r>
          </a:p>
        </p:txBody>
      </p:sp>
    </p:spTree>
    <p:extLst>
      <p:ext uri="{BB962C8B-B14F-4D97-AF65-F5344CB8AC3E}">
        <p14:creationId xmlns:p14="http://schemas.microsoft.com/office/powerpoint/2010/main" val="2490381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Use of Condition Variables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To implement producer/consumer synchronization</a:t>
            </a:r>
          </a:p>
          <a:p>
            <a:pPr eaLnBrk="1" hangingPunct="1">
              <a:defRPr/>
            </a:pPr>
            <a:r>
              <a:rPr lang="en-US" dirty="0" err="1" smtClean="0">
                <a:latin typeface="Consolas"/>
                <a:cs typeface="Consolas"/>
              </a:rPr>
              <a:t>pthread_cont_t</a:t>
            </a:r>
            <a:r>
              <a:rPr lang="en-US" dirty="0" smtClean="0">
                <a:latin typeface="Consolas"/>
                <a:cs typeface="Consolas"/>
              </a:rPr>
              <a:t> *</a:t>
            </a:r>
            <a:r>
              <a:rPr lang="en-US" dirty="0" err="1" smtClean="0">
                <a:latin typeface="Consolas"/>
                <a:cs typeface="Consolas"/>
              </a:rPr>
              <a:t>cond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eaLnBrk="1" hangingPunct="1">
              <a:defRPr/>
            </a:pPr>
            <a:r>
              <a:rPr lang="en-US" dirty="0" err="1" smtClean="0">
                <a:latin typeface="Consolas"/>
                <a:cs typeface="Consolas"/>
              </a:rPr>
              <a:t>pthread_cond_init</a:t>
            </a:r>
            <a:r>
              <a:rPr lang="en-US" dirty="0" smtClean="0">
                <a:latin typeface="Consolas"/>
                <a:cs typeface="Consolas"/>
              </a:rPr>
              <a:t>(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onsolas"/>
                <a:cs typeface="Consolas"/>
              </a:rPr>
              <a:t>pthread_cond_t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 *</a:t>
            </a:r>
            <a:r>
              <a:rPr lang="en-US" dirty="0" err="1" smtClean="0">
                <a:solidFill>
                  <a:schemeClr val="tx1"/>
                </a:solidFill>
                <a:latin typeface="Consolas"/>
                <a:cs typeface="Consolas"/>
              </a:rPr>
              <a:t>cond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onsolas"/>
                <a:cs typeface="Consolas"/>
              </a:rPr>
              <a:t>pthread_cond_attr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 *</a:t>
            </a:r>
            <a:r>
              <a:rPr lang="en-US" dirty="0" err="1" smtClean="0">
                <a:solidFill>
                  <a:schemeClr val="tx1"/>
                </a:solidFill>
                <a:latin typeface="Consolas"/>
                <a:cs typeface="Consolas"/>
              </a:rPr>
              <a:t>attr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Creates a new condition variable cond.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Attribute: we’ll ignore this (advanced features)</a:t>
            </a:r>
          </a:p>
          <a:p>
            <a:pPr eaLnBrk="1" hangingPunct="1">
              <a:defRPr/>
            </a:pPr>
            <a:r>
              <a:rPr lang="en-US" dirty="0" err="1" smtClean="0">
                <a:latin typeface="Consolas"/>
                <a:cs typeface="Consolas"/>
              </a:rPr>
              <a:t>pthread_cond_destroy</a:t>
            </a:r>
            <a:r>
              <a:rPr lang="en-US" dirty="0" smtClean="0">
                <a:latin typeface="Consolas"/>
                <a:cs typeface="Consolas"/>
              </a:rPr>
              <a:t>(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pthread_cond_t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cond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Destroys the condition variable cond.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785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04458"/>
            <a:ext cx="7345362" cy="1339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Condition Variables (cont’d)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307387" cy="54165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pthread_cond_wait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pthread_cond_t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cond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pthread_mutex_t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mutex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Blocks the calling thread, unlocks the </a:t>
            </a:r>
            <a:r>
              <a:rPr lang="en-US" dirty="0" err="1" smtClean="0"/>
              <a:t>mutex</a:t>
            </a:r>
            <a:r>
              <a:rPr lang="en-US" dirty="0" smtClean="0"/>
              <a:t>, waits on cond.</a:t>
            </a:r>
          </a:p>
          <a:p>
            <a:pPr eaLnBrk="1" hangingPunct="1">
              <a:defRPr/>
            </a:pPr>
            <a:r>
              <a:rPr lang="en-US" dirty="0" err="1" smtClean="0">
                <a:latin typeface="Consolas"/>
                <a:cs typeface="Consolas"/>
              </a:rPr>
              <a:t>pthread_cond_signal</a:t>
            </a:r>
            <a:r>
              <a:rPr lang="en-US" dirty="0" smtClean="0">
                <a:latin typeface="Consolas"/>
                <a:cs typeface="Consolas"/>
              </a:rPr>
              <a:t>(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pthread_cond_t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cond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Unblocks one thread waiting on cond.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scheduler decides which thread.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If no thread waiting, then signal does nothing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pthread_cond_broadcast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pthread_cond_t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nsolas"/>
                <a:cs typeface="Consolas"/>
              </a:rPr>
              <a:t>cond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Unblocks all threads waiting on cond.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If no thread waiting, then broadcast does nothing.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78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162242"/>
            <a:ext cx="7345362" cy="1339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Example: Parallelize this code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06" y="1787975"/>
            <a:ext cx="7345363" cy="393192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for( 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&lt;100; </a:t>
            </a:r>
            <a:r>
              <a:rPr lang="en-US" dirty="0" err="1" smtClean="0"/>
              <a:t>i</a:t>
            </a:r>
            <a:r>
              <a:rPr lang="en-US" dirty="0" smtClean="0"/>
              <a:t>++ ) {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a[</a:t>
            </a:r>
            <a:r>
              <a:rPr lang="en-US" dirty="0" err="1" smtClean="0"/>
              <a:t>i</a:t>
            </a:r>
            <a:r>
              <a:rPr lang="en-US" dirty="0" smtClean="0"/>
              <a:t>] = …;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…;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… = a[i-1];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}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Problem: each iteration </a:t>
            </a:r>
          </a:p>
          <a:p>
            <a:pPr eaLnBrk="1" hangingPunct="1">
              <a:defRPr/>
            </a:pPr>
            <a:r>
              <a:rPr lang="en-US" dirty="0" smtClean="0"/>
              <a:t>depends on the previous:</a:t>
            </a:r>
          </a:p>
        </p:txBody>
      </p:sp>
      <p:grpSp>
        <p:nvGrpSpPr>
          <p:cNvPr id="47108" name="Group 44"/>
          <p:cNvGrpSpPr>
            <a:grpSpLocks/>
          </p:cNvGrpSpPr>
          <p:nvPr/>
        </p:nvGrpSpPr>
        <p:grpSpPr bwMode="auto">
          <a:xfrm>
            <a:off x="4964113" y="4894263"/>
            <a:ext cx="1406525" cy="1808162"/>
            <a:chOff x="1673225" y="4170363"/>
            <a:chExt cx="1406183" cy="1807873"/>
          </a:xfrm>
        </p:grpSpPr>
        <p:sp>
          <p:nvSpPr>
            <p:cNvPr id="47152" name="Text Box 4"/>
            <p:cNvSpPr txBox="1">
              <a:spLocks noChangeArrowheads="1"/>
            </p:cNvSpPr>
            <p:nvPr/>
          </p:nvSpPr>
          <p:spPr bwMode="auto">
            <a:xfrm>
              <a:off x="1851187" y="4334143"/>
              <a:ext cx="122822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a[3] = …;</a:t>
              </a:r>
            </a:p>
          </p:txBody>
        </p:sp>
        <p:sp>
          <p:nvSpPr>
            <p:cNvPr id="47153" name="Text Box 10"/>
            <p:cNvSpPr txBox="1">
              <a:spLocks noChangeArrowheads="1"/>
            </p:cNvSpPr>
            <p:nvPr/>
          </p:nvSpPr>
          <p:spPr bwMode="auto">
            <a:xfrm>
              <a:off x="1825625" y="5432973"/>
              <a:ext cx="122822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… = a[2];</a:t>
              </a:r>
            </a:p>
          </p:txBody>
        </p:sp>
        <p:grpSp>
          <p:nvGrpSpPr>
            <p:cNvPr id="47154" name="Group 65"/>
            <p:cNvGrpSpPr>
              <a:grpSpLocks/>
            </p:cNvGrpSpPr>
            <p:nvPr/>
          </p:nvGrpSpPr>
          <p:grpSpPr bwMode="auto">
            <a:xfrm>
              <a:off x="1673225" y="4170363"/>
              <a:ext cx="304800" cy="1807873"/>
              <a:chOff x="1673225" y="4170363"/>
              <a:chExt cx="304800" cy="2335213"/>
            </a:xfrm>
          </p:grpSpPr>
          <p:sp>
            <p:nvSpPr>
              <p:cNvPr id="47156" name="Line 12"/>
              <p:cNvSpPr>
                <a:spLocks noChangeShapeType="1"/>
              </p:cNvSpPr>
              <p:nvPr/>
            </p:nvSpPr>
            <p:spPr bwMode="auto">
              <a:xfrm>
                <a:off x="1825625" y="4170363"/>
                <a:ext cx="0" cy="2335213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47157" name="Line 13"/>
              <p:cNvSpPr>
                <a:spLocks noChangeShapeType="1"/>
              </p:cNvSpPr>
              <p:nvPr/>
            </p:nvSpPr>
            <p:spPr bwMode="auto">
              <a:xfrm>
                <a:off x="1673225" y="4176713"/>
                <a:ext cx="304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47158" name="Line 14"/>
              <p:cNvSpPr>
                <a:spLocks noChangeShapeType="1"/>
              </p:cNvSpPr>
              <p:nvPr/>
            </p:nvSpPr>
            <p:spPr bwMode="auto">
              <a:xfrm>
                <a:off x="1673225" y="6505576"/>
                <a:ext cx="304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</p:grpSp>
        <p:sp>
          <p:nvSpPr>
            <p:cNvPr id="47155" name="Text Box 49"/>
            <p:cNvSpPr txBox="1">
              <a:spLocks noChangeArrowheads="1"/>
            </p:cNvSpPr>
            <p:nvPr/>
          </p:nvSpPr>
          <p:spPr bwMode="auto">
            <a:xfrm>
              <a:off x="2024152" y="4995863"/>
              <a:ext cx="4411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…</a:t>
              </a:r>
            </a:p>
          </p:txBody>
        </p:sp>
      </p:grpSp>
      <p:grpSp>
        <p:nvGrpSpPr>
          <p:cNvPr id="47109" name="Group 45"/>
          <p:cNvGrpSpPr>
            <a:grpSpLocks/>
          </p:cNvGrpSpPr>
          <p:nvPr/>
        </p:nvGrpSpPr>
        <p:grpSpPr bwMode="auto">
          <a:xfrm>
            <a:off x="6081713" y="3424238"/>
            <a:ext cx="1404937" cy="1487487"/>
            <a:chOff x="1673225" y="4170363"/>
            <a:chExt cx="1406183" cy="1807873"/>
          </a:xfrm>
        </p:grpSpPr>
        <p:sp>
          <p:nvSpPr>
            <p:cNvPr id="47145" name="Text Box 4"/>
            <p:cNvSpPr txBox="1">
              <a:spLocks noChangeArrowheads="1"/>
            </p:cNvSpPr>
            <p:nvPr/>
          </p:nvSpPr>
          <p:spPr bwMode="auto">
            <a:xfrm>
              <a:off x="1851187" y="4334143"/>
              <a:ext cx="122822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a[4] = …;</a:t>
              </a:r>
            </a:p>
          </p:txBody>
        </p:sp>
        <p:sp>
          <p:nvSpPr>
            <p:cNvPr id="47146" name="Text Box 10"/>
            <p:cNvSpPr txBox="1">
              <a:spLocks noChangeArrowheads="1"/>
            </p:cNvSpPr>
            <p:nvPr/>
          </p:nvSpPr>
          <p:spPr bwMode="auto">
            <a:xfrm>
              <a:off x="1825625" y="5432973"/>
              <a:ext cx="122822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… = a[3];</a:t>
              </a:r>
            </a:p>
          </p:txBody>
        </p:sp>
        <p:grpSp>
          <p:nvGrpSpPr>
            <p:cNvPr id="47147" name="Group 58"/>
            <p:cNvGrpSpPr>
              <a:grpSpLocks/>
            </p:cNvGrpSpPr>
            <p:nvPr/>
          </p:nvGrpSpPr>
          <p:grpSpPr bwMode="auto">
            <a:xfrm>
              <a:off x="1673225" y="4170363"/>
              <a:ext cx="304800" cy="1807873"/>
              <a:chOff x="1673225" y="4170363"/>
              <a:chExt cx="304800" cy="2335213"/>
            </a:xfrm>
          </p:grpSpPr>
          <p:sp>
            <p:nvSpPr>
              <p:cNvPr id="47149" name="Line 12"/>
              <p:cNvSpPr>
                <a:spLocks noChangeShapeType="1"/>
              </p:cNvSpPr>
              <p:nvPr/>
            </p:nvSpPr>
            <p:spPr bwMode="auto">
              <a:xfrm>
                <a:off x="1825625" y="4170363"/>
                <a:ext cx="0" cy="2335213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47150" name="Line 13"/>
              <p:cNvSpPr>
                <a:spLocks noChangeShapeType="1"/>
              </p:cNvSpPr>
              <p:nvPr/>
            </p:nvSpPr>
            <p:spPr bwMode="auto">
              <a:xfrm>
                <a:off x="1673225" y="4176713"/>
                <a:ext cx="304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47151" name="Line 14"/>
              <p:cNvSpPr>
                <a:spLocks noChangeShapeType="1"/>
              </p:cNvSpPr>
              <p:nvPr/>
            </p:nvSpPr>
            <p:spPr bwMode="auto">
              <a:xfrm>
                <a:off x="1673225" y="6505576"/>
                <a:ext cx="304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</p:grpSp>
        <p:sp>
          <p:nvSpPr>
            <p:cNvPr id="47148" name="Text Box 49"/>
            <p:cNvSpPr txBox="1">
              <a:spLocks noChangeArrowheads="1"/>
            </p:cNvSpPr>
            <p:nvPr/>
          </p:nvSpPr>
          <p:spPr bwMode="auto">
            <a:xfrm>
              <a:off x="2024152" y="4995863"/>
              <a:ext cx="4411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…</a:t>
              </a:r>
            </a:p>
          </p:txBody>
        </p:sp>
      </p:grpSp>
      <p:grpSp>
        <p:nvGrpSpPr>
          <p:cNvPr id="47110" name="Group 46"/>
          <p:cNvGrpSpPr>
            <a:grpSpLocks/>
          </p:cNvGrpSpPr>
          <p:nvPr/>
        </p:nvGrpSpPr>
        <p:grpSpPr bwMode="auto">
          <a:xfrm>
            <a:off x="7397750" y="4872038"/>
            <a:ext cx="1406525" cy="1808162"/>
            <a:chOff x="1673225" y="4170363"/>
            <a:chExt cx="1406183" cy="1807873"/>
          </a:xfrm>
        </p:grpSpPr>
        <p:sp>
          <p:nvSpPr>
            <p:cNvPr id="47138" name="Text Box 4"/>
            <p:cNvSpPr txBox="1">
              <a:spLocks noChangeArrowheads="1"/>
            </p:cNvSpPr>
            <p:nvPr/>
          </p:nvSpPr>
          <p:spPr bwMode="auto">
            <a:xfrm>
              <a:off x="1851187" y="4334143"/>
              <a:ext cx="122822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a[5] = …;</a:t>
              </a:r>
            </a:p>
          </p:txBody>
        </p:sp>
        <p:sp>
          <p:nvSpPr>
            <p:cNvPr id="47139" name="Text Box 10"/>
            <p:cNvSpPr txBox="1">
              <a:spLocks noChangeArrowheads="1"/>
            </p:cNvSpPr>
            <p:nvPr/>
          </p:nvSpPr>
          <p:spPr bwMode="auto">
            <a:xfrm>
              <a:off x="1825625" y="5432973"/>
              <a:ext cx="1228221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… = a[4];</a:t>
              </a:r>
            </a:p>
          </p:txBody>
        </p:sp>
        <p:grpSp>
          <p:nvGrpSpPr>
            <p:cNvPr id="47140" name="Group 51"/>
            <p:cNvGrpSpPr>
              <a:grpSpLocks/>
            </p:cNvGrpSpPr>
            <p:nvPr/>
          </p:nvGrpSpPr>
          <p:grpSpPr bwMode="auto">
            <a:xfrm>
              <a:off x="1673225" y="4170363"/>
              <a:ext cx="304800" cy="1807873"/>
              <a:chOff x="1673225" y="4170363"/>
              <a:chExt cx="304800" cy="2335213"/>
            </a:xfrm>
          </p:grpSpPr>
          <p:sp>
            <p:nvSpPr>
              <p:cNvPr id="47142" name="Line 12"/>
              <p:cNvSpPr>
                <a:spLocks noChangeShapeType="1"/>
              </p:cNvSpPr>
              <p:nvPr/>
            </p:nvSpPr>
            <p:spPr bwMode="auto">
              <a:xfrm>
                <a:off x="1825625" y="4170363"/>
                <a:ext cx="0" cy="2335213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47143" name="Line 13"/>
              <p:cNvSpPr>
                <a:spLocks noChangeShapeType="1"/>
              </p:cNvSpPr>
              <p:nvPr/>
            </p:nvSpPr>
            <p:spPr bwMode="auto">
              <a:xfrm>
                <a:off x="1673225" y="4176713"/>
                <a:ext cx="304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47144" name="Line 14"/>
              <p:cNvSpPr>
                <a:spLocks noChangeShapeType="1"/>
              </p:cNvSpPr>
              <p:nvPr/>
            </p:nvSpPr>
            <p:spPr bwMode="auto">
              <a:xfrm>
                <a:off x="1673225" y="6505576"/>
                <a:ext cx="304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CA"/>
              </a:p>
            </p:txBody>
          </p:sp>
        </p:grpSp>
        <p:sp>
          <p:nvSpPr>
            <p:cNvPr id="47141" name="Text Box 49"/>
            <p:cNvSpPr txBox="1">
              <a:spLocks noChangeArrowheads="1"/>
            </p:cNvSpPr>
            <p:nvPr/>
          </p:nvSpPr>
          <p:spPr bwMode="auto">
            <a:xfrm>
              <a:off x="2024152" y="4995863"/>
              <a:ext cx="4411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kumimoji="1" lang="en-CA" sz="2000" b="0">
                  <a:solidFill>
                    <a:srgbClr val="0000FF"/>
                  </a:solidFill>
                  <a:latin typeface="Helvetica" pitchFamily="34" charset="0"/>
                </a:rPr>
                <a:t>…</a:t>
              </a:r>
            </a:p>
          </p:txBody>
        </p:sp>
      </p:grpSp>
      <p:grpSp>
        <p:nvGrpSpPr>
          <p:cNvPr id="47111" name="Group 77"/>
          <p:cNvGrpSpPr>
            <a:grpSpLocks/>
          </p:cNvGrpSpPr>
          <p:nvPr/>
        </p:nvGrpSpPr>
        <p:grpSpPr bwMode="auto">
          <a:xfrm>
            <a:off x="4281488" y="900113"/>
            <a:ext cx="4627562" cy="2286000"/>
            <a:chOff x="4281055" y="900545"/>
            <a:chExt cx="4627364" cy="2286000"/>
          </a:xfrm>
        </p:grpSpPr>
        <p:grpSp>
          <p:nvGrpSpPr>
            <p:cNvPr id="47113" name="Group 22"/>
            <p:cNvGrpSpPr>
              <a:grpSpLocks/>
            </p:cNvGrpSpPr>
            <p:nvPr/>
          </p:nvGrpSpPr>
          <p:grpSpPr bwMode="auto">
            <a:xfrm>
              <a:off x="4689870" y="1028700"/>
              <a:ext cx="1406183" cy="1807873"/>
              <a:chOff x="1673225" y="4170363"/>
              <a:chExt cx="1406183" cy="1807873"/>
            </a:xfrm>
          </p:grpSpPr>
          <p:sp>
            <p:nvSpPr>
              <p:cNvPr id="47131" name="Text Box 4"/>
              <p:cNvSpPr txBox="1">
                <a:spLocks noChangeArrowheads="1"/>
              </p:cNvSpPr>
              <p:nvPr/>
            </p:nvSpPr>
            <p:spPr bwMode="auto">
              <a:xfrm>
                <a:off x="1851187" y="4334143"/>
                <a:ext cx="1228221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a[3] = …;</a:t>
                </a:r>
              </a:p>
            </p:txBody>
          </p:sp>
          <p:sp>
            <p:nvSpPr>
              <p:cNvPr id="47132" name="Text Box 10"/>
              <p:cNvSpPr txBox="1">
                <a:spLocks noChangeArrowheads="1"/>
              </p:cNvSpPr>
              <p:nvPr/>
            </p:nvSpPr>
            <p:spPr bwMode="auto">
              <a:xfrm>
                <a:off x="1825625" y="5432973"/>
                <a:ext cx="1228221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… = a[2];</a:t>
                </a:r>
              </a:p>
            </p:txBody>
          </p:sp>
          <p:grpSp>
            <p:nvGrpSpPr>
              <p:cNvPr id="47133" name="Group 21"/>
              <p:cNvGrpSpPr>
                <a:grpSpLocks/>
              </p:cNvGrpSpPr>
              <p:nvPr/>
            </p:nvGrpSpPr>
            <p:grpSpPr bwMode="auto">
              <a:xfrm>
                <a:off x="1673225" y="4170363"/>
                <a:ext cx="304800" cy="1807873"/>
                <a:chOff x="1673225" y="4170363"/>
                <a:chExt cx="304800" cy="2335213"/>
              </a:xfrm>
            </p:grpSpPr>
            <p:sp>
              <p:nvSpPr>
                <p:cNvPr id="47135" name="Line 12"/>
                <p:cNvSpPr>
                  <a:spLocks noChangeShapeType="1"/>
                </p:cNvSpPr>
                <p:nvPr/>
              </p:nvSpPr>
              <p:spPr bwMode="auto">
                <a:xfrm>
                  <a:off x="1825625" y="4170363"/>
                  <a:ext cx="0" cy="2335213"/>
                </a:xfrm>
                <a:prstGeom prst="line">
                  <a:avLst/>
                </a:prstGeom>
                <a:noFill/>
                <a:ln w="76200">
                  <a:solidFill>
                    <a:srgbClr val="CC0099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47136" name="Line 13"/>
                <p:cNvSpPr>
                  <a:spLocks noChangeShapeType="1"/>
                </p:cNvSpPr>
                <p:nvPr/>
              </p:nvSpPr>
              <p:spPr bwMode="auto">
                <a:xfrm>
                  <a:off x="1673225" y="4176713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47137" name="Line 14"/>
                <p:cNvSpPr>
                  <a:spLocks noChangeShapeType="1"/>
                </p:cNvSpPr>
                <p:nvPr/>
              </p:nvSpPr>
              <p:spPr bwMode="auto">
                <a:xfrm>
                  <a:off x="1673225" y="6505576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</p:grpSp>
          <p:sp>
            <p:nvSpPr>
              <p:cNvPr id="47134" name="Text Box 49"/>
              <p:cNvSpPr txBox="1">
                <a:spLocks noChangeArrowheads="1"/>
              </p:cNvSpPr>
              <p:nvPr/>
            </p:nvSpPr>
            <p:spPr bwMode="auto">
              <a:xfrm>
                <a:off x="2024152" y="4995863"/>
                <a:ext cx="441146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…</a:t>
                </a:r>
              </a:p>
            </p:txBody>
          </p:sp>
        </p:grpSp>
        <p:grpSp>
          <p:nvGrpSpPr>
            <p:cNvPr id="47114" name="Group 23"/>
            <p:cNvGrpSpPr>
              <a:grpSpLocks/>
            </p:cNvGrpSpPr>
            <p:nvPr/>
          </p:nvGrpSpPr>
          <p:grpSpPr bwMode="auto">
            <a:xfrm>
              <a:off x="6096053" y="1102663"/>
              <a:ext cx="1406183" cy="1807873"/>
              <a:chOff x="1673225" y="4170363"/>
              <a:chExt cx="1406183" cy="1807873"/>
            </a:xfrm>
          </p:grpSpPr>
          <p:sp>
            <p:nvSpPr>
              <p:cNvPr id="47124" name="Text Box 4"/>
              <p:cNvSpPr txBox="1">
                <a:spLocks noChangeArrowheads="1"/>
              </p:cNvSpPr>
              <p:nvPr/>
            </p:nvSpPr>
            <p:spPr bwMode="auto">
              <a:xfrm>
                <a:off x="1851187" y="4334143"/>
                <a:ext cx="1228221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a[4] = …;</a:t>
                </a:r>
              </a:p>
            </p:txBody>
          </p:sp>
          <p:sp>
            <p:nvSpPr>
              <p:cNvPr id="47125" name="Text Box 10"/>
              <p:cNvSpPr txBox="1">
                <a:spLocks noChangeArrowheads="1"/>
              </p:cNvSpPr>
              <p:nvPr/>
            </p:nvSpPr>
            <p:spPr bwMode="auto">
              <a:xfrm>
                <a:off x="1825625" y="5432973"/>
                <a:ext cx="1228221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… = a[3];</a:t>
                </a:r>
              </a:p>
            </p:txBody>
          </p:sp>
          <p:grpSp>
            <p:nvGrpSpPr>
              <p:cNvPr id="47126" name="Group 26"/>
              <p:cNvGrpSpPr>
                <a:grpSpLocks/>
              </p:cNvGrpSpPr>
              <p:nvPr/>
            </p:nvGrpSpPr>
            <p:grpSpPr bwMode="auto">
              <a:xfrm>
                <a:off x="1673225" y="4170363"/>
                <a:ext cx="304800" cy="1807873"/>
                <a:chOff x="1673225" y="4170363"/>
                <a:chExt cx="304800" cy="2335213"/>
              </a:xfrm>
            </p:grpSpPr>
            <p:sp>
              <p:nvSpPr>
                <p:cNvPr id="47128" name="Line 12"/>
                <p:cNvSpPr>
                  <a:spLocks noChangeShapeType="1"/>
                </p:cNvSpPr>
                <p:nvPr/>
              </p:nvSpPr>
              <p:spPr bwMode="auto">
                <a:xfrm>
                  <a:off x="1825625" y="4170363"/>
                  <a:ext cx="0" cy="2335213"/>
                </a:xfrm>
                <a:prstGeom prst="line">
                  <a:avLst/>
                </a:prstGeom>
                <a:noFill/>
                <a:ln w="76200">
                  <a:solidFill>
                    <a:srgbClr val="CC0099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47129" name="Line 13"/>
                <p:cNvSpPr>
                  <a:spLocks noChangeShapeType="1"/>
                </p:cNvSpPr>
                <p:nvPr/>
              </p:nvSpPr>
              <p:spPr bwMode="auto">
                <a:xfrm>
                  <a:off x="1673225" y="4176713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47130" name="Line 14"/>
                <p:cNvSpPr>
                  <a:spLocks noChangeShapeType="1"/>
                </p:cNvSpPr>
                <p:nvPr/>
              </p:nvSpPr>
              <p:spPr bwMode="auto">
                <a:xfrm>
                  <a:off x="1673225" y="6505576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</p:grpSp>
          <p:sp>
            <p:nvSpPr>
              <p:cNvPr id="47127" name="Text Box 49"/>
              <p:cNvSpPr txBox="1">
                <a:spLocks noChangeArrowheads="1"/>
              </p:cNvSpPr>
              <p:nvPr/>
            </p:nvSpPr>
            <p:spPr bwMode="auto">
              <a:xfrm>
                <a:off x="2024152" y="4995863"/>
                <a:ext cx="441146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…</a:t>
                </a:r>
              </a:p>
            </p:txBody>
          </p:sp>
        </p:grpSp>
        <p:grpSp>
          <p:nvGrpSpPr>
            <p:cNvPr id="47115" name="Group 31"/>
            <p:cNvGrpSpPr>
              <a:grpSpLocks/>
            </p:cNvGrpSpPr>
            <p:nvPr/>
          </p:nvGrpSpPr>
          <p:grpSpPr bwMode="auto">
            <a:xfrm>
              <a:off x="7502236" y="1176626"/>
              <a:ext cx="1406183" cy="1807873"/>
              <a:chOff x="1673225" y="4170363"/>
              <a:chExt cx="1406183" cy="1807873"/>
            </a:xfrm>
          </p:grpSpPr>
          <p:sp>
            <p:nvSpPr>
              <p:cNvPr id="47117" name="Text Box 4"/>
              <p:cNvSpPr txBox="1">
                <a:spLocks noChangeArrowheads="1"/>
              </p:cNvSpPr>
              <p:nvPr/>
            </p:nvSpPr>
            <p:spPr bwMode="auto">
              <a:xfrm>
                <a:off x="1851187" y="4334143"/>
                <a:ext cx="1228221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a[5] = …;</a:t>
                </a:r>
              </a:p>
            </p:txBody>
          </p:sp>
          <p:sp>
            <p:nvSpPr>
              <p:cNvPr id="47118" name="Text Box 10"/>
              <p:cNvSpPr txBox="1">
                <a:spLocks noChangeArrowheads="1"/>
              </p:cNvSpPr>
              <p:nvPr/>
            </p:nvSpPr>
            <p:spPr bwMode="auto">
              <a:xfrm>
                <a:off x="1825625" y="5432973"/>
                <a:ext cx="1228221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… = a[4];</a:t>
                </a:r>
              </a:p>
            </p:txBody>
          </p:sp>
          <p:grpSp>
            <p:nvGrpSpPr>
              <p:cNvPr id="47119" name="Group 34"/>
              <p:cNvGrpSpPr>
                <a:grpSpLocks/>
              </p:cNvGrpSpPr>
              <p:nvPr/>
            </p:nvGrpSpPr>
            <p:grpSpPr bwMode="auto">
              <a:xfrm>
                <a:off x="1673225" y="4170363"/>
                <a:ext cx="304800" cy="1807873"/>
                <a:chOff x="1673225" y="4170363"/>
                <a:chExt cx="304800" cy="2335213"/>
              </a:xfrm>
            </p:grpSpPr>
            <p:sp>
              <p:nvSpPr>
                <p:cNvPr id="47121" name="Line 12"/>
                <p:cNvSpPr>
                  <a:spLocks noChangeShapeType="1"/>
                </p:cNvSpPr>
                <p:nvPr/>
              </p:nvSpPr>
              <p:spPr bwMode="auto">
                <a:xfrm>
                  <a:off x="1825625" y="4170363"/>
                  <a:ext cx="0" cy="2335213"/>
                </a:xfrm>
                <a:prstGeom prst="line">
                  <a:avLst/>
                </a:prstGeom>
                <a:noFill/>
                <a:ln w="76200">
                  <a:solidFill>
                    <a:srgbClr val="CC0099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47122" name="Line 13"/>
                <p:cNvSpPr>
                  <a:spLocks noChangeShapeType="1"/>
                </p:cNvSpPr>
                <p:nvPr/>
              </p:nvSpPr>
              <p:spPr bwMode="auto">
                <a:xfrm>
                  <a:off x="1673225" y="4176713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47123" name="Line 14"/>
                <p:cNvSpPr>
                  <a:spLocks noChangeShapeType="1"/>
                </p:cNvSpPr>
                <p:nvPr/>
              </p:nvSpPr>
              <p:spPr bwMode="auto">
                <a:xfrm>
                  <a:off x="1673225" y="6505576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CA"/>
                </a:p>
              </p:txBody>
            </p:sp>
          </p:grpSp>
          <p:sp>
            <p:nvSpPr>
              <p:cNvPr id="47120" name="Text Box 49"/>
              <p:cNvSpPr txBox="1">
                <a:spLocks noChangeArrowheads="1"/>
              </p:cNvSpPr>
              <p:nvPr/>
            </p:nvSpPr>
            <p:spPr bwMode="auto">
              <a:xfrm>
                <a:off x="2024152" y="4995863"/>
                <a:ext cx="441146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kumimoji="1" lang="en-CA" sz="2000" b="0">
                    <a:solidFill>
                      <a:srgbClr val="0000FF"/>
                    </a:solidFill>
                    <a:latin typeface="Helvetica" pitchFamily="34" charset="0"/>
                  </a:rPr>
                  <a:t>…</a:t>
                </a:r>
              </a:p>
            </p:txBody>
          </p:sp>
        </p:grpSp>
        <p:sp>
          <p:nvSpPr>
            <p:cNvPr id="47116" name="Rectangle 70"/>
            <p:cNvSpPr>
              <a:spLocks noChangeArrowheads="1"/>
            </p:cNvSpPr>
            <p:nvPr/>
          </p:nvSpPr>
          <p:spPr bwMode="auto">
            <a:xfrm>
              <a:off x="4281055" y="900545"/>
              <a:ext cx="4627364" cy="22860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endParaRPr lang="en-US"/>
            </a:p>
          </p:txBody>
        </p:sp>
      </p:grpSp>
      <p:sp>
        <p:nvSpPr>
          <p:cNvPr id="47112" name="Rectangle 75"/>
          <p:cNvSpPr>
            <a:spLocks noChangeArrowheads="1"/>
          </p:cNvSpPr>
          <p:nvPr/>
        </p:nvSpPr>
        <p:spPr bwMode="auto">
          <a:xfrm>
            <a:off x="4281488" y="3346450"/>
            <a:ext cx="4627562" cy="343217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7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Example: synchronized w </a:t>
            </a:r>
            <a:r>
              <a:rPr lang="en-US" sz="3600" dirty="0" err="1" smtClean="0"/>
              <a:t>cond</a:t>
            </a:r>
            <a:r>
              <a:rPr lang="en-US" sz="3600" dirty="0" smtClean="0"/>
              <a:t> </a:t>
            </a:r>
            <a:r>
              <a:rPr lang="en-US" sz="3600" dirty="0" err="1" smtClean="0"/>
              <a:t>var</a:t>
            </a:r>
            <a:endParaRPr lang="en-US" sz="3600" dirty="0" smtClean="0"/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nsolas"/>
                <a:cs typeface="Consolas"/>
              </a:rPr>
              <a:t>for(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=...;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&lt;...; 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++ ) {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nsolas"/>
                <a:cs typeface="Consolas"/>
              </a:rPr>
              <a:t>		a[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] = …;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		signal(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e_a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]);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nsolas"/>
                <a:cs typeface="Consolas"/>
              </a:rPr>
              <a:t>		…;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		wait(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e_a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[i-1]);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nsolas"/>
                <a:cs typeface="Consolas"/>
              </a:rPr>
              <a:t>		… = a[i-1];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nsolas"/>
                <a:cs typeface="Consolas"/>
              </a:rPr>
              <a:t>}-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PROBLEM: signal does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nothing if corresponding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wait hasn’t already executed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---i.e., signal gets “lost”</a:t>
            </a:r>
          </a:p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48132" name="Straight Arrow Connector 6"/>
          <p:cNvCxnSpPr>
            <a:cxnSpLocks noChangeShapeType="1"/>
          </p:cNvCxnSpPr>
          <p:nvPr/>
        </p:nvCxnSpPr>
        <p:spPr bwMode="auto">
          <a:xfrm flipH="1">
            <a:off x="2736850" y="2001838"/>
            <a:ext cx="830263" cy="6985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3373438" y="1730375"/>
            <a:ext cx="4403725" cy="279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need a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cond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variable for each iteration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5759450" y="4084638"/>
            <a:ext cx="1227138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CA" sz="2000" b="0">
                <a:solidFill>
                  <a:srgbClr val="0000FF"/>
                </a:solidFill>
                <a:latin typeface="Helvetica" pitchFamily="34" charset="0"/>
              </a:rPr>
              <a:t>a[3] = …;</a:t>
            </a: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5734050" y="5221288"/>
            <a:ext cx="1227138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kumimoji="1" lang="en-CA" sz="2000" b="0">
                <a:solidFill>
                  <a:srgbClr val="0000FF"/>
                </a:solidFill>
                <a:latin typeface="Helvetica" pitchFamily="34" charset="0"/>
              </a:rPr>
              <a:t>… = a[2];</a:t>
            </a:r>
          </a:p>
        </p:txBody>
      </p:sp>
      <p:grpSp>
        <p:nvGrpSpPr>
          <p:cNvPr id="48136" name="Group 21"/>
          <p:cNvGrpSpPr>
            <a:grpSpLocks/>
          </p:cNvGrpSpPr>
          <p:nvPr/>
        </p:nvGrpSpPr>
        <p:grpSpPr bwMode="auto">
          <a:xfrm>
            <a:off x="5581650" y="3921125"/>
            <a:ext cx="304800" cy="1808163"/>
            <a:chOff x="1673225" y="4170363"/>
            <a:chExt cx="304800" cy="2335213"/>
          </a:xfrm>
        </p:grpSpPr>
        <p:sp>
          <p:nvSpPr>
            <p:cNvPr id="48151" name="Line 12"/>
            <p:cNvSpPr>
              <a:spLocks noChangeShapeType="1"/>
            </p:cNvSpPr>
            <p:nvPr/>
          </p:nvSpPr>
          <p:spPr bwMode="auto">
            <a:xfrm>
              <a:off x="1825625" y="4170363"/>
              <a:ext cx="0" cy="2335213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8152" name="Line 13"/>
            <p:cNvSpPr>
              <a:spLocks noChangeShapeType="1"/>
            </p:cNvSpPr>
            <p:nvPr/>
          </p:nvSpPr>
          <p:spPr bwMode="auto">
            <a:xfrm>
              <a:off x="1673225" y="41767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8153" name="Line 14"/>
            <p:cNvSpPr>
              <a:spLocks noChangeShapeType="1"/>
            </p:cNvSpPr>
            <p:nvPr/>
          </p:nvSpPr>
          <p:spPr bwMode="auto">
            <a:xfrm>
              <a:off x="1673225" y="6505576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48137" name="Text Box 49"/>
          <p:cNvSpPr txBox="1">
            <a:spLocks noChangeArrowheads="1"/>
          </p:cNvSpPr>
          <p:nvPr/>
        </p:nvSpPr>
        <p:spPr bwMode="auto">
          <a:xfrm>
            <a:off x="5932488" y="4746625"/>
            <a:ext cx="44132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000" b="0">
                <a:solidFill>
                  <a:srgbClr val="0000FF"/>
                </a:solidFill>
                <a:latin typeface="Helvetica" pitchFamily="34" charset="0"/>
              </a:rPr>
              <a:t>…</a:t>
            </a:r>
          </a:p>
        </p:txBody>
      </p:sp>
      <p:sp>
        <p:nvSpPr>
          <p:cNvPr id="48138" name="Text Box 4"/>
          <p:cNvSpPr txBox="1">
            <a:spLocks noChangeArrowheads="1"/>
          </p:cNvSpPr>
          <p:nvPr/>
        </p:nvSpPr>
        <p:spPr bwMode="auto">
          <a:xfrm>
            <a:off x="7164388" y="4159250"/>
            <a:ext cx="122872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CA" sz="2000" b="0">
                <a:solidFill>
                  <a:srgbClr val="0000FF"/>
                </a:solidFill>
                <a:latin typeface="Helvetica" pitchFamily="34" charset="0"/>
              </a:rPr>
              <a:t>a[4] = …;</a:t>
            </a: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7138988" y="5257800"/>
            <a:ext cx="122872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20000"/>
              </a:spcBef>
            </a:pPr>
            <a:r>
              <a:rPr kumimoji="1" lang="en-CA" sz="2000" b="0">
                <a:solidFill>
                  <a:srgbClr val="0000FF"/>
                </a:solidFill>
                <a:latin typeface="Helvetica" pitchFamily="34" charset="0"/>
              </a:rPr>
              <a:t>… = a[3];</a:t>
            </a:r>
          </a:p>
        </p:txBody>
      </p:sp>
      <p:grpSp>
        <p:nvGrpSpPr>
          <p:cNvPr id="48140" name="Group 26"/>
          <p:cNvGrpSpPr>
            <a:grpSpLocks/>
          </p:cNvGrpSpPr>
          <p:nvPr/>
        </p:nvGrpSpPr>
        <p:grpSpPr bwMode="auto">
          <a:xfrm>
            <a:off x="6986588" y="3995738"/>
            <a:ext cx="304800" cy="1806575"/>
            <a:chOff x="1673225" y="4170363"/>
            <a:chExt cx="304800" cy="2335213"/>
          </a:xfrm>
        </p:grpSpPr>
        <p:sp>
          <p:nvSpPr>
            <p:cNvPr id="48148" name="Line 12"/>
            <p:cNvSpPr>
              <a:spLocks noChangeShapeType="1"/>
            </p:cNvSpPr>
            <p:nvPr/>
          </p:nvSpPr>
          <p:spPr bwMode="auto">
            <a:xfrm>
              <a:off x="1825625" y="4170363"/>
              <a:ext cx="0" cy="2335213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8149" name="Line 13"/>
            <p:cNvSpPr>
              <a:spLocks noChangeShapeType="1"/>
            </p:cNvSpPr>
            <p:nvPr/>
          </p:nvSpPr>
          <p:spPr bwMode="auto">
            <a:xfrm>
              <a:off x="1673225" y="41767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8150" name="Line 14"/>
            <p:cNvSpPr>
              <a:spLocks noChangeShapeType="1"/>
            </p:cNvSpPr>
            <p:nvPr/>
          </p:nvSpPr>
          <p:spPr bwMode="auto">
            <a:xfrm>
              <a:off x="1673225" y="6505576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48141" name="Text Box 49"/>
          <p:cNvSpPr txBox="1">
            <a:spLocks noChangeArrowheads="1"/>
          </p:cNvSpPr>
          <p:nvPr/>
        </p:nvSpPr>
        <p:spPr bwMode="auto">
          <a:xfrm>
            <a:off x="7337425" y="4632325"/>
            <a:ext cx="44132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kumimoji="1" lang="en-CA" sz="2000" b="0">
                <a:solidFill>
                  <a:srgbClr val="0000FF"/>
                </a:solidFill>
                <a:latin typeface="Helvetica" pitchFamily="34" charset="0"/>
              </a:rPr>
              <a:t>…</a:t>
            </a:r>
          </a:p>
        </p:txBody>
      </p:sp>
      <p:sp>
        <p:nvSpPr>
          <p:cNvPr id="48142" name="Text Box 4"/>
          <p:cNvSpPr txBox="1">
            <a:spLocks noChangeArrowheads="1"/>
          </p:cNvSpPr>
          <p:nvPr/>
        </p:nvSpPr>
        <p:spPr bwMode="auto">
          <a:xfrm>
            <a:off x="5759450" y="4373563"/>
            <a:ext cx="855663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CA" sz="2000" b="0">
                <a:solidFill>
                  <a:srgbClr val="0000FF"/>
                </a:solidFill>
                <a:latin typeface="Helvetica" pitchFamily="34" charset="0"/>
              </a:rPr>
              <a:t>signal</a:t>
            </a:r>
          </a:p>
        </p:txBody>
      </p:sp>
      <p:sp>
        <p:nvSpPr>
          <p:cNvPr id="48143" name="Text Box 4"/>
          <p:cNvSpPr txBox="1">
            <a:spLocks noChangeArrowheads="1"/>
          </p:cNvSpPr>
          <p:nvPr/>
        </p:nvSpPr>
        <p:spPr bwMode="auto">
          <a:xfrm>
            <a:off x="7164388" y="5029200"/>
            <a:ext cx="642937" cy="401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kumimoji="1" lang="en-CA" sz="2000" b="0">
                <a:solidFill>
                  <a:srgbClr val="0000FF"/>
                </a:solidFill>
                <a:latin typeface="Helvetica" pitchFamily="34" charset="0"/>
              </a:rPr>
              <a:t>wait</a:t>
            </a:r>
          </a:p>
        </p:txBody>
      </p:sp>
      <p:cxnSp>
        <p:nvCxnSpPr>
          <p:cNvPr id="48144" name="Straight Arrow Connector 36"/>
          <p:cNvCxnSpPr>
            <a:cxnSpLocks noChangeShapeType="1"/>
          </p:cNvCxnSpPr>
          <p:nvPr/>
        </p:nvCxnSpPr>
        <p:spPr bwMode="auto">
          <a:xfrm>
            <a:off x="5208588" y="3671888"/>
            <a:ext cx="550862" cy="88741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4048125" y="3273426"/>
            <a:ext cx="5095875" cy="273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signal is lost because wait didn’t execute yet</a:t>
            </a:r>
          </a:p>
        </p:txBody>
      </p:sp>
      <p:cxnSp>
        <p:nvCxnSpPr>
          <p:cNvPr id="48146" name="Straight Arrow Connector 40"/>
          <p:cNvCxnSpPr>
            <a:cxnSpLocks noChangeShapeType="1"/>
          </p:cNvCxnSpPr>
          <p:nvPr/>
        </p:nvCxnSpPr>
        <p:spPr bwMode="auto">
          <a:xfrm flipV="1">
            <a:off x="6615113" y="5257800"/>
            <a:ext cx="523875" cy="7207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4" name="TextBox 43"/>
          <p:cNvSpPr txBox="1"/>
          <p:nvPr/>
        </p:nvSpPr>
        <p:spPr>
          <a:xfrm>
            <a:off x="4773613" y="5978525"/>
            <a:ext cx="3429000" cy="271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wait waits forever---deadlock!</a:t>
            </a:r>
          </a:p>
        </p:txBody>
      </p:sp>
    </p:spTree>
    <p:extLst>
      <p:ext uri="{BB962C8B-B14F-4D97-AF65-F5344CB8AC3E}">
        <p14:creationId xmlns:p14="http://schemas.microsoft.com/office/powerpoint/2010/main" val="406616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>
          <a:xfrm>
            <a:off x="379413" y="434975"/>
            <a:ext cx="7591425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542925"/>
          </a:xfrm>
        </p:spPr>
        <p:txBody>
          <a:bodyPr/>
          <a:lstStyle/>
          <a:p>
            <a:pPr>
              <a:defRPr/>
            </a:pPr>
            <a:r>
              <a:rPr lang="en-US" dirty="0"/>
              <a:t>Process = process context + code, data, and stack</a:t>
            </a:r>
          </a:p>
        </p:txBody>
      </p:sp>
      <p:sp>
        <p:nvSpPr>
          <p:cNvPr id="14340" name="Rectangle 3"/>
          <p:cNvSpPr>
            <a:spLocks noChangeAspect="1" noChangeArrowheads="1"/>
          </p:cNvSpPr>
          <p:nvPr/>
        </p:nvSpPr>
        <p:spPr bwMode="auto">
          <a:xfrm>
            <a:off x="4778375" y="3200400"/>
            <a:ext cx="2230438" cy="3190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shared libraries</a:t>
            </a:r>
          </a:p>
        </p:txBody>
      </p:sp>
      <p:sp>
        <p:nvSpPr>
          <p:cNvPr id="14341" name="Rectangle 4"/>
          <p:cNvSpPr>
            <a:spLocks noChangeAspect="1" noChangeArrowheads="1"/>
          </p:cNvSpPr>
          <p:nvPr/>
        </p:nvSpPr>
        <p:spPr bwMode="auto">
          <a:xfrm>
            <a:off x="4778375" y="35194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Calibri" pitchFamily="34" charset="0"/>
            </a:endParaRPr>
          </a:p>
        </p:txBody>
      </p:sp>
      <p:sp>
        <p:nvSpPr>
          <p:cNvPr id="14342" name="Rectangle 5"/>
          <p:cNvSpPr>
            <a:spLocks noChangeAspect="1" noChangeArrowheads="1"/>
          </p:cNvSpPr>
          <p:nvPr/>
        </p:nvSpPr>
        <p:spPr bwMode="auto">
          <a:xfrm>
            <a:off x="4778375" y="3773488"/>
            <a:ext cx="2230438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run-time heap</a:t>
            </a:r>
          </a:p>
        </p:txBody>
      </p:sp>
      <p:sp>
        <p:nvSpPr>
          <p:cNvPr id="14343" name="Text Box 6"/>
          <p:cNvSpPr txBox="1">
            <a:spLocks noChangeAspect="1" noChangeArrowheads="1"/>
          </p:cNvSpPr>
          <p:nvPr/>
        </p:nvSpPr>
        <p:spPr bwMode="auto">
          <a:xfrm>
            <a:off x="4549775" y="4840288"/>
            <a:ext cx="301625" cy="368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0</a:t>
            </a:r>
          </a:p>
        </p:txBody>
      </p:sp>
      <p:sp>
        <p:nvSpPr>
          <p:cNvPr id="14344" name="Rectangle 7"/>
          <p:cNvSpPr>
            <a:spLocks noChangeAspect="1" noChangeArrowheads="1"/>
          </p:cNvSpPr>
          <p:nvPr/>
        </p:nvSpPr>
        <p:spPr bwMode="auto">
          <a:xfrm>
            <a:off x="4778375" y="4062413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read/write data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846138" y="2597150"/>
            <a:ext cx="2441575" cy="1477963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Program context:</a:t>
            </a:r>
          </a:p>
          <a:p>
            <a:r>
              <a:rPr lang="en-US" b="0">
                <a:latin typeface="Calibri" pitchFamily="34" charset="0"/>
              </a:rPr>
              <a:t>    Data registers</a:t>
            </a:r>
          </a:p>
          <a:p>
            <a:r>
              <a:rPr lang="en-US" b="0">
                <a:latin typeface="Calibri" pitchFamily="34" charset="0"/>
              </a:rPr>
              <a:t>    Condition codes</a:t>
            </a:r>
          </a:p>
          <a:p>
            <a:r>
              <a:rPr lang="en-US" b="0">
                <a:latin typeface="Calibri" pitchFamily="34" charset="0"/>
              </a:rPr>
              <a:t>    Stack pointer (SP)</a:t>
            </a:r>
          </a:p>
          <a:p>
            <a:r>
              <a:rPr lang="en-US" b="0">
                <a:latin typeface="Calibri" pitchFamily="34" charset="0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683125" y="2209800"/>
            <a:ext cx="2220913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Code, data, and stack</a:t>
            </a:r>
          </a:p>
        </p:txBody>
      </p:sp>
      <p:sp>
        <p:nvSpPr>
          <p:cNvPr id="14347" name="Rectangle 11"/>
          <p:cNvSpPr>
            <a:spLocks noChangeAspect="1" noChangeArrowheads="1"/>
          </p:cNvSpPr>
          <p:nvPr/>
        </p:nvSpPr>
        <p:spPr bwMode="auto">
          <a:xfrm>
            <a:off x="4778375" y="4383088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read-only code/data</a:t>
            </a:r>
          </a:p>
        </p:txBody>
      </p:sp>
      <p:sp>
        <p:nvSpPr>
          <p:cNvPr id="14348" name="Rectangle 12"/>
          <p:cNvSpPr>
            <a:spLocks noChangeAspect="1" noChangeArrowheads="1"/>
          </p:cNvSpPr>
          <p:nvPr/>
        </p:nvSpPr>
        <p:spPr bwMode="auto">
          <a:xfrm>
            <a:off x="4778375" y="46878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Calibri" pitchFamily="34" charset="0"/>
            </a:endParaRPr>
          </a:p>
        </p:txBody>
      </p:sp>
      <p:sp>
        <p:nvSpPr>
          <p:cNvPr id="14349" name="Rectangle 13"/>
          <p:cNvSpPr>
            <a:spLocks noChangeAspect="1" noChangeArrowheads="1"/>
          </p:cNvSpPr>
          <p:nvPr/>
        </p:nvSpPr>
        <p:spPr bwMode="auto">
          <a:xfrm>
            <a:off x="4778375" y="2886075"/>
            <a:ext cx="2230438" cy="3190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Calibri" pitchFamily="34" charset="0"/>
            </a:endParaRPr>
          </a:p>
        </p:txBody>
      </p:sp>
      <p:sp>
        <p:nvSpPr>
          <p:cNvPr id="14350" name="Rectangle 14"/>
          <p:cNvSpPr>
            <a:spLocks noChangeAspect="1" noChangeArrowheads="1"/>
          </p:cNvSpPr>
          <p:nvPr/>
        </p:nvSpPr>
        <p:spPr bwMode="auto">
          <a:xfrm>
            <a:off x="4778375" y="2571750"/>
            <a:ext cx="2230438" cy="3190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stack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054475" y="2709863"/>
            <a:ext cx="415925" cy="368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SP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432300" y="28971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041775" y="4348163"/>
            <a:ext cx="428625" cy="368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PC</a:t>
            </a: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432300" y="45354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970338" y="3579813"/>
            <a:ext cx="500062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brk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4432300" y="37734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762000" y="2206625"/>
            <a:ext cx="181927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context</a:t>
            </a: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846138" y="4133850"/>
            <a:ext cx="2441575" cy="1200329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Kernel context:</a:t>
            </a:r>
          </a:p>
          <a:p>
            <a:r>
              <a:rPr lang="en-US" dirty="0">
                <a:latin typeface="Calibri" pitchFamily="34" charset="0"/>
              </a:rPr>
              <a:t>    </a:t>
            </a:r>
            <a:r>
              <a:rPr lang="en-US" b="0" dirty="0" err="1" smtClean="0">
                <a:latin typeface="Calibri" pitchFamily="34" charset="0"/>
              </a:rPr>
              <a:t>Virt</a:t>
            </a:r>
            <a:r>
              <a:rPr lang="en-US" b="0" dirty="0" smtClean="0">
                <a:latin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</a:rPr>
              <a:t>m</a:t>
            </a:r>
            <a:r>
              <a:rPr lang="en-US" b="0" dirty="0" err="1" smtClean="0">
                <a:latin typeface="Calibri" pitchFamily="34" charset="0"/>
              </a:rPr>
              <a:t>em</a:t>
            </a:r>
            <a:r>
              <a:rPr lang="en-US" b="0" dirty="0" smtClean="0">
                <a:latin typeface="Calibri" pitchFamily="34" charset="0"/>
              </a:rPr>
              <a:t>. </a:t>
            </a:r>
            <a:r>
              <a:rPr lang="en-US" b="0" dirty="0">
                <a:latin typeface="Calibri" pitchFamily="34" charset="0"/>
              </a:rPr>
              <a:t>structures</a:t>
            </a:r>
          </a:p>
          <a:p>
            <a:r>
              <a:rPr lang="en-US" b="0" dirty="0">
                <a:latin typeface="Calibri" pitchFamily="34" charset="0"/>
              </a:rPr>
              <a:t>    Descriptor table</a:t>
            </a:r>
          </a:p>
          <a:p>
            <a:r>
              <a:rPr lang="en-US" b="0" dirty="0">
                <a:latin typeface="Calibri" pitchFamily="34" charset="0"/>
              </a:rPr>
              <a:t>    </a:t>
            </a:r>
            <a:r>
              <a:rPr lang="en-US" b="0" dirty="0" err="1">
                <a:latin typeface="Calibri" pitchFamily="34" charset="0"/>
              </a:rPr>
              <a:t>brk</a:t>
            </a:r>
            <a:r>
              <a:rPr lang="en-US" b="0" dirty="0">
                <a:latin typeface="Calibri" pitchFamily="34" charset="0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61620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How to Remember a Signal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117600"/>
            <a:ext cx="9328150" cy="2611438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None/>
            </a:pPr>
            <a:r>
              <a:rPr lang="en-US" sz="1800" dirty="0" err="1" smtClean="0">
                <a:latin typeface="Consolas"/>
                <a:cs typeface="Consolas"/>
              </a:rPr>
              <a:t>semaphore_signal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err="1" smtClean="0">
                <a:latin typeface="Consolas"/>
                <a:cs typeface="Consolas"/>
              </a:rPr>
              <a:t>i</a:t>
            </a:r>
            <a:r>
              <a:rPr lang="en-US" sz="1800" dirty="0" smtClean="0">
                <a:latin typeface="Consolas"/>
                <a:cs typeface="Consolas"/>
              </a:rPr>
              <a:t>) {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>
                <a:latin typeface="Consolas"/>
                <a:cs typeface="Consolas"/>
              </a:rPr>
              <a:t>	</a:t>
            </a:r>
            <a:r>
              <a:rPr lang="en-US" sz="1800" dirty="0" err="1" smtClean="0">
                <a:latin typeface="Consolas"/>
                <a:cs typeface="Consolas"/>
              </a:rPr>
              <a:t>pthread_mutex_lock</a:t>
            </a:r>
            <a:r>
              <a:rPr lang="en-US" sz="1800" dirty="0" smtClean="0">
                <a:latin typeface="Consolas"/>
                <a:cs typeface="Consolas"/>
              </a:rPr>
              <a:t>(&amp;</a:t>
            </a:r>
            <a:r>
              <a:rPr lang="en-US" sz="1800" dirty="0" err="1" smtClean="0">
                <a:latin typeface="Consolas"/>
                <a:cs typeface="Consolas"/>
              </a:rPr>
              <a:t>mutex_rem</a:t>
            </a:r>
            <a:r>
              <a:rPr lang="en-US" sz="1800" dirty="0" smtClean="0">
                <a:latin typeface="Consolas"/>
                <a:cs typeface="Consolas"/>
              </a:rPr>
              <a:t>[</a:t>
            </a:r>
            <a:r>
              <a:rPr lang="en-US" sz="1800" dirty="0" err="1" smtClean="0">
                <a:latin typeface="Consolas"/>
                <a:cs typeface="Consolas"/>
              </a:rPr>
              <a:t>i</a:t>
            </a:r>
            <a:r>
              <a:rPr lang="en-US" sz="1800" dirty="0" smtClean="0">
                <a:latin typeface="Consolas"/>
                <a:cs typeface="Consolas"/>
              </a:rPr>
              <a:t>]);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>
                <a:latin typeface="Consolas"/>
                <a:cs typeface="Consolas"/>
              </a:rPr>
              <a:t>	arrived [</a:t>
            </a:r>
            <a:r>
              <a:rPr lang="en-US" sz="1800" dirty="0" err="1" smtClean="0">
                <a:latin typeface="Consolas"/>
                <a:cs typeface="Consolas"/>
              </a:rPr>
              <a:t>i</a:t>
            </a:r>
            <a:r>
              <a:rPr lang="en-US" sz="1800" dirty="0" smtClean="0">
                <a:latin typeface="Consolas"/>
                <a:cs typeface="Consolas"/>
              </a:rPr>
              <a:t>]= 1;   </a:t>
            </a:r>
            <a:r>
              <a:rPr lang="en-US" sz="1800" dirty="0" smtClean="0">
                <a:solidFill>
                  <a:srgbClr val="FF0000"/>
                </a:solidFill>
                <a:latin typeface="Consolas"/>
                <a:cs typeface="Consolas"/>
              </a:rPr>
              <a:t>// track that signal(</a:t>
            </a:r>
            <a:r>
              <a:rPr lang="en-US" sz="1800" dirty="0" err="1" smtClean="0">
                <a:solidFill>
                  <a:srgbClr val="FF0000"/>
                </a:solidFill>
                <a:latin typeface="Consolas"/>
                <a:cs typeface="Consolas"/>
              </a:rPr>
              <a:t>i</a:t>
            </a:r>
            <a:r>
              <a:rPr lang="en-US" sz="1800" dirty="0" smtClean="0">
                <a:solidFill>
                  <a:srgbClr val="FF0000"/>
                </a:solidFill>
                <a:latin typeface="Consolas"/>
                <a:cs typeface="Consolas"/>
              </a:rPr>
              <a:t>) has happened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>
                <a:latin typeface="Consolas"/>
                <a:cs typeface="Consolas"/>
              </a:rPr>
              <a:t>	</a:t>
            </a:r>
            <a:r>
              <a:rPr lang="en-US" sz="1800" dirty="0" err="1" smtClean="0">
                <a:latin typeface="Consolas"/>
                <a:cs typeface="Consolas"/>
              </a:rPr>
              <a:t>pthread_cond_signal</a:t>
            </a:r>
            <a:r>
              <a:rPr lang="en-US" sz="1800" dirty="0" smtClean="0">
                <a:latin typeface="Consolas"/>
                <a:cs typeface="Consolas"/>
              </a:rPr>
              <a:t>(&amp;</a:t>
            </a:r>
            <a:r>
              <a:rPr lang="en-US" sz="1800" dirty="0" err="1" smtClean="0">
                <a:latin typeface="Consolas"/>
                <a:cs typeface="Consolas"/>
              </a:rPr>
              <a:t>cond</a:t>
            </a:r>
            <a:r>
              <a:rPr lang="en-US" sz="1800" dirty="0" smtClean="0">
                <a:latin typeface="Consolas"/>
                <a:cs typeface="Consolas"/>
              </a:rPr>
              <a:t>[</a:t>
            </a:r>
            <a:r>
              <a:rPr lang="en-US" sz="1800" dirty="0" err="1" smtClean="0">
                <a:latin typeface="Consolas"/>
                <a:cs typeface="Consolas"/>
              </a:rPr>
              <a:t>i</a:t>
            </a:r>
            <a:r>
              <a:rPr lang="en-US" sz="1800" dirty="0" smtClean="0">
                <a:latin typeface="Consolas"/>
                <a:cs typeface="Consolas"/>
              </a:rPr>
              <a:t>]);</a:t>
            </a:r>
            <a:r>
              <a:rPr lang="en-US" sz="1800" dirty="0" smtClean="0">
                <a:solidFill>
                  <a:srgbClr val="FF0000"/>
                </a:solidFill>
                <a:latin typeface="Consolas"/>
                <a:cs typeface="Consolas"/>
              </a:rPr>
              <a:t>//signal next (in case it’s waiting)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>
                <a:latin typeface="Consolas"/>
                <a:cs typeface="Consolas"/>
              </a:rPr>
              <a:t>	</a:t>
            </a:r>
            <a:r>
              <a:rPr lang="en-US" sz="1800" dirty="0" err="1" smtClean="0">
                <a:latin typeface="Consolas"/>
                <a:cs typeface="Consolas"/>
              </a:rPr>
              <a:t>pthread_mutex_unlock</a:t>
            </a:r>
            <a:r>
              <a:rPr lang="en-US" sz="1800" dirty="0" smtClean="0">
                <a:latin typeface="Consolas"/>
                <a:cs typeface="Consolas"/>
              </a:rPr>
              <a:t>(&amp;</a:t>
            </a:r>
            <a:r>
              <a:rPr lang="en-US" sz="1800" dirty="0" err="1" smtClean="0">
                <a:latin typeface="Consolas"/>
                <a:cs typeface="Consolas"/>
              </a:rPr>
              <a:t>mutex_rem</a:t>
            </a:r>
            <a:r>
              <a:rPr lang="en-US" sz="1800" dirty="0" smtClean="0">
                <a:latin typeface="Consolas"/>
                <a:cs typeface="Consolas"/>
              </a:rPr>
              <a:t>[</a:t>
            </a:r>
            <a:r>
              <a:rPr lang="en-US" sz="1800" dirty="0" err="1" smtClean="0">
                <a:latin typeface="Consolas"/>
                <a:cs typeface="Consolas"/>
              </a:rPr>
              <a:t>i</a:t>
            </a:r>
            <a:r>
              <a:rPr lang="en-US" sz="1800" dirty="0" smtClean="0">
                <a:latin typeface="Consolas"/>
                <a:cs typeface="Consolas"/>
              </a:rPr>
              <a:t>]);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>
                <a:latin typeface="Consolas"/>
                <a:cs typeface="Consolas"/>
              </a:rPr>
              <a:t>}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8750" y="3435350"/>
            <a:ext cx="84391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 err="1">
                <a:latin typeface="Consolas"/>
                <a:cs typeface="Consolas"/>
              </a:rPr>
              <a:t>semaphore_wait</a:t>
            </a:r>
            <a:r>
              <a:rPr lang="en-US" kern="0" dirty="0">
                <a:latin typeface="Consolas"/>
                <a:cs typeface="Consolas"/>
              </a:rPr>
              <a:t>(</a:t>
            </a:r>
            <a:r>
              <a:rPr lang="en-US" kern="0" dirty="0" err="1">
                <a:latin typeface="Consolas"/>
                <a:cs typeface="Consolas"/>
              </a:rPr>
              <a:t>i</a:t>
            </a:r>
            <a:r>
              <a:rPr lang="en-US" kern="0" dirty="0">
                <a:latin typeface="Consolas"/>
                <a:cs typeface="Consolas"/>
              </a:rPr>
              <a:t>) {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>
                <a:latin typeface="Consolas"/>
                <a:cs typeface="Consolas"/>
              </a:rPr>
              <a:t>	</a:t>
            </a:r>
            <a:r>
              <a:rPr lang="en-US" kern="0" dirty="0" err="1">
                <a:latin typeface="Consolas"/>
                <a:cs typeface="Consolas"/>
              </a:rPr>
              <a:t>pthreads_mutex_lock</a:t>
            </a:r>
            <a:r>
              <a:rPr lang="en-US" kern="0" dirty="0">
                <a:latin typeface="Consolas"/>
                <a:cs typeface="Consolas"/>
              </a:rPr>
              <a:t>(&amp;</a:t>
            </a:r>
            <a:r>
              <a:rPr lang="en-US" kern="0" dirty="0" err="1">
                <a:latin typeface="Consolas"/>
                <a:cs typeface="Consolas"/>
              </a:rPr>
              <a:t>mutex_rem</a:t>
            </a:r>
            <a:r>
              <a:rPr lang="en-US" kern="0" dirty="0">
                <a:latin typeface="Consolas"/>
                <a:cs typeface="Consolas"/>
              </a:rPr>
              <a:t>[</a:t>
            </a:r>
            <a:r>
              <a:rPr lang="en-US" kern="0" dirty="0" err="1">
                <a:latin typeface="Consolas"/>
                <a:cs typeface="Consolas"/>
              </a:rPr>
              <a:t>i</a:t>
            </a:r>
            <a:r>
              <a:rPr lang="en-US" kern="0" dirty="0">
                <a:latin typeface="Consolas"/>
                <a:cs typeface="Consolas"/>
              </a:rPr>
              <a:t>]);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>
                <a:latin typeface="Consolas"/>
                <a:cs typeface="Consolas"/>
              </a:rPr>
              <a:t>	if( arrived[</a:t>
            </a:r>
            <a:r>
              <a:rPr lang="en-US" kern="0" dirty="0" err="1">
                <a:latin typeface="Consolas"/>
                <a:cs typeface="Consolas"/>
              </a:rPr>
              <a:t>i</a:t>
            </a:r>
            <a:r>
              <a:rPr lang="en-US" kern="0" dirty="0">
                <a:latin typeface="Consolas"/>
                <a:cs typeface="Consolas"/>
              </a:rPr>
              <a:t>] = 0 ) { </a:t>
            </a:r>
            <a:r>
              <a:rPr lang="en-US" kern="0" dirty="0">
                <a:solidFill>
                  <a:srgbClr val="FF0000"/>
                </a:solidFill>
                <a:latin typeface="Consolas"/>
                <a:cs typeface="Consolas"/>
              </a:rPr>
              <a:t>// if signal didn’t happen yet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>
                <a:latin typeface="Consolas"/>
                <a:cs typeface="Consolas"/>
              </a:rPr>
              <a:t>		</a:t>
            </a:r>
            <a:r>
              <a:rPr lang="en-US" kern="0" dirty="0" err="1">
                <a:latin typeface="Consolas"/>
                <a:cs typeface="Consolas"/>
              </a:rPr>
              <a:t>pthreads_cond_wait</a:t>
            </a:r>
            <a:r>
              <a:rPr lang="en-US" kern="0" dirty="0">
                <a:latin typeface="Consolas"/>
                <a:cs typeface="Consolas"/>
              </a:rPr>
              <a:t>(&amp;</a:t>
            </a:r>
            <a:r>
              <a:rPr lang="en-US" kern="0" dirty="0" err="1">
                <a:latin typeface="Consolas"/>
                <a:cs typeface="Consolas"/>
              </a:rPr>
              <a:t>cond</a:t>
            </a:r>
            <a:r>
              <a:rPr lang="en-US" kern="0" dirty="0">
                <a:latin typeface="Consolas"/>
                <a:cs typeface="Consolas"/>
              </a:rPr>
              <a:t>[</a:t>
            </a:r>
            <a:r>
              <a:rPr lang="en-US" kern="0" dirty="0" err="1">
                <a:latin typeface="Consolas"/>
                <a:cs typeface="Consolas"/>
              </a:rPr>
              <a:t>i</a:t>
            </a:r>
            <a:r>
              <a:rPr lang="en-US" kern="0" dirty="0">
                <a:latin typeface="Consolas"/>
                <a:cs typeface="Consolas"/>
              </a:rPr>
              <a:t>], </a:t>
            </a:r>
            <a:r>
              <a:rPr lang="en-US" kern="0" dirty="0" err="1">
                <a:latin typeface="Consolas"/>
                <a:cs typeface="Consolas"/>
              </a:rPr>
              <a:t>mutex_rem</a:t>
            </a:r>
            <a:r>
              <a:rPr lang="en-US" kern="0" dirty="0">
                <a:latin typeface="Consolas"/>
                <a:cs typeface="Consolas"/>
              </a:rPr>
              <a:t>[</a:t>
            </a:r>
            <a:r>
              <a:rPr lang="en-US" kern="0" dirty="0" err="1">
                <a:latin typeface="Consolas"/>
                <a:cs typeface="Consolas"/>
              </a:rPr>
              <a:t>i</a:t>
            </a:r>
            <a:r>
              <a:rPr lang="en-US" kern="0" dirty="0">
                <a:latin typeface="Consolas"/>
                <a:cs typeface="Consolas"/>
              </a:rPr>
              <a:t>]);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>
                <a:latin typeface="Consolas"/>
                <a:cs typeface="Consolas"/>
              </a:rPr>
              <a:t>	}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>
                <a:latin typeface="Consolas"/>
                <a:cs typeface="Consolas"/>
              </a:rPr>
              <a:t>	arrived[</a:t>
            </a:r>
            <a:r>
              <a:rPr lang="en-US" kern="0" dirty="0" err="1">
                <a:latin typeface="Consolas"/>
                <a:cs typeface="Consolas"/>
              </a:rPr>
              <a:t>i</a:t>
            </a:r>
            <a:r>
              <a:rPr lang="en-US" kern="0" dirty="0">
                <a:latin typeface="Consolas"/>
                <a:cs typeface="Consolas"/>
              </a:rPr>
              <a:t>] = 0;  </a:t>
            </a:r>
            <a:r>
              <a:rPr lang="en-US" kern="0" dirty="0">
                <a:solidFill>
                  <a:srgbClr val="FF0000"/>
                </a:solidFill>
                <a:latin typeface="Consolas"/>
                <a:cs typeface="Consolas"/>
              </a:rPr>
              <a:t>// reset for next time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>
                <a:latin typeface="Consolas"/>
                <a:cs typeface="Consolas"/>
              </a:rPr>
              <a:t>	</a:t>
            </a:r>
            <a:r>
              <a:rPr lang="en-US" kern="0" dirty="0" err="1">
                <a:latin typeface="Consolas"/>
                <a:cs typeface="Consolas"/>
              </a:rPr>
              <a:t>pthreads_mutex_unlock</a:t>
            </a:r>
            <a:r>
              <a:rPr lang="en-US" kern="0" dirty="0">
                <a:latin typeface="Consolas"/>
                <a:cs typeface="Consolas"/>
              </a:rPr>
              <a:t>(&amp;</a:t>
            </a:r>
            <a:r>
              <a:rPr lang="en-US" kern="0" dirty="0" err="1">
                <a:latin typeface="Consolas"/>
                <a:cs typeface="Consolas"/>
              </a:rPr>
              <a:t>mutex_rem</a:t>
            </a:r>
            <a:r>
              <a:rPr lang="en-US" kern="0" dirty="0">
                <a:latin typeface="Consolas"/>
                <a:cs typeface="Consolas"/>
              </a:rPr>
              <a:t>[</a:t>
            </a:r>
            <a:r>
              <a:rPr lang="en-US" kern="0" dirty="0" err="1">
                <a:latin typeface="Consolas"/>
                <a:cs typeface="Consolas"/>
              </a:rPr>
              <a:t>i</a:t>
            </a:r>
            <a:r>
              <a:rPr lang="en-US" kern="0" dirty="0">
                <a:latin typeface="Consolas"/>
                <a:cs typeface="Consolas"/>
              </a:rPr>
              <a:t>]);</a:t>
            </a:r>
          </a:p>
          <a:p>
            <a:pPr marL="744538" lvl="1" indent="-24606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170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 (fixed)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for( </a:t>
            </a:r>
            <a:r>
              <a:rPr lang="en-US" dirty="0" err="1" smtClean="0"/>
              <a:t>i</a:t>
            </a:r>
            <a:r>
              <a:rPr lang="en-US" dirty="0" smtClean="0"/>
              <a:t>=...; </a:t>
            </a:r>
            <a:r>
              <a:rPr lang="en-US" dirty="0" err="1" smtClean="0"/>
              <a:t>i</a:t>
            </a:r>
            <a:r>
              <a:rPr lang="en-US" dirty="0" smtClean="0"/>
              <a:t>&lt;...; </a:t>
            </a:r>
            <a:r>
              <a:rPr lang="en-US" dirty="0" err="1" smtClean="0"/>
              <a:t>i</a:t>
            </a:r>
            <a:r>
              <a:rPr lang="en-US" dirty="0" smtClean="0"/>
              <a:t>++ ) {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a[</a:t>
            </a:r>
            <a:r>
              <a:rPr lang="en-US" dirty="0" err="1" smtClean="0"/>
              <a:t>i</a:t>
            </a:r>
            <a:r>
              <a:rPr lang="en-US" dirty="0" smtClean="0"/>
              <a:t>] = …;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semaphore_</a:t>
            </a:r>
            <a:r>
              <a:rPr lang="en-US" dirty="0" err="1" smtClean="0">
                <a:solidFill>
                  <a:schemeClr val="tx2"/>
                </a:solidFill>
              </a:rPr>
              <a:t>signal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e_a</a:t>
            </a: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]);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…;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semaphore_</a:t>
            </a:r>
            <a:r>
              <a:rPr lang="en-US" dirty="0" err="1" smtClean="0">
                <a:solidFill>
                  <a:schemeClr val="tx2"/>
                </a:solidFill>
              </a:rPr>
              <a:t>wait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e_a</a:t>
            </a:r>
            <a:r>
              <a:rPr lang="en-US" dirty="0" smtClean="0">
                <a:solidFill>
                  <a:schemeClr val="tx2"/>
                </a:solidFill>
              </a:rPr>
              <a:t>[i-1]);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… = a[i-1];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}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// Now it doesn’t matter if waits happen after the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// corresponding signals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41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overhead in process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11/11/2013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new process is costly because of all of the data </a:t>
            </a:r>
            <a:r>
              <a:rPr lang="en-US" dirty="0" smtClean="0"/>
              <a:t>structures </a:t>
            </a:r>
            <a:r>
              <a:rPr lang="en-US" dirty="0"/>
              <a:t>that must be allocated and </a:t>
            </a:r>
            <a:r>
              <a:rPr lang="en-US" dirty="0" smtClean="0"/>
              <a:t>initialized</a:t>
            </a:r>
          </a:p>
          <a:p>
            <a:r>
              <a:rPr lang="en-US" dirty="0"/>
              <a:t>Communicating between processes is costly because most </a:t>
            </a:r>
            <a:r>
              <a:rPr lang="en-US" dirty="0" smtClean="0"/>
              <a:t>communication </a:t>
            </a:r>
            <a:r>
              <a:rPr lang="en-US" dirty="0"/>
              <a:t>goes through the OS </a:t>
            </a:r>
            <a:endParaRPr lang="en-US" dirty="0" smtClean="0"/>
          </a:p>
          <a:p>
            <a:pPr lvl="1"/>
            <a:r>
              <a:rPr lang="en-US" dirty="0" smtClean="0"/>
              <a:t>Overhead </a:t>
            </a:r>
            <a:r>
              <a:rPr lang="en-US" dirty="0"/>
              <a:t>of system calls and copying data </a:t>
            </a:r>
            <a:endParaRPr lang="en-US" dirty="0" smtClean="0"/>
          </a:p>
          <a:p>
            <a:pPr lvl="1"/>
            <a:r>
              <a:rPr lang="en-US" dirty="0" smtClean="0"/>
              <a:t>Switching between processes are also expensive</a:t>
            </a:r>
          </a:p>
          <a:p>
            <a:pPr lvl="2"/>
            <a:r>
              <a:rPr lang="en-US" dirty="0" smtClean="0"/>
              <a:t>Why?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5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5D61D-C793-214E-8B30-1DB08F696388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Rethinking Processes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94" y="1831648"/>
            <a:ext cx="8035729" cy="452470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What is similar in these cooperating processes?</a:t>
            </a:r>
          </a:p>
          <a:p>
            <a:pPr lvl="1"/>
            <a:r>
              <a:rPr lang="en-US"/>
              <a:t>They all share the same code and data (address space)</a:t>
            </a:r>
          </a:p>
          <a:p>
            <a:pPr lvl="1"/>
            <a:r>
              <a:rPr lang="en-US"/>
              <a:t>They all share the same privileges</a:t>
            </a:r>
          </a:p>
          <a:p>
            <a:pPr lvl="1"/>
            <a:r>
              <a:rPr lang="en-US"/>
              <a:t>They all share the same resources (files, sockets, etc.)</a:t>
            </a:r>
          </a:p>
          <a:p>
            <a:r>
              <a:rPr lang="en-US"/>
              <a:t>What don’t they share?</a:t>
            </a:r>
          </a:p>
          <a:p>
            <a:pPr lvl="1"/>
            <a:r>
              <a:rPr lang="en-US"/>
              <a:t>Each has its own execution state: PC, SP, and registers</a:t>
            </a:r>
          </a:p>
          <a:p>
            <a:r>
              <a:rPr lang="en-US">
                <a:solidFill>
                  <a:srgbClr val="FF3300"/>
                </a:solidFill>
              </a:rPr>
              <a:t>Key idea</a:t>
            </a:r>
            <a:r>
              <a:rPr lang="en-US"/>
              <a:t>: Why don’t we separate the concept of a process from its execution state?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Process</a:t>
            </a:r>
            <a:r>
              <a:rPr lang="en-US"/>
              <a:t>: address space, privileges, resources, etc.</a:t>
            </a:r>
          </a:p>
          <a:p>
            <a:pPr lvl="1"/>
            <a:r>
              <a:rPr lang="en-US">
                <a:solidFill>
                  <a:srgbClr val="0000FF"/>
                </a:solidFill>
              </a:rPr>
              <a:t>Execution state</a:t>
            </a:r>
            <a:r>
              <a:rPr lang="en-US"/>
              <a:t>: PC, SP, registers</a:t>
            </a:r>
          </a:p>
          <a:p>
            <a:r>
              <a:rPr lang="en-US"/>
              <a:t>Exec state also called </a:t>
            </a:r>
            <a:r>
              <a:rPr lang="en-US">
                <a:solidFill>
                  <a:srgbClr val="FF3300"/>
                </a:solidFill>
              </a:rPr>
              <a:t>thread of control</a:t>
            </a:r>
            <a:r>
              <a:rPr lang="en-US"/>
              <a:t>, or </a:t>
            </a:r>
            <a:r>
              <a:rPr lang="en-US">
                <a:solidFill>
                  <a:srgbClr val="FF3300"/>
                </a:solidFill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106817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Threads: lightweight processes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5" y="1672844"/>
            <a:ext cx="8184685" cy="33458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990614" y="3101593"/>
            <a:ext cx="2200386" cy="16729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42286" y="4701233"/>
            <a:ext cx="1336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execution</a:t>
            </a:r>
            <a:endParaRPr lang="en-US" sz="22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37676" y="4135958"/>
            <a:ext cx="1763931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6093" y="4943464"/>
            <a:ext cx="29523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environment (resource)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7901" y="5423195"/>
            <a:ext cx="5472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(a) Three processes each with one thread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(b) One process with three threads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5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482600" y="1233488"/>
            <a:ext cx="3605213" cy="2543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 with Two Threads</a:t>
            </a:r>
            <a:endParaRPr lang="en-US" dirty="0"/>
          </a:p>
        </p:txBody>
      </p:sp>
      <p:sp>
        <p:nvSpPr>
          <p:cNvPr id="16388" name="Rectangle 3"/>
          <p:cNvSpPr>
            <a:spLocks noChangeAspect="1" noChangeArrowheads="1"/>
          </p:cNvSpPr>
          <p:nvPr/>
        </p:nvSpPr>
        <p:spPr bwMode="auto">
          <a:xfrm>
            <a:off x="5684838" y="2209800"/>
            <a:ext cx="2230437" cy="3190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shared libraries</a:t>
            </a:r>
          </a:p>
        </p:txBody>
      </p:sp>
      <p:sp>
        <p:nvSpPr>
          <p:cNvPr id="16389" name="Rectangle 4"/>
          <p:cNvSpPr>
            <a:spLocks noChangeAspect="1" noChangeArrowheads="1"/>
          </p:cNvSpPr>
          <p:nvPr/>
        </p:nvSpPr>
        <p:spPr bwMode="auto">
          <a:xfrm>
            <a:off x="5684838" y="2528888"/>
            <a:ext cx="2230437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Calibri" pitchFamily="34" charset="0"/>
            </a:endParaRPr>
          </a:p>
        </p:txBody>
      </p:sp>
      <p:sp>
        <p:nvSpPr>
          <p:cNvPr id="16390" name="Rectangle 5"/>
          <p:cNvSpPr>
            <a:spLocks noChangeAspect="1" noChangeArrowheads="1"/>
          </p:cNvSpPr>
          <p:nvPr/>
        </p:nvSpPr>
        <p:spPr bwMode="auto">
          <a:xfrm>
            <a:off x="5684838" y="2782888"/>
            <a:ext cx="2230437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run-time heap</a:t>
            </a:r>
          </a:p>
        </p:txBody>
      </p:sp>
      <p:sp>
        <p:nvSpPr>
          <p:cNvPr id="16391" name="Text Box 6"/>
          <p:cNvSpPr txBox="1">
            <a:spLocks noChangeAspect="1" noChangeArrowheads="1"/>
          </p:cNvSpPr>
          <p:nvPr/>
        </p:nvSpPr>
        <p:spPr bwMode="auto">
          <a:xfrm>
            <a:off x="5456238" y="3849688"/>
            <a:ext cx="301625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0</a:t>
            </a:r>
          </a:p>
        </p:txBody>
      </p:sp>
      <p:sp>
        <p:nvSpPr>
          <p:cNvPr id="16392" name="Rectangle 7"/>
          <p:cNvSpPr>
            <a:spLocks noChangeAspect="1" noChangeArrowheads="1"/>
          </p:cNvSpPr>
          <p:nvPr/>
        </p:nvSpPr>
        <p:spPr bwMode="auto">
          <a:xfrm>
            <a:off x="5684838" y="3071813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read/write data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201738" y="1608138"/>
            <a:ext cx="2439987" cy="1477962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Program context:</a:t>
            </a:r>
          </a:p>
          <a:p>
            <a:r>
              <a:rPr lang="en-US" b="0">
                <a:latin typeface="Calibri" pitchFamily="34" charset="0"/>
              </a:rPr>
              <a:t>    Data registers</a:t>
            </a:r>
          </a:p>
          <a:p>
            <a:r>
              <a:rPr lang="en-US" b="0">
                <a:latin typeface="Calibri" pitchFamily="34" charset="0"/>
              </a:rPr>
              <a:t>    Condition codes</a:t>
            </a:r>
          </a:p>
          <a:p>
            <a:r>
              <a:rPr lang="en-US" b="0">
                <a:latin typeface="Calibri" pitchFamily="34" charset="0"/>
              </a:rPr>
              <a:t>    Stack pointer (SP)</a:t>
            </a:r>
          </a:p>
          <a:p>
            <a:r>
              <a:rPr lang="en-US" b="0">
                <a:latin typeface="Calibri" pitchFamily="34" charset="0"/>
              </a:rPr>
              <a:t>    Program counter (PC)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588000" y="1828800"/>
            <a:ext cx="3100388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Code, data, and kernel context</a:t>
            </a:r>
          </a:p>
        </p:txBody>
      </p:sp>
      <p:sp>
        <p:nvSpPr>
          <p:cNvPr id="16395" name="Rectangle 11"/>
          <p:cNvSpPr>
            <a:spLocks noChangeAspect="1" noChangeArrowheads="1"/>
          </p:cNvSpPr>
          <p:nvPr/>
        </p:nvSpPr>
        <p:spPr bwMode="auto">
          <a:xfrm>
            <a:off x="5684838" y="3392488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read-only code/data</a:t>
            </a:r>
          </a:p>
        </p:txBody>
      </p:sp>
      <p:sp>
        <p:nvSpPr>
          <p:cNvPr id="16396" name="Rectangle 12"/>
          <p:cNvSpPr>
            <a:spLocks noChangeAspect="1" noChangeArrowheads="1"/>
          </p:cNvSpPr>
          <p:nvPr/>
        </p:nvSpPr>
        <p:spPr bwMode="auto">
          <a:xfrm>
            <a:off x="5684838" y="36972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Calibri" pitchFamily="34" charset="0"/>
            </a:endParaRPr>
          </a:p>
        </p:txBody>
      </p:sp>
      <p:sp>
        <p:nvSpPr>
          <p:cNvPr id="16397" name="Rectangle 14"/>
          <p:cNvSpPr>
            <a:spLocks noChangeAspect="1" noChangeArrowheads="1"/>
          </p:cNvSpPr>
          <p:nvPr/>
        </p:nvSpPr>
        <p:spPr bwMode="auto">
          <a:xfrm>
            <a:off x="1201738" y="3276600"/>
            <a:ext cx="2435225" cy="3190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stack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482600" y="3414713"/>
            <a:ext cx="417513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SP</a:t>
            </a:r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862013" y="360203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4946650" y="3357563"/>
            <a:ext cx="430213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PC</a:t>
            </a:r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>
            <a:off x="5338763" y="35448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4876800" y="2590800"/>
            <a:ext cx="500063" cy="368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brk</a:t>
            </a:r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>
            <a:off x="5338763" y="27828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1116013" y="1219200"/>
            <a:ext cx="1119187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Thread 1</a:t>
            </a:r>
          </a:p>
        </p:txBody>
      </p:sp>
      <p:sp>
        <p:nvSpPr>
          <p:cNvPr id="16405" name="Rectangle 40"/>
          <p:cNvSpPr>
            <a:spLocks noChangeArrowheads="1"/>
          </p:cNvSpPr>
          <p:nvPr/>
        </p:nvSpPr>
        <p:spPr bwMode="auto">
          <a:xfrm>
            <a:off x="5684838" y="4343400"/>
            <a:ext cx="2232025" cy="1200150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Kernel context:</a:t>
            </a:r>
          </a:p>
          <a:p>
            <a:r>
              <a:rPr lang="en-US">
                <a:latin typeface="Calibri" pitchFamily="34" charset="0"/>
              </a:rPr>
              <a:t>    </a:t>
            </a:r>
            <a:r>
              <a:rPr lang="en-US" b="0">
                <a:latin typeface="Calibri" pitchFamily="34" charset="0"/>
              </a:rPr>
              <a:t>VM structures</a:t>
            </a:r>
          </a:p>
          <a:p>
            <a:r>
              <a:rPr lang="en-US" b="0">
                <a:latin typeface="Calibri" pitchFamily="34" charset="0"/>
              </a:rPr>
              <a:t>    Descriptor table</a:t>
            </a:r>
          </a:p>
          <a:p>
            <a:r>
              <a:rPr lang="en-US" b="0">
                <a:latin typeface="Calibri" pitchFamily="34" charset="0"/>
              </a:rPr>
              <a:t>    brk pointer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82600" y="4052888"/>
            <a:ext cx="3605213" cy="2543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407" name="Text Box 9"/>
          <p:cNvSpPr txBox="1">
            <a:spLocks noChangeArrowheads="1"/>
          </p:cNvSpPr>
          <p:nvPr/>
        </p:nvSpPr>
        <p:spPr bwMode="auto">
          <a:xfrm>
            <a:off x="1201738" y="4427538"/>
            <a:ext cx="2439987" cy="1477962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Program context:</a:t>
            </a:r>
          </a:p>
          <a:p>
            <a:r>
              <a:rPr lang="en-US" b="0">
                <a:latin typeface="Calibri" pitchFamily="34" charset="0"/>
              </a:rPr>
              <a:t>    Data registers</a:t>
            </a:r>
          </a:p>
          <a:p>
            <a:r>
              <a:rPr lang="en-US" b="0">
                <a:latin typeface="Calibri" pitchFamily="34" charset="0"/>
              </a:rPr>
              <a:t>    Condition codes</a:t>
            </a:r>
          </a:p>
          <a:p>
            <a:r>
              <a:rPr lang="en-US" b="0">
                <a:latin typeface="Calibri" pitchFamily="34" charset="0"/>
              </a:rPr>
              <a:t>    Stack pointer (SP)</a:t>
            </a:r>
          </a:p>
          <a:p>
            <a:r>
              <a:rPr lang="en-US" b="0">
                <a:latin typeface="Calibri" pitchFamily="34" charset="0"/>
              </a:rPr>
              <a:t>    Program counter (PC)</a:t>
            </a:r>
          </a:p>
        </p:txBody>
      </p:sp>
      <p:sp>
        <p:nvSpPr>
          <p:cNvPr id="16408" name="Rectangle 14"/>
          <p:cNvSpPr>
            <a:spLocks noChangeAspect="1" noChangeArrowheads="1"/>
          </p:cNvSpPr>
          <p:nvPr/>
        </p:nvSpPr>
        <p:spPr bwMode="auto">
          <a:xfrm>
            <a:off x="1201738" y="6096000"/>
            <a:ext cx="2435225" cy="3190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stack</a:t>
            </a:r>
          </a:p>
        </p:txBody>
      </p:sp>
      <p:sp>
        <p:nvSpPr>
          <p:cNvPr id="16409" name="Text Box 15"/>
          <p:cNvSpPr txBox="1">
            <a:spLocks noChangeArrowheads="1"/>
          </p:cNvSpPr>
          <p:nvPr/>
        </p:nvSpPr>
        <p:spPr bwMode="auto">
          <a:xfrm>
            <a:off x="482600" y="6234113"/>
            <a:ext cx="417513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SP</a:t>
            </a:r>
          </a:p>
        </p:txBody>
      </p:sp>
      <p:sp>
        <p:nvSpPr>
          <p:cNvPr id="16410" name="Line 16"/>
          <p:cNvSpPr>
            <a:spLocks noChangeShapeType="1"/>
          </p:cNvSpPr>
          <p:nvPr/>
        </p:nvSpPr>
        <p:spPr bwMode="auto">
          <a:xfrm>
            <a:off x="862013" y="642143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1116013" y="4038600"/>
            <a:ext cx="1119187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Thread 2</a:t>
            </a:r>
          </a:p>
        </p:txBody>
      </p:sp>
    </p:spTree>
    <p:extLst>
      <p:ext uri="{BB962C8B-B14F-4D97-AF65-F5344CB8AC3E}">
        <p14:creationId xmlns:p14="http://schemas.microsoft.com/office/powerpoint/2010/main" val="76623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43592</TotalTime>
  <Words>2483</Words>
  <Application>Microsoft Macintosh PowerPoint</Application>
  <PresentationFormat>On-screen Show (4:3)</PresentationFormat>
  <Paragraphs>604</Paragraphs>
  <Slides>51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Capital</vt:lpstr>
      <vt:lpstr>ECE 454  Computer Systems Programming Threads and Synchronization</vt:lpstr>
      <vt:lpstr>Overall progress of the course</vt:lpstr>
      <vt:lpstr>Contents</vt:lpstr>
      <vt:lpstr>Threads and Processes</vt:lpstr>
      <vt:lpstr>Process</vt:lpstr>
      <vt:lpstr>Performance overhead in process management</vt:lpstr>
      <vt:lpstr>Rethinking Processes</vt:lpstr>
      <vt:lpstr>Threads: lightweight processes</vt:lpstr>
      <vt:lpstr>Process with Two Threads</vt:lpstr>
      <vt:lpstr>Threads vs. Processes</vt:lpstr>
      <vt:lpstr>Pros and Cons of Thread-Based Designs</vt:lpstr>
      <vt:lpstr>pthreads</vt:lpstr>
      <vt:lpstr>Pthreads: the programmer’s job:</vt:lpstr>
      <vt:lpstr>Posix Threads (Pthreads) Interface</vt:lpstr>
      <vt:lpstr>Example of Thread Creation</vt:lpstr>
      <vt:lpstr>Thread Joining Example</vt:lpstr>
      <vt:lpstr>Example of Thread Creation (contd.)</vt:lpstr>
      <vt:lpstr>The Pthreads “Hello, world" Program</vt:lpstr>
      <vt:lpstr>Example: Matrix Multiply</vt:lpstr>
      <vt:lpstr>Matrix Multiply</vt:lpstr>
      <vt:lpstr>Synchronization Basics</vt:lpstr>
      <vt:lpstr>Synchronization</vt:lpstr>
      <vt:lpstr>Mutual Exclusion: Locks and Critical Sections</vt:lpstr>
      <vt:lpstr>Goals for Locks</vt:lpstr>
      <vt:lpstr>Parallelization Pathologies</vt:lpstr>
      <vt:lpstr>One worry: data races</vt:lpstr>
      <vt:lpstr>Data Race Example</vt:lpstr>
      <vt:lpstr>Output: why?</vt:lpstr>
      <vt:lpstr>Another worry: Deadlock</vt:lpstr>
      <vt:lpstr>Challenges with Locks</vt:lpstr>
      <vt:lpstr>Coarse-Grain Locking (a.k.a. global lock)</vt:lpstr>
      <vt:lpstr>Coarse-Grain Locking (a.k.a. global lock)</vt:lpstr>
      <vt:lpstr>Fine-Grain Locking</vt:lpstr>
      <vt:lpstr>HUGE impact</vt:lpstr>
      <vt:lpstr>Example 2: Facebook’s memcache</vt:lpstr>
      <vt:lpstr>Transactional Memory (TM)</vt:lpstr>
      <vt:lpstr>Review: Hand Parallelization Options</vt:lpstr>
      <vt:lpstr>Transactional Memory (TM): the Basic Idea</vt:lpstr>
      <vt:lpstr>TM Example</vt:lpstr>
      <vt:lpstr>Using Transactional Memory</vt:lpstr>
      <vt:lpstr>TM Implementations</vt:lpstr>
      <vt:lpstr>Barriers</vt:lpstr>
      <vt:lpstr>Event Synchronization: Barriers</vt:lpstr>
      <vt:lpstr>Barriers in Pthreads</vt:lpstr>
      <vt:lpstr>Condition Variables</vt:lpstr>
      <vt:lpstr>Use of Condition Variables</vt:lpstr>
      <vt:lpstr>Condition Variables (cont’d)</vt:lpstr>
      <vt:lpstr>Example: Parallelize this code</vt:lpstr>
      <vt:lpstr>Example: synchronized w cond var</vt:lpstr>
      <vt:lpstr>How to Remember a Signal</vt:lpstr>
      <vt:lpstr>Example  (fixed)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369</cp:revision>
  <cp:lastPrinted>2013-09-11T16:09:48Z</cp:lastPrinted>
  <dcterms:created xsi:type="dcterms:W3CDTF">2013-01-10T16:28:45Z</dcterms:created>
  <dcterms:modified xsi:type="dcterms:W3CDTF">2013-11-12T15:44:25Z</dcterms:modified>
</cp:coreProperties>
</file>