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64"/>
  </p:notesMasterIdLst>
  <p:handoutMasterIdLst>
    <p:handoutMasterId r:id="rId65"/>
  </p:handoutMasterIdLst>
  <p:sldIdLst>
    <p:sldId id="256" r:id="rId2"/>
    <p:sldId id="595" r:id="rId3"/>
    <p:sldId id="596" r:id="rId4"/>
    <p:sldId id="597" r:id="rId5"/>
    <p:sldId id="598" r:id="rId6"/>
    <p:sldId id="599" r:id="rId7"/>
    <p:sldId id="600" r:id="rId8"/>
    <p:sldId id="601" r:id="rId9"/>
    <p:sldId id="602" r:id="rId10"/>
    <p:sldId id="603" r:id="rId11"/>
    <p:sldId id="604" r:id="rId12"/>
    <p:sldId id="605" r:id="rId13"/>
    <p:sldId id="606" r:id="rId14"/>
    <p:sldId id="607" r:id="rId15"/>
    <p:sldId id="608" r:id="rId16"/>
    <p:sldId id="612" r:id="rId17"/>
    <p:sldId id="613" r:id="rId18"/>
    <p:sldId id="614" r:id="rId19"/>
    <p:sldId id="615" r:id="rId20"/>
    <p:sldId id="616" r:id="rId21"/>
    <p:sldId id="622" r:id="rId22"/>
    <p:sldId id="623" r:id="rId23"/>
    <p:sldId id="624" r:id="rId24"/>
    <p:sldId id="625" r:id="rId25"/>
    <p:sldId id="626" r:id="rId26"/>
    <p:sldId id="627" r:id="rId27"/>
    <p:sldId id="628" r:id="rId28"/>
    <p:sldId id="629" r:id="rId29"/>
    <p:sldId id="630" r:id="rId30"/>
    <p:sldId id="631" r:id="rId31"/>
    <p:sldId id="632" r:id="rId32"/>
    <p:sldId id="633" r:id="rId33"/>
    <p:sldId id="634" r:id="rId34"/>
    <p:sldId id="635" r:id="rId35"/>
    <p:sldId id="636" r:id="rId36"/>
    <p:sldId id="637" r:id="rId37"/>
    <p:sldId id="638" r:id="rId38"/>
    <p:sldId id="639" r:id="rId39"/>
    <p:sldId id="640" r:id="rId40"/>
    <p:sldId id="641" r:id="rId41"/>
    <p:sldId id="642" r:id="rId42"/>
    <p:sldId id="643" r:id="rId43"/>
    <p:sldId id="644" r:id="rId44"/>
    <p:sldId id="645" r:id="rId45"/>
    <p:sldId id="646" r:id="rId46"/>
    <p:sldId id="647" r:id="rId47"/>
    <p:sldId id="648" r:id="rId48"/>
    <p:sldId id="649" r:id="rId49"/>
    <p:sldId id="650" r:id="rId50"/>
    <p:sldId id="651" r:id="rId51"/>
    <p:sldId id="652" r:id="rId52"/>
    <p:sldId id="653" r:id="rId53"/>
    <p:sldId id="654" r:id="rId54"/>
    <p:sldId id="655" r:id="rId55"/>
    <p:sldId id="656" r:id="rId56"/>
    <p:sldId id="657" r:id="rId57"/>
    <p:sldId id="658" r:id="rId58"/>
    <p:sldId id="659" r:id="rId59"/>
    <p:sldId id="660" r:id="rId60"/>
    <p:sldId id="661" r:id="rId61"/>
    <p:sldId id="662" r:id="rId62"/>
    <p:sldId id="663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29" autoAdjust="0"/>
  </p:normalViewPr>
  <p:slideViewPr>
    <p:cSldViewPr snapToGrid="0" snapToObjects="1">
      <p:cViewPr>
        <p:scale>
          <a:sx n="100" d="100"/>
          <a:sy n="100" d="100"/>
        </p:scale>
        <p:origin x="-18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E728F-E90D-437C-9D6A-A48449C30BA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6CBD1-AFEE-4B32-ADE1-B5ECA0C586F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59A1B-1E96-481D-A8FC-86F3A195BA5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BA749-AF27-4106-8825-A0507CD3EFE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1E748E-F79E-4AA7-855C-CCCBBBF77D6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9ED3-1FB9-41BB-906E-EAEC5C93592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A1A7F-0150-4BC1-A570-97006190D92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AEC45-DEB1-4097-8EFD-78F2743B975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8D7A8-B735-46E1-8344-F7BCA73BC593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38F64D-D8F4-48D8-AEF2-DB99261A31F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764C29-2FBE-4A1D-BB1B-8B225235027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D9E158-47F8-46EE-8A74-E2327944393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A9546-C429-4D25-A475-782E72B82E6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61FA7-C12C-40DA-8E05-43651751AEBF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C9292-4D3C-44C2-9A3D-E3F36DECC80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E9A04-71DC-4AE7-96BF-A58F5B49462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4C8F2-527E-413A-974B-B9824C24D5E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82C2D-E91B-41F3-97A0-7806BC04B83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C932A-B44A-4637-A063-DFF114FD39A6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4E087-36FF-4318-85BA-41729EA16105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59A1B-1E96-481D-A8FC-86F3A195BA5E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BA749-AF27-4106-8825-A0507CD3EFE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9ED3-1FB9-41BB-906E-EAEC5C93592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A1A7F-0150-4BC1-A570-97006190D92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AEC45-DEB1-4097-8EFD-78F2743B9751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77CAC6-2D9F-47A9-95C0-328CB25459B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E0928B-798B-490E-945F-2ED74B042E9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C7985-8B6F-4F6B-BFF2-38ECE27138D9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0A2BC-7CC6-4360-A325-5D695A7EA490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BA20A-613C-4332-B800-C32548D859A5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6B71B-745B-4EF2-A99B-3C345528D91B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4C070-E89A-404A-A412-DAF5FB0877C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2D546-1E8E-4AA1-A30D-61004839A210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19F257-36ED-4886-84A5-02304CCA6699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B2C1E-ECAF-4837-BFCD-680B70FF76FE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CF4AF-D6CC-4EC4-BB22-52D7DA5BFF30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FB6C8-DB8E-43E1-A1B8-CE350D5F8D39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7F0AD-586F-45DC-BBDE-BC1B2220601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2273B-598F-4CF5-B007-1F98A8A8CD55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63BA7-9814-4890-9081-628BC88AC1C2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88D3F-22F6-4017-B902-94AC4BF2A36F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66C5A-3304-4F47-892D-EF15ECD3E7AB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40CD2-8738-4F6C-9FEB-D0CEBA4AC626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9E626-4458-4D99-AE04-6552DDCCF5FD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31014-D14F-4F67-87DD-61BB036CB028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F93B9-A3F0-41B3-A1AD-F218B0350235}" type="slidenum">
              <a:rPr lang="en-US" smtClean="0"/>
              <a:pPr/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67C932-316E-4C62-B1F0-C9D6252103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3ECEE8-9ADB-4E2F-8046-6CDE03FA962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C6537-F6BB-4617-A45A-4DC015C57FD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E63806-0575-42E7-91CC-08BD4604816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2E851303-5760-5E4A-99FB-0C39087481F4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5A15-1C2B-D241-B847-078598B3D84C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171F-6E4C-5248-B34C-C3E97D23B20D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A1A3-6548-B84B-87D5-6D3F51DED19C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3321-E3D1-D544-97C1-DCF6342DBA70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8006-D756-374A-B44C-6E176A76D1EE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6D5227B-8C69-F049-81D8-683402444958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6E79-79F1-044E-BF15-519AA80333F1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7A21-AF85-A74F-950D-2F0E5DC37417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3E6E-2392-614D-A8D1-DF45789A74E2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88A-3465-C742-8B48-0EC082F1ACB9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96B-E8B6-0948-A246-FBB3328310E5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2ED0-8F2E-0D4F-8609-29BA494015F4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934A909-10B6-5545-85D7-6FF85FA8EFAD}" type="datetime1">
              <a:rPr lang="en-CA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3200" i="1" dirty="0" smtClean="0"/>
              <a:t>Parallel Architectures and </a:t>
            </a:r>
            <a:br>
              <a:rPr lang="en-US" sz="3200" i="1" dirty="0" smtClean="0"/>
            </a:br>
            <a:r>
              <a:rPr lang="en-US" sz="3200" i="1" dirty="0" smtClean="0"/>
              <a:t>Performance </a:t>
            </a:r>
            <a:r>
              <a:rPr lang="en-US" sz="3200" i="1" dirty="0" smtClean="0"/>
              <a:t>Implications (I)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3200" dirty="0" smtClean="0"/>
              <a:t>The Cache Coherence Problem</a:t>
            </a:r>
          </a:p>
        </p:txBody>
      </p:sp>
      <p:grpSp>
        <p:nvGrpSpPr>
          <p:cNvPr id="20483" name="Group 1028"/>
          <p:cNvGrpSpPr>
            <a:grpSpLocks/>
          </p:cNvGrpSpPr>
          <p:nvPr/>
        </p:nvGrpSpPr>
        <p:grpSpPr bwMode="auto">
          <a:xfrm>
            <a:off x="2193925" y="5156200"/>
            <a:ext cx="4756150" cy="609600"/>
            <a:chOff x="1180" y="3264"/>
            <a:chExt cx="2996" cy="384"/>
          </a:xfrm>
        </p:grpSpPr>
        <p:sp>
          <p:nvSpPr>
            <p:cNvPr id="20511" name="Rectangle 1029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Rectangle 1030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Text Box 1031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20484" name="Oval 1032"/>
          <p:cNvSpPr>
            <a:spLocks noChangeArrowheads="1"/>
          </p:cNvSpPr>
          <p:nvPr/>
        </p:nvSpPr>
        <p:spPr bwMode="auto">
          <a:xfrm>
            <a:off x="2162175" y="2974975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1033"/>
          <p:cNvSpPr txBox="1">
            <a:spLocks noChangeArrowheads="1"/>
          </p:cNvSpPr>
          <p:nvPr/>
        </p:nvSpPr>
        <p:spPr bwMode="auto">
          <a:xfrm>
            <a:off x="1851025" y="4041775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0486" name="Text Box 1034"/>
          <p:cNvSpPr txBox="1">
            <a:spLocks noChangeArrowheads="1"/>
          </p:cNvSpPr>
          <p:nvPr/>
        </p:nvSpPr>
        <p:spPr bwMode="auto">
          <a:xfrm>
            <a:off x="2368550" y="2974975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0487" name="Rectangle 1035"/>
          <p:cNvSpPr>
            <a:spLocks noChangeArrowheads="1"/>
          </p:cNvSpPr>
          <p:nvPr/>
        </p:nvSpPr>
        <p:spPr bwMode="auto">
          <a:xfrm>
            <a:off x="2220913" y="1831975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8" name="Rectangle 1036"/>
          <p:cNvSpPr>
            <a:spLocks noChangeArrowheads="1"/>
          </p:cNvSpPr>
          <p:nvPr/>
        </p:nvSpPr>
        <p:spPr bwMode="auto">
          <a:xfrm>
            <a:off x="1644650" y="2898775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1038"/>
          <p:cNvSpPr>
            <a:spLocks noChangeArrowheads="1"/>
          </p:cNvSpPr>
          <p:nvPr/>
        </p:nvSpPr>
        <p:spPr bwMode="auto">
          <a:xfrm>
            <a:off x="2900363" y="3752850"/>
            <a:ext cx="1487487" cy="1050925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1039"/>
          <p:cNvSpPr txBox="1">
            <a:spLocks noChangeArrowheads="1"/>
          </p:cNvSpPr>
          <p:nvPr/>
        </p:nvSpPr>
        <p:spPr bwMode="auto">
          <a:xfrm>
            <a:off x="3052763" y="4202113"/>
            <a:ext cx="547687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X</a:t>
            </a:r>
          </a:p>
        </p:txBody>
      </p:sp>
      <p:sp>
        <p:nvSpPr>
          <p:cNvPr id="20491" name="Text Box 1040"/>
          <p:cNvSpPr txBox="1">
            <a:spLocks noChangeArrowheads="1"/>
          </p:cNvSpPr>
          <p:nvPr/>
        </p:nvSpPr>
        <p:spPr bwMode="auto">
          <a:xfrm>
            <a:off x="2863850" y="3751263"/>
            <a:ext cx="8874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Tag</a:t>
            </a:r>
          </a:p>
        </p:txBody>
      </p:sp>
      <p:sp>
        <p:nvSpPr>
          <p:cNvPr id="20492" name="Text Box 1043"/>
          <p:cNvSpPr txBox="1">
            <a:spLocks noChangeArrowheads="1"/>
          </p:cNvSpPr>
          <p:nvPr/>
        </p:nvSpPr>
        <p:spPr bwMode="auto">
          <a:xfrm>
            <a:off x="3717925" y="4206875"/>
            <a:ext cx="547688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0493" name="Text Box 1044"/>
          <p:cNvSpPr txBox="1">
            <a:spLocks noChangeArrowheads="1"/>
          </p:cNvSpPr>
          <p:nvPr/>
        </p:nvSpPr>
        <p:spPr bwMode="auto">
          <a:xfrm>
            <a:off x="3544888" y="3740150"/>
            <a:ext cx="887412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Data</a:t>
            </a:r>
          </a:p>
        </p:txBody>
      </p:sp>
      <p:sp>
        <p:nvSpPr>
          <p:cNvPr id="20494" name="Line 1045"/>
          <p:cNvSpPr>
            <a:spLocks noChangeShapeType="1"/>
          </p:cNvSpPr>
          <p:nvPr/>
        </p:nvSpPr>
        <p:spPr bwMode="auto">
          <a:xfrm>
            <a:off x="3076575" y="337185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0495" name="Text Box 1046"/>
          <p:cNvSpPr txBox="1">
            <a:spLocks noChangeArrowheads="1"/>
          </p:cNvSpPr>
          <p:nvPr/>
        </p:nvSpPr>
        <p:spPr bwMode="auto">
          <a:xfrm>
            <a:off x="914400" y="2089150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 dirty="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20496" name="Rectangle 1050"/>
          <p:cNvSpPr>
            <a:spLocks noChangeArrowheads="1"/>
          </p:cNvSpPr>
          <p:nvPr/>
        </p:nvSpPr>
        <p:spPr bwMode="auto">
          <a:xfrm>
            <a:off x="5237163" y="1831975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97" name="Text Box 1061"/>
          <p:cNvSpPr txBox="1">
            <a:spLocks noChangeArrowheads="1"/>
          </p:cNvSpPr>
          <p:nvPr/>
        </p:nvSpPr>
        <p:spPr bwMode="auto">
          <a:xfrm>
            <a:off x="4022725" y="2089150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1864742" name="Text Box 1062"/>
          <p:cNvSpPr txBox="1">
            <a:spLocks noChangeArrowheads="1"/>
          </p:cNvSpPr>
          <p:nvPr/>
        </p:nvSpPr>
        <p:spPr bwMode="auto">
          <a:xfrm>
            <a:off x="5218113" y="22256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1864743" name="Text Box 1063"/>
          <p:cNvSpPr txBox="1">
            <a:spLocks noChangeArrowheads="1"/>
          </p:cNvSpPr>
          <p:nvPr/>
        </p:nvSpPr>
        <p:spPr bwMode="auto">
          <a:xfrm>
            <a:off x="2227263" y="1935163"/>
            <a:ext cx="154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X=3</a:t>
            </a:r>
          </a:p>
        </p:txBody>
      </p:sp>
      <p:sp>
        <p:nvSpPr>
          <p:cNvPr id="20500" name="Oval 1064"/>
          <p:cNvSpPr>
            <a:spLocks noChangeArrowheads="1"/>
          </p:cNvSpPr>
          <p:nvPr/>
        </p:nvSpPr>
        <p:spPr bwMode="auto">
          <a:xfrm>
            <a:off x="5257800" y="297815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Text Box 1065"/>
          <p:cNvSpPr txBox="1">
            <a:spLocks noChangeArrowheads="1"/>
          </p:cNvSpPr>
          <p:nvPr/>
        </p:nvSpPr>
        <p:spPr bwMode="auto">
          <a:xfrm>
            <a:off x="4946650" y="404495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0502" name="Text Box 1066"/>
          <p:cNvSpPr txBox="1">
            <a:spLocks noChangeArrowheads="1"/>
          </p:cNvSpPr>
          <p:nvPr/>
        </p:nvSpPr>
        <p:spPr bwMode="auto">
          <a:xfrm>
            <a:off x="5464175" y="29781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0503" name="Rectangle 1067"/>
          <p:cNvSpPr>
            <a:spLocks noChangeArrowheads="1"/>
          </p:cNvSpPr>
          <p:nvPr/>
        </p:nvSpPr>
        <p:spPr bwMode="auto">
          <a:xfrm>
            <a:off x="4740275" y="290195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Rectangle 1068"/>
          <p:cNvSpPr>
            <a:spLocks noChangeArrowheads="1"/>
          </p:cNvSpPr>
          <p:nvPr/>
        </p:nvSpPr>
        <p:spPr bwMode="auto">
          <a:xfrm>
            <a:off x="5995988" y="3756025"/>
            <a:ext cx="1487487" cy="1050925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Text Box 1069"/>
          <p:cNvSpPr txBox="1">
            <a:spLocks noChangeArrowheads="1"/>
          </p:cNvSpPr>
          <p:nvPr/>
        </p:nvSpPr>
        <p:spPr bwMode="auto">
          <a:xfrm>
            <a:off x="6148388" y="4205288"/>
            <a:ext cx="547687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-</a:t>
            </a:r>
          </a:p>
        </p:txBody>
      </p:sp>
      <p:sp>
        <p:nvSpPr>
          <p:cNvPr id="20506" name="Text Box 1070"/>
          <p:cNvSpPr txBox="1">
            <a:spLocks noChangeArrowheads="1"/>
          </p:cNvSpPr>
          <p:nvPr/>
        </p:nvSpPr>
        <p:spPr bwMode="auto">
          <a:xfrm>
            <a:off x="5959475" y="3754438"/>
            <a:ext cx="8874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Tag</a:t>
            </a:r>
          </a:p>
        </p:txBody>
      </p:sp>
      <p:sp>
        <p:nvSpPr>
          <p:cNvPr id="20507" name="Text Box 1071"/>
          <p:cNvSpPr txBox="1">
            <a:spLocks noChangeArrowheads="1"/>
          </p:cNvSpPr>
          <p:nvPr/>
        </p:nvSpPr>
        <p:spPr bwMode="auto">
          <a:xfrm>
            <a:off x="6813550" y="4210050"/>
            <a:ext cx="547688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-</a:t>
            </a:r>
          </a:p>
        </p:txBody>
      </p:sp>
      <p:sp>
        <p:nvSpPr>
          <p:cNvPr id="20508" name="Text Box 1072"/>
          <p:cNvSpPr txBox="1">
            <a:spLocks noChangeArrowheads="1"/>
          </p:cNvSpPr>
          <p:nvPr/>
        </p:nvSpPr>
        <p:spPr bwMode="auto">
          <a:xfrm>
            <a:off x="6640513" y="3743325"/>
            <a:ext cx="887412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Data</a:t>
            </a:r>
          </a:p>
        </p:txBody>
      </p:sp>
      <p:sp>
        <p:nvSpPr>
          <p:cNvPr id="20509" name="Line 1073"/>
          <p:cNvSpPr>
            <a:spLocks noChangeShapeType="1"/>
          </p:cNvSpPr>
          <p:nvPr/>
        </p:nvSpPr>
        <p:spPr bwMode="auto">
          <a:xfrm>
            <a:off x="6172200" y="337502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864754" name="Text Box 1074"/>
          <p:cNvSpPr txBox="1">
            <a:spLocks noChangeArrowheads="1"/>
          </p:cNvSpPr>
          <p:nvPr/>
        </p:nvSpPr>
        <p:spPr bwMode="auto">
          <a:xfrm>
            <a:off x="7135813" y="2211388"/>
            <a:ext cx="903287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X = ?</a:t>
            </a:r>
          </a:p>
        </p:txBody>
      </p:sp>
    </p:spTree>
    <p:extLst>
      <p:ext uri="{BB962C8B-B14F-4D97-AF65-F5344CB8AC3E}">
        <p14:creationId xmlns:p14="http://schemas.microsoft.com/office/powerpoint/2010/main" val="110779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6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6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4742" grpId="0"/>
      <p:bldP spid="1864743" grpId="0"/>
      <p:bldP spid="18647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Problems with the Intuition</a:t>
            </a:r>
            <a:endParaRPr lang="en-CA" smtClean="0"/>
          </a:p>
        </p:txBody>
      </p:sp>
      <p:sp>
        <p:nvSpPr>
          <p:cNvPr id="18667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77825" y="1755775"/>
            <a:ext cx="8624888" cy="483711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FF"/>
                </a:solidFill>
              </a:rPr>
              <a:t>“Reading a location should return </a:t>
            </a:r>
            <a:r>
              <a:rPr lang="en-US" altLang="en-US" sz="2000" i="1" dirty="0" smtClean="0">
                <a:solidFill>
                  <a:srgbClr val="0000FF"/>
                </a:solidFill>
              </a:rPr>
              <a:t>latest</a:t>
            </a:r>
            <a:r>
              <a:rPr lang="en-US" altLang="en-US" sz="2000" dirty="0" smtClean="0">
                <a:solidFill>
                  <a:srgbClr val="0000FF"/>
                </a:solidFill>
              </a:rPr>
              <a:t> value </a:t>
            </a:r>
            <a:r>
              <a:rPr lang="en-US" altLang="en-US" sz="2000" dirty="0" smtClean="0">
                <a:solidFill>
                  <a:srgbClr val="0000FF"/>
                </a:solidFill>
              </a:rPr>
              <a:t>written”</a:t>
            </a:r>
            <a:endParaRPr lang="en-US" altLang="en-US" sz="2000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/>
              <a:t>“Latest” is not well-defined!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FF"/>
                </a:solidFill>
              </a:rPr>
              <a:t>Even in sequential case: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/>
              <a:t>“last” is defined in terms of program order, not time</a:t>
            </a:r>
          </a:p>
          <a:p>
            <a:pPr lvl="2">
              <a:lnSpc>
                <a:spcPct val="85000"/>
              </a:lnSpc>
              <a:defRPr/>
            </a:pPr>
            <a:r>
              <a:rPr lang="en-US" altLang="en-US" sz="1800" dirty="0" smtClean="0"/>
              <a:t>Order of operations in machine language presented to processor</a:t>
            </a:r>
          </a:p>
          <a:p>
            <a:pPr lvl="2">
              <a:lnSpc>
                <a:spcPct val="85000"/>
              </a:lnSpc>
              <a:defRPr/>
            </a:pPr>
            <a:r>
              <a:rPr lang="en-US" altLang="en-US" sz="1800" dirty="0" smtClean="0"/>
              <a:t>processor may execute operations out of order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FF"/>
                </a:solidFill>
              </a:rPr>
              <a:t>In parallel case: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/>
              <a:t>program order defined within a thread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/>
              <a:t>but need to make sense of orders across threads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FF"/>
                </a:solidFill>
              </a:rPr>
              <a:t>Must define a meaningful semantics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/>
              <a:t>“cache coherence” of a single location</a:t>
            </a:r>
          </a:p>
        </p:txBody>
      </p:sp>
    </p:spTree>
    <p:extLst>
      <p:ext uri="{BB962C8B-B14F-4D97-AF65-F5344CB8AC3E}">
        <p14:creationId xmlns:p14="http://schemas.microsoft.com/office/powerpoint/2010/main" val="143575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/>
              <a:t>Easy Solution: A Single Shared Cache</a:t>
            </a:r>
            <a:endParaRPr lang="en-CA" sz="3200" dirty="0" smtClean="0"/>
          </a:p>
        </p:txBody>
      </p:sp>
      <p:sp>
        <p:nvSpPr>
          <p:cNvPr id="186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3375025"/>
            <a:ext cx="8275637" cy="24098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Processors share a </a:t>
            </a:r>
            <a:r>
              <a:rPr lang="en-US" dirty="0" smtClean="0">
                <a:solidFill>
                  <a:srgbClr val="0000FF"/>
                </a:solidFill>
              </a:rPr>
              <a:t>single L1 cache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avoids the problem of coherence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smtClean="0">
                <a:solidFill>
                  <a:srgbClr val="0000FF"/>
                </a:solidFill>
              </a:rPr>
              <a:t>no redundancy, no consistency problem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Useful for very small machines</a:t>
            </a:r>
            <a:endParaRPr lang="en-US" dirty="0"/>
          </a:p>
          <a:p>
            <a:pPr marL="0" lvl="1" indent="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rgbClr val="006600"/>
                </a:solidFill>
              </a:rPr>
              <a:t>     +</a:t>
            </a:r>
            <a:r>
              <a:rPr lang="en-US" sz="2000" dirty="0" smtClean="0"/>
              <a:t> </a:t>
            </a:r>
            <a:r>
              <a:rPr lang="en-US" dirty="0"/>
              <a:t>fine-grain sharing and </a:t>
            </a:r>
            <a:r>
              <a:rPr lang="en-US" i="1" dirty="0" err="1"/>
              <a:t>prefetch</a:t>
            </a:r>
            <a:r>
              <a:rPr lang="en-US" dirty="0"/>
              <a:t> </a:t>
            </a:r>
            <a:r>
              <a:rPr lang="en-US" dirty="0" smtClean="0"/>
              <a:t>effects</a:t>
            </a:r>
          </a:p>
          <a:p>
            <a:pPr marL="350838" lvl="1" indent="0"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limited cache bandwidth</a:t>
            </a:r>
          </a:p>
          <a:p>
            <a:pPr marL="350838" lvl="1" indent="0"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does not </a:t>
            </a:r>
            <a:r>
              <a:rPr lang="en-US" i="1" dirty="0" smtClean="0">
                <a:solidFill>
                  <a:srgbClr val="0000FF"/>
                </a:solidFill>
              </a:rPr>
              <a:t>scale</a:t>
            </a:r>
          </a:p>
        </p:txBody>
      </p:sp>
      <p:grpSp>
        <p:nvGrpSpPr>
          <p:cNvPr id="23556" name="Group 24"/>
          <p:cNvGrpSpPr>
            <a:grpSpLocks/>
          </p:cNvGrpSpPr>
          <p:nvPr/>
        </p:nvGrpSpPr>
        <p:grpSpPr bwMode="auto">
          <a:xfrm>
            <a:off x="3532188" y="1812925"/>
            <a:ext cx="2189162" cy="1055688"/>
            <a:chOff x="2360" y="861"/>
            <a:chExt cx="1379" cy="665"/>
          </a:xfrm>
        </p:grpSpPr>
        <p:sp>
          <p:nvSpPr>
            <p:cNvPr id="23557" name="Rectangle 6"/>
            <p:cNvSpPr>
              <a:spLocks noChangeArrowheads="1"/>
            </p:cNvSpPr>
            <p:nvPr/>
          </p:nvSpPr>
          <p:spPr bwMode="auto">
            <a:xfrm>
              <a:off x="2360" y="1248"/>
              <a:ext cx="1379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CA"/>
                <a:t>Cache</a:t>
              </a:r>
            </a:p>
          </p:txBody>
        </p:sp>
        <p:grpSp>
          <p:nvGrpSpPr>
            <p:cNvPr id="23558" name="Group 11"/>
            <p:cNvGrpSpPr>
              <a:grpSpLocks/>
            </p:cNvGrpSpPr>
            <p:nvPr/>
          </p:nvGrpSpPr>
          <p:grpSpPr bwMode="auto">
            <a:xfrm>
              <a:off x="2362" y="861"/>
              <a:ext cx="288" cy="382"/>
              <a:chOff x="2372" y="852"/>
              <a:chExt cx="288" cy="382"/>
            </a:xfrm>
          </p:grpSpPr>
          <p:sp>
            <p:nvSpPr>
              <p:cNvPr id="23571" name="Oval 5"/>
              <p:cNvSpPr>
                <a:spLocks noChangeArrowheads="1"/>
              </p:cNvSpPr>
              <p:nvPr/>
            </p:nvSpPr>
            <p:spPr bwMode="auto">
              <a:xfrm>
                <a:off x="2372" y="852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" name="Text Box 8"/>
              <p:cNvSpPr txBox="1">
                <a:spLocks noChangeArrowheads="1"/>
              </p:cNvSpPr>
              <p:nvPr/>
            </p:nvSpPr>
            <p:spPr bwMode="auto">
              <a:xfrm>
                <a:off x="2389" y="863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23573" name="Line 9"/>
              <p:cNvSpPr>
                <a:spLocks noChangeShapeType="1"/>
              </p:cNvSpPr>
              <p:nvPr/>
            </p:nvSpPr>
            <p:spPr bwMode="auto">
              <a:xfrm>
                <a:off x="2520" y="1125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59" name="Group 12"/>
            <p:cNvGrpSpPr>
              <a:grpSpLocks/>
            </p:cNvGrpSpPr>
            <p:nvPr/>
          </p:nvGrpSpPr>
          <p:grpSpPr bwMode="auto">
            <a:xfrm>
              <a:off x="2718" y="861"/>
              <a:ext cx="288" cy="382"/>
              <a:chOff x="2372" y="852"/>
              <a:chExt cx="288" cy="382"/>
            </a:xfrm>
          </p:grpSpPr>
          <p:sp>
            <p:nvSpPr>
              <p:cNvPr id="23568" name="Oval 13"/>
              <p:cNvSpPr>
                <a:spLocks noChangeArrowheads="1"/>
              </p:cNvSpPr>
              <p:nvPr/>
            </p:nvSpPr>
            <p:spPr bwMode="auto">
              <a:xfrm>
                <a:off x="2372" y="852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" name="Text Box 14"/>
              <p:cNvSpPr txBox="1">
                <a:spLocks noChangeArrowheads="1"/>
              </p:cNvSpPr>
              <p:nvPr/>
            </p:nvSpPr>
            <p:spPr bwMode="auto">
              <a:xfrm>
                <a:off x="2389" y="863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23570" name="Line 15"/>
              <p:cNvSpPr>
                <a:spLocks noChangeShapeType="1"/>
              </p:cNvSpPr>
              <p:nvPr/>
            </p:nvSpPr>
            <p:spPr bwMode="auto">
              <a:xfrm>
                <a:off x="2520" y="1125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60" name="Group 16"/>
            <p:cNvGrpSpPr>
              <a:grpSpLocks/>
            </p:cNvGrpSpPr>
            <p:nvPr/>
          </p:nvGrpSpPr>
          <p:grpSpPr bwMode="auto">
            <a:xfrm>
              <a:off x="3074" y="861"/>
              <a:ext cx="288" cy="382"/>
              <a:chOff x="2372" y="852"/>
              <a:chExt cx="288" cy="382"/>
            </a:xfrm>
          </p:grpSpPr>
          <p:sp>
            <p:nvSpPr>
              <p:cNvPr id="23565" name="Oval 17"/>
              <p:cNvSpPr>
                <a:spLocks noChangeArrowheads="1"/>
              </p:cNvSpPr>
              <p:nvPr/>
            </p:nvSpPr>
            <p:spPr bwMode="auto">
              <a:xfrm>
                <a:off x="2372" y="852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" name="Text Box 18"/>
              <p:cNvSpPr txBox="1">
                <a:spLocks noChangeArrowheads="1"/>
              </p:cNvSpPr>
              <p:nvPr/>
            </p:nvSpPr>
            <p:spPr bwMode="auto">
              <a:xfrm>
                <a:off x="2389" y="863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23567" name="Line 19"/>
              <p:cNvSpPr>
                <a:spLocks noChangeShapeType="1"/>
              </p:cNvSpPr>
              <p:nvPr/>
            </p:nvSpPr>
            <p:spPr bwMode="auto">
              <a:xfrm>
                <a:off x="2520" y="1125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61" name="Group 20"/>
            <p:cNvGrpSpPr>
              <a:grpSpLocks/>
            </p:cNvGrpSpPr>
            <p:nvPr/>
          </p:nvGrpSpPr>
          <p:grpSpPr bwMode="auto">
            <a:xfrm>
              <a:off x="3430" y="861"/>
              <a:ext cx="288" cy="382"/>
              <a:chOff x="2372" y="852"/>
              <a:chExt cx="288" cy="382"/>
            </a:xfrm>
          </p:grpSpPr>
          <p:sp>
            <p:nvSpPr>
              <p:cNvPr id="23562" name="Oval 21"/>
              <p:cNvSpPr>
                <a:spLocks noChangeArrowheads="1"/>
              </p:cNvSpPr>
              <p:nvPr/>
            </p:nvSpPr>
            <p:spPr bwMode="auto">
              <a:xfrm>
                <a:off x="2372" y="852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" name="Text Box 22"/>
              <p:cNvSpPr txBox="1">
                <a:spLocks noChangeArrowheads="1"/>
              </p:cNvSpPr>
              <p:nvPr/>
            </p:nvSpPr>
            <p:spPr bwMode="auto">
              <a:xfrm>
                <a:off x="2389" y="863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23564" name="Line 23"/>
              <p:cNvSpPr>
                <a:spLocks noChangeShapeType="1"/>
              </p:cNvSpPr>
              <p:nvPr/>
            </p:nvSpPr>
            <p:spPr bwMode="auto">
              <a:xfrm>
                <a:off x="2520" y="1125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747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2800" dirty="0" smtClean="0"/>
              <a:t>Shared Cache Example: </a:t>
            </a:r>
            <a:r>
              <a:rPr lang="en-CA" sz="2800" dirty="0" err="1" smtClean="0"/>
              <a:t>Prefetch</a:t>
            </a:r>
            <a:r>
              <a:rPr lang="en-CA" sz="2800" dirty="0" smtClean="0"/>
              <a:t> Effects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2193925" y="4991100"/>
            <a:ext cx="4756150" cy="609600"/>
            <a:chOff x="1180" y="3264"/>
            <a:chExt cx="2996" cy="384"/>
          </a:xfrm>
        </p:grpSpPr>
        <p:sp>
          <p:nvSpPr>
            <p:cNvPr id="24607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Text Box 6"/>
            <p:cNvSpPr txBox="1">
              <a:spLocks noChangeArrowheads="1"/>
            </p:cNvSpPr>
            <p:nvPr/>
          </p:nvSpPr>
          <p:spPr bwMode="auto">
            <a:xfrm>
              <a:off x="2013" y="3317"/>
              <a:ext cx="13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Memory (X=2)</a:t>
              </a:r>
            </a:p>
          </p:txBody>
        </p:sp>
      </p:grpSp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2863850" y="3876675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grpSp>
        <p:nvGrpSpPr>
          <p:cNvPr id="24581" name="Group 35"/>
          <p:cNvGrpSpPr>
            <a:grpSpLocks/>
          </p:cNvGrpSpPr>
          <p:nvPr/>
        </p:nvGrpSpPr>
        <p:grpSpPr bwMode="auto">
          <a:xfrm>
            <a:off x="2162175" y="2809875"/>
            <a:ext cx="1828800" cy="381000"/>
            <a:chOff x="1362" y="1770"/>
            <a:chExt cx="1152" cy="240"/>
          </a:xfrm>
        </p:grpSpPr>
        <p:sp>
          <p:nvSpPr>
            <p:cNvPr id="24605" name="Oval 7"/>
            <p:cNvSpPr>
              <a:spLocks noChangeArrowheads="1"/>
            </p:cNvSpPr>
            <p:nvPr/>
          </p:nvSpPr>
          <p:spPr bwMode="auto">
            <a:xfrm>
              <a:off x="1362" y="1770"/>
              <a:ext cx="1152" cy="240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Text Box 9"/>
            <p:cNvSpPr txBox="1">
              <a:spLocks noChangeArrowheads="1"/>
            </p:cNvSpPr>
            <p:nvPr/>
          </p:nvSpPr>
          <p:spPr bwMode="auto">
            <a:xfrm>
              <a:off x="1492" y="1770"/>
              <a:ext cx="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kumimoji="0" lang="en-US" sz="1800" b="1"/>
                <a:t>Processor</a:t>
              </a:r>
            </a:p>
          </p:txBody>
        </p:sp>
      </p:grp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2220913" y="1666875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1644650" y="2733675"/>
            <a:ext cx="5807075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3913188" y="3587750"/>
            <a:ext cx="1487487" cy="1050925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4065588" y="4037013"/>
            <a:ext cx="547687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3876675" y="3586163"/>
            <a:ext cx="8874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Tag</a:t>
            </a:r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4730750" y="4041775"/>
            <a:ext cx="547688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4557713" y="3575050"/>
            <a:ext cx="887412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Data</a:t>
            </a:r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>
            <a:off x="3600450" y="3144838"/>
            <a:ext cx="635000" cy="4429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1016000" y="1924050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24591" name="Rectangle 19"/>
          <p:cNvSpPr>
            <a:spLocks noChangeArrowheads="1"/>
          </p:cNvSpPr>
          <p:nvPr/>
        </p:nvSpPr>
        <p:spPr bwMode="auto">
          <a:xfrm>
            <a:off x="5237163" y="1666875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92" name="Text Box 20"/>
          <p:cNvSpPr txBox="1">
            <a:spLocks noChangeArrowheads="1"/>
          </p:cNvSpPr>
          <p:nvPr/>
        </p:nvSpPr>
        <p:spPr bwMode="auto">
          <a:xfrm>
            <a:off x="4035425" y="1924050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1905685" name="Text Box 21"/>
          <p:cNvSpPr txBox="1">
            <a:spLocks noChangeArrowheads="1"/>
          </p:cNvSpPr>
          <p:nvPr/>
        </p:nvSpPr>
        <p:spPr bwMode="auto">
          <a:xfrm>
            <a:off x="5218113" y="2060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1905686" name="Text Box 22"/>
          <p:cNvSpPr txBox="1">
            <a:spLocks noChangeArrowheads="1"/>
          </p:cNvSpPr>
          <p:nvPr/>
        </p:nvSpPr>
        <p:spPr bwMode="auto">
          <a:xfrm>
            <a:off x="2227263" y="1770063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grpSp>
        <p:nvGrpSpPr>
          <p:cNvPr id="24595" name="Group 36"/>
          <p:cNvGrpSpPr>
            <a:grpSpLocks/>
          </p:cNvGrpSpPr>
          <p:nvPr/>
        </p:nvGrpSpPr>
        <p:grpSpPr bwMode="auto">
          <a:xfrm>
            <a:off x="5110163" y="2817813"/>
            <a:ext cx="1828800" cy="381000"/>
            <a:chOff x="1362" y="1770"/>
            <a:chExt cx="1152" cy="240"/>
          </a:xfrm>
        </p:grpSpPr>
        <p:sp>
          <p:nvSpPr>
            <p:cNvPr id="24603" name="Oval 37"/>
            <p:cNvSpPr>
              <a:spLocks noChangeArrowheads="1"/>
            </p:cNvSpPr>
            <p:nvPr/>
          </p:nvSpPr>
          <p:spPr bwMode="auto">
            <a:xfrm>
              <a:off x="1362" y="1770"/>
              <a:ext cx="1152" cy="240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Text Box 38"/>
            <p:cNvSpPr txBox="1">
              <a:spLocks noChangeArrowheads="1"/>
            </p:cNvSpPr>
            <p:nvPr/>
          </p:nvSpPr>
          <p:spPr bwMode="auto">
            <a:xfrm>
              <a:off x="1492" y="1770"/>
              <a:ext cx="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kumimoji="0" lang="en-US" sz="1800" b="1"/>
                <a:t>Processor</a:t>
              </a:r>
            </a:p>
          </p:txBody>
        </p:sp>
      </p:grpSp>
      <p:sp>
        <p:nvSpPr>
          <p:cNvPr id="24596" name="Line 39"/>
          <p:cNvSpPr>
            <a:spLocks noChangeShapeType="1"/>
          </p:cNvSpPr>
          <p:nvPr/>
        </p:nvSpPr>
        <p:spPr bwMode="auto">
          <a:xfrm flipH="1">
            <a:off x="5011738" y="3154363"/>
            <a:ext cx="414337" cy="4302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905704" name="Line 40"/>
          <p:cNvSpPr>
            <a:spLocks noChangeShapeType="1"/>
          </p:cNvSpPr>
          <p:nvPr/>
        </p:nvSpPr>
        <p:spPr bwMode="auto">
          <a:xfrm flipV="1">
            <a:off x="4645025" y="4621213"/>
            <a:ext cx="0" cy="3651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124325" y="4068763"/>
            <a:ext cx="1063625" cy="460375"/>
            <a:chOff x="2598" y="2563"/>
            <a:chExt cx="670" cy="290"/>
          </a:xfrm>
        </p:grpSpPr>
        <p:sp>
          <p:nvSpPr>
            <p:cNvPr id="24601" name="Text Box 41"/>
            <p:cNvSpPr txBox="1">
              <a:spLocks noChangeArrowheads="1"/>
            </p:cNvSpPr>
            <p:nvPr/>
          </p:nvSpPr>
          <p:spPr bwMode="auto">
            <a:xfrm>
              <a:off x="2598" y="2565"/>
              <a:ext cx="24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602" name="Text Box 42"/>
            <p:cNvSpPr txBox="1">
              <a:spLocks noChangeArrowheads="1"/>
            </p:cNvSpPr>
            <p:nvPr/>
          </p:nvSpPr>
          <p:spPr bwMode="auto">
            <a:xfrm>
              <a:off x="3025" y="2563"/>
              <a:ext cx="243" cy="288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1905707" name="Text Box 43"/>
          <p:cNvSpPr txBox="1">
            <a:spLocks noChangeArrowheads="1"/>
          </p:cNvSpPr>
          <p:nvPr/>
        </p:nvSpPr>
        <p:spPr bwMode="auto">
          <a:xfrm>
            <a:off x="5519738" y="3948113"/>
            <a:ext cx="1131887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Miss!</a:t>
            </a:r>
          </a:p>
        </p:txBody>
      </p:sp>
      <p:sp>
        <p:nvSpPr>
          <p:cNvPr id="1905709" name="Text Box 45"/>
          <p:cNvSpPr txBox="1">
            <a:spLocks noChangeArrowheads="1"/>
          </p:cNvSpPr>
          <p:nvPr/>
        </p:nvSpPr>
        <p:spPr bwMode="auto">
          <a:xfrm>
            <a:off x="5734050" y="4005263"/>
            <a:ext cx="793750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290876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0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0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0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0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5685" grpId="0"/>
      <p:bldP spid="1905686" grpId="0"/>
      <p:bldP spid="1905704" grpId="0" animBg="1"/>
      <p:bldP spid="1905704" grpId="1" animBg="1"/>
      <p:bldP spid="1905707" grpId="0"/>
      <p:bldP spid="1905707" grpId="1"/>
      <p:bldP spid="19057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(L1)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133601"/>
            <a:ext cx="4037012" cy="3931920"/>
          </a:xfrm>
        </p:spPr>
        <p:txBody>
          <a:bodyPr/>
          <a:lstStyle/>
          <a:p>
            <a:r>
              <a:rPr lang="en-US" dirty="0" smtClean="0"/>
              <a:t>Modern processors have private L1 cache/core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  <p:grpSp>
        <p:nvGrpSpPr>
          <p:cNvPr id="5" name="Group 160"/>
          <p:cNvGrpSpPr>
            <a:grpSpLocks/>
          </p:cNvGrpSpPr>
          <p:nvPr/>
        </p:nvGrpSpPr>
        <p:grpSpPr bwMode="auto">
          <a:xfrm>
            <a:off x="4937124" y="1847850"/>
            <a:ext cx="3692527" cy="4513263"/>
            <a:chOff x="2283" y="750"/>
            <a:chExt cx="2326" cy="2843"/>
          </a:xfrm>
        </p:grpSpPr>
        <p:sp>
          <p:nvSpPr>
            <p:cNvPr id="6" name="Rectangle 32"/>
            <p:cNvSpPr>
              <a:spLocks noChangeArrowheads="1"/>
            </p:cNvSpPr>
            <p:nvPr/>
          </p:nvSpPr>
          <p:spPr bwMode="auto">
            <a:xfrm>
              <a:off x="2690" y="2746"/>
              <a:ext cx="1309" cy="272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CA"/>
                <a:t>M</a:t>
              </a:r>
            </a:p>
          </p:txBody>
        </p:sp>
        <p:grpSp>
          <p:nvGrpSpPr>
            <p:cNvPr id="7" name="Group 109"/>
            <p:cNvGrpSpPr>
              <a:grpSpLocks/>
            </p:cNvGrpSpPr>
            <p:nvPr/>
          </p:nvGrpSpPr>
          <p:grpSpPr bwMode="auto">
            <a:xfrm>
              <a:off x="2386" y="812"/>
              <a:ext cx="819" cy="1825"/>
              <a:chOff x="1046" y="829"/>
              <a:chExt cx="819" cy="1825"/>
            </a:xfrm>
          </p:grpSpPr>
          <p:grpSp>
            <p:nvGrpSpPr>
              <p:cNvPr id="35" name="Group 110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51" name="Oval 11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11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54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55" name="Line 11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6" name="Line 11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36" name="Group 117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45" name="Oval 118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Rectangle 119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48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49" name="Line 122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0" name="Line 123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37" name="Group 124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42" name="Rectangle 125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44" name="Line 127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38" name="Rectangle 128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Text Box 129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40" name="Freeform 130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" name="Freeform 131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8" name="Group 132"/>
            <p:cNvGrpSpPr>
              <a:grpSpLocks/>
            </p:cNvGrpSpPr>
            <p:nvPr/>
          </p:nvGrpSpPr>
          <p:grpSpPr bwMode="auto">
            <a:xfrm>
              <a:off x="3495" y="806"/>
              <a:ext cx="819" cy="1825"/>
              <a:chOff x="1046" y="829"/>
              <a:chExt cx="819" cy="1825"/>
            </a:xfrm>
          </p:grpSpPr>
          <p:grpSp>
            <p:nvGrpSpPr>
              <p:cNvPr id="13" name="Group 133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29" name="Oval 134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Rectangle 135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32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33" name="Line 138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4" name="Line 139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4" name="Group 140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23" name="Oval 14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26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27" name="Line 14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8" name="Line 14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" name="Group 147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20" name="Rectangle 148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22" name="Line 150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16" name="Rectangle 151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152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18" name="Freeform 153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" name="Freeform 154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9" name="Rectangle 155"/>
            <p:cNvSpPr>
              <a:spLocks noChangeArrowheads="1"/>
            </p:cNvSpPr>
            <p:nvPr/>
          </p:nvSpPr>
          <p:spPr bwMode="auto">
            <a:xfrm>
              <a:off x="2283" y="750"/>
              <a:ext cx="2124" cy="2373"/>
            </a:xfrm>
            <a:prstGeom prst="rect">
              <a:avLst/>
            </a:prstGeom>
            <a:noFill/>
            <a:ln w="2857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6"/>
            <p:cNvSpPr txBox="1">
              <a:spLocks noChangeArrowheads="1"/>
            </p:cNvSpPr>
            <p:nvPr/>
          </p:nvSpPr>
          <p:spPr bwMode="auto">
            <a:xfrm>
              <a:off x="2310" y="3147"/>
              <a:ext cx="2141" cy="4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/>
                <a:t>SMP</a:t>
              </a:r>
            </a:p>
            <a:p>
              <a:r>
                <a:rPr lang="en-US" sz="2000" b="1" dirty="0" smtClean="0"/>
                <a:t>(Symmetric multiprocessing)</a:t>
              </a:r>
              <a:endParaRPr lang="en-US" sz="2000" b="1" dirty="0"/>
            </a:p>
          </p:txBody>
        </p:sp>
        <p:sp>
          <p:nvSpPr>
            <p:cNvPr id="11" name="Text Box 157"/>
            <p:cNvSpPr txBox="1">
              <a:spLocks noChangeArrowheads="1"/>
            </p:cNvSpPr>
            <p:nvPr/>
          </p:nvSpPr>
          <p:spPr bwMode="auto">
            <a:xfrm rot="-5400000">
              <a:off x="4101" y="1837"/>
              <a:ext cx="82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(motherboard)</a:t>
              </a:r>
            </a:p>
          </p:txBody>
        </p:sp>
        <p:sp>
          <p:nvSpPr>
            <p:cNvPr id="12" name="Text Box 158"/>
            <p:cNvSpPr txBox="1">
              <a:spLocks noChangeArrowheads="1"/>
            </p:cNvSpPr>
            <p:nvPr/>
          </p:nvSpPr>
          <p:spPr bwMode="auto">
            <a:xfrm>
              <a:off x="3237" y="1669"/>
              <a:ext cx="228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8273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Consistency problem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50355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51149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51196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3813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3813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5334000" y="1631950"/>
            <a:ext cx="9313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>
                <a:solidFill>
                  <a:srgbClr val="FF0000"/>
                </a:solidFill>
              </a:rPr>
              <a:t>Load X</a:t>
            </a:r>
            <a:endParaRPr kumimoji="0"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72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Consistency problem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50355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51149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51196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3813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3813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5870575" y="43656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5854700" y="44418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Read</a:t>
            </a: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5334000" y="1631950"/>
            <a:ext cx="9313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>
                <a:solidFill>
                  <a:srgbClr val="FF0000"/>
                </a:solidFill>
              </a:rPr>
              <a:t>Load X</a:t>
            </a:r>
            <a:endParaRPr kumimoji="0"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5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Consistency problem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50355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51149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51196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3813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3813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5870575" y="43656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5854700" y="44418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Read</a:t>
            </a:r>
          </a:p>
        </p:txBody>
      </p:sp>
      <p:sp>
        <p:nvSpPr>
          <p:cNvPr id="34" name="Line 2083"/>
          <p:cNvSpPr>
            <a:spLocks noChangeShapeType="1"/>
          </p:cNvSpPr>
          <p:nvPr/>
        </p:nvSpPr>
        <p:spPr bwMode="auto">
          <a:xfrm flipV="1">
            <a:off x="6781800" y="4349750"/>
            <a:ext cx="0" cy="609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5" name="Text Box 2084"/>
          <p:cNvSpPr txBox="1">
            <a:spLocks noChangeArrowheads="1"/>
          </p:cNvSpPr>
          <p:nvPr/>
        </p:nvSpPr>
        <p:spPr bwMode="auto">
          <a:xfrm>
            <a:off x="6765925" y="44418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Fill</a:t>
            </a: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5334000" y="1631950"/>
            <a:ext cx="9313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>
                <a:solidFill>
                  <a:srgbClr val="FF0000"/>
                </a:solidFill>
              </a:rPr>
              <a:t>Load X</a:t>
            </a:r>
            <a:endParaRPr kumimoji="0"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6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Consistency problem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50355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51149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51196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3813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3813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2222500" y="16351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>
                <a:solidFill>
                  <a:srgbClr val="FF0000"/>
                </a:solidFill>
              </a:rPr>
              <a:t>Store X=3</a:t>
            </a:r>
          </a:p>
        </p:txBody>
      </p:sp>
    </p:spTree>
    <p:extLst>
      <p:ext uri="{BB962C8B-B14F-4D97-AF65-F5344CB8AC3E}">
        <p14:creationId xmlns:p14="http://schemas.microsoft.com/office/powerpoint/2010/main" val="76309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Consistency problem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50355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51149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51196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3813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b="1" dirty="0" smtClean="0">
                  <a:solidFill>
                    <a:srgbClr val="FF0000"/>
                  </a:solidFill>
                </a:rPr>
                <a:t>3</a:t>
              </a:r>
              <a:endParaRPr lang="en-CA" b="1" dirty="0">
                <a:solidFill>
                  <a:srgbClr val="FF0000"/>
                </a:solidFill>
              </a:endParaRP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6162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9845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616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4732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5400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3813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30130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7303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2222500" y="16351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>
                <a:solidFill>
                  <a:srgbClr val="FF0000"/>
                </a:solidFill>
              </a:rPr>
              <a:t>Store X=3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35425" y="4103688"/>
            <a:ext cx="2130511" cy="802977"/>
            <a:chOff x="4035425" y="4103688"/>
            <a:chExt cx="2130511" cy="802977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302125" y="4103688"/>
              <a:ext cx="1577975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4035425" y="4445000"/>
              <a:ext cx="21305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Inconsistency!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584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647508"/>
            <a:ext cx="8900160" cy="472408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know that we need parallelization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But will more parallelization always yield better performance?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Still many open research questions</a:t>
            </a:r>
          </a:p>
          <a:p>
            <a:pPr lvl="1"/>
            <a:r>
              <a:rPr lang="en-US" dirty="0" smtClean="0"/>
              <a:t>Many of the results are from the most recent research papers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699" y="2813328"/>
            <a:ext cx="3492501" cy="268059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003024" y="5396611"/>
            <a:ext cx="4512076" cy="71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003024" y="3143529"/>
            <a:ext cx="0" cy="22158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15100" y="5179319"/>
            <a:ext cx="1758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# of threads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5059" y="2743419"/>
            <a:ext cx="1520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throughput</a:t>
            </a: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115346" y="4216401"/>
            <a:ext cx="4004897" cy="1052731"/>
            <a:chOff x="3102646" y="3937000"/>
            <a:chExt cx="4004897" cy="1052731"/>
          </a:xfrm>
        </p:grpSpPr>
        <p:sp>
          <p:nvSpPr>
            <p:cNvPr id="11" name="Up Arrow 10"/>
            <p:cNvSpPr/>
            <p:nvPr/>
          </p:nvSpPr>
          <p:spPr>
            <a:xfrm>
              <a:off x="4343400" y="3937000"/>
              <a:ext cx="177800" cy="4191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02646" y="4343400"/>
              <a:ext cx="4004897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After this </a:t>
              </a:r>
              <a:r>
                <a:rPr lang="en-US" dirty="0" err="1" smtClean="0">
                  <a:latin typeface="Comic Sans MS"/>
                  <a:cs typeface="Comic Sans MS"/>
                </a:rPr>
                <a:t>lec</a:t>
              </a:r>
              <a:r>
                <a:rPr lang="en-US" dirty="0" smtClean="0">
                  <a:latin typeface="Comic Sans MS"/>
                  <a:cs typeface="Comic Sans MS"/>
                </a:rPr>
                <a:t>., you will have a clear</a:t>
              </a:r>
            </a:p>
            <a:p>
              <a:r>
                <a:rPr lang="en-US" dirty="0" smtClean="0">
                  <a:latin typeface="Comic Sans MS"/>
                  <a:cs typeface="Comic Sans MS"/>
                </a:rPr>
                <a:t>understanding of “why”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534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765300"/>
            <a:ext cx="8382000" cy="43002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Add three states to each cache line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Dirty</a:t>
            </a:r>
            <a:r>
              <a:rPr lang="en-US" dirty="0" smtClean="0"/>
              <a:t> – you have written to the cache line</a:t>
            </a:r>
          </a:p>
          <a:p>
            <a:pPr lvl="2"/>
            <a:r>
              <a:rPr lang="en-US" i="1" dirty="0" smtClean="0">
                <a:solidFill>
                  <a:srgbClr val="0000FF"/>
                </a:solidFill>
              </a:rPr>
              <a:t>Cannot share with other cores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Read-only</a:t>
            </a:r>
            <a:r>
              <a:rPr lang="en-US" dirty="0" smtClean="0"/>
              <a:t> – you are reading the cache line</a:t>
            </a:r>
          </a:p>
          <a:p>
            <a:pPr lvl="2"/>
            <a:r>
              <a:rPr lang="en-US" i="1" dirty="0" smtClean="0">
                <a:solidFill>
                  <a:srgbClr val="0000FF"/>
                </a:solidFill>
              </a:rPr>
              <a:t>Can share with other cores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Invalid </a:t>
            </a:r>
          </a:p>
          <a:p>
            <a:r>
              <a:rPr lang="en-US" dirty="0" smtClean="0"/>
              <a:t>Also called MSI (modified, shared, invalid) protocol</a:t>
            </a:r>
          </a:p>
          <a:p>
            <a:pPr lvl="1"/>
            <a:r>
              <a:rPr lang="en-US" dirty="0" smtClean="0"/>
              <a:t>Modified = </a:t>
            </a:r>
            <a:r>
              <a:rPr lang="en-US" dirty="0" smtClean="0">
                <a:solidFill>
                  <a:srgbClr val="0000FF"/>
                </a:solidFill>
              </a:rPr>
              <a:t>Dirty</a:t>
            </a:r>
          </a:p>
          <a:p>
            <a:pPr lvl="1"/>
            <a:r>
              <a:rPr lang="en-US" dirty="0" smtClean="0"/>
              <a:t>Shared = </a:t>
            </a:r>
            <a:r>
              <a:rPr lang="en-US" dirty="0" smtClean="0">
                <a:solidFill>
                  <a:srgbClr val="0000FF"/>
                </a:solidFill>
              </a:rPr>
              <a:t>Read-only</a:t>
            </a:r>
          </a:p>
          <a:p>
            <a:pPr lvl="1"/>
            <a:r>
              <a:rPr lang="en-US" dirty="0" smtClean="0"/>
              <a:t>Invalid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7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MSI Coherence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6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6897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89" name="Text Box 31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6890" name="Text Box 32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28739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MSI Coherence</a:t>
            </a:r>
            <a:endParaRPr lang="en-CA" dirty="0" smtClean="0"/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7925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7892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7895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896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897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7918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20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7921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7922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7923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24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7898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7899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7901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7902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903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04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791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13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7914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7915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7916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17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7905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854499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Load X</a:t>
            </a:r>
          </a:p>
        </p:txBody>
      </p:sp>
      <p:sp>
        <p:nvSpPr>
          <p:cNvPr id="37907" name="Line 36"/>
          <p:cNvSpPr>
            <a:spLocks noChangeShapeType="1"/>
          </p:cNvSpPr>
          <p:nvPr/>
        </p:nvSpPr>
        <p:spPr bwMode="auto">
          <a:xfrm>
            <a:off x="5426075" y="41751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4501" name="Text Box 37"/>
          <p:cNvSpPr txBox="1">
            <a:spLocks noChangeArrowheads="1"/>
          </p:cNvSpPr>
          <p:nvPr/>
        </p:nvSpPr>
        <p:spPr bwMode="auto">
          <a:xfrm>
            <a:off x="5410200" y="42513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Read</a:t>
            </a:r>
          </a:p>
        </p:txBody>
      </p:sp>
      <p:sp>
        <p:nvSpPr>
          <p:cNvPr id="37909" name="Text Box 38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7910" name="Text Box 39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0288964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5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499" grpId="0"/>
      <p:bldP spid="185450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514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MSI Coherence</a:t>
            </a:r>
            <a:endParaRPr lang="en-CA" dirty="0" smtClean="0"/>
          </a:p>
        </p:txBody>
      </p:sp>
      <p:grpSp>
        <p:nvGrpSpPr>
          <p:cNvPr id="38915" name="Group 2051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8951" name="Rectangle 2052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Rectangle 2053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3" name="Text Box 2054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8916" name="Oval 2055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Box 2056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8918" name="Text Box 2057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8919" name="Rectangle 2058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20" name="Rectangle 2059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21" name="Group 2060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8944" name="Rectangle 2061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Text Box 2062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8946" name="Text Box 2063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8947" name="Text Box 2064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8948" name="Text Box 2065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8949" name="Text Box 2066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8950" name="Text Box 2067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8922" name="Line 2068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8923" name="Oval 2069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Text Box 2070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8925" name="Text Box 2071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8926" name="Rectangle 2072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27" name="Rectangle 2073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28" name="Group 2074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8937" name="Rectangle 2075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Text Box 2076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939" name="Text Box 2077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8940" name="Text Box 2078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 smtClean="0">
                  <a:solidFill>
                    <a:srgbClr val="FF0000"/>
                  </a:solidFill>
                </a:rPr>
                <a:t>Shared</a:t>
              </a:r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38941" name="Text Box 2079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8942" name="Text Box 2080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8943" name="Text Box 2081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8929" name="Line 2082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8930" name="Line 2083"/>
          <p:cNvSpPr>
            <a:spLocks noChangeShapeType="1"/>
          </p:cNvSpPr>
          <p:nvPr/>
        </p:nvSpPr>
        <p:spPr bwMode="auto">
          <a:xfrm flipV="1">
            <a:off x="63754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6548" name="Text Box 2084"/>
          <p:cNvSpPr txBox="1">
            <a:spLocks noChangeArrowheads="1"/>
          </p:cNvSpPr>
          <p:nvPr/>
        </p:nvSpPr>
        <p:spPr bwMode="auto">
          <a:xfrm>
            <a:off x="6359525" y="42513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Fill</a:t>
            </a:r>
          </a:p>
        </p:txBody>
      </p:sp>
      <p:sp>
        <p:nvSpPr>
          <p:cNvPr id="38932" name="Text Box 208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8933" name="Text Box 2086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8934" name="Text Box 2087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8935" name="Line 2088"/>
          <p:cNvSpPr>
            <a:spLocks noChangeShapeType="1"/>
          </p:cNvSpPr>
          <p:nvPr/>
        </p:nvSpPr>
        <p:spPr bwMode="auto">
          <a:xfrm>
            <a:off x="5426075" y="41751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8936" name="Text Box 2089"/>
          <p:cNvSpPr txBox="1">
            <a:spLocks noChangeArrowheads="1"/>
          </p:cNvSpPr>
          <p:nvPr/>
        </p:nvSpPr>
        <p:spPr bwMode="auto">
          <a:xfrm>
            <a:off x="5410200" y="42513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67401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65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MSI Coherence</a:t>
            </a:r>
            <a:endParaRPr lang="en-CA" dirty="0" smtClean="0"/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9975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7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9940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9942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9943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44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5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9968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9970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9971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9972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9973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9974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9946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9947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9949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9950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51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52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996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X</a:t>
              </a:r>
            </a:p>
          </p:txBody>
        </p:sp>
        <p:sp>
          <p:nvSpPr>
            <p:cNvPr id="39963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9964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 smtClean="0"/>
                <a:t>Shared</a:t>
              </a:r>
              <a:endParaRPr lang="en-CA" dirty="0"/>
            </a:p>
          </p:txBody>
        </p:sp>
        <p:sp>
          <p:nvSpPr>
            <p:cNvPr id="39965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9966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2</a:t>
              </a:r>
            </a:p>
          </p:txBody>
        </p:sp>
        <p:sp>
          <p:nvSpPr>
            <p:cNvPr id="39967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9953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9954" name="Line 35"/>
          <p:cNvSpPr>
            <a:spLocks noChangeShapeType="1"/>
          </p:cNvSpPr>
          <p:nvPr/>
        </p:nvSpPr>
        <p:spPr bwMode="auto">
          <a:xfrm>
            <a:off x="27178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8596" name="Text Box 36"/>
          <p:cNvSpPr txBox="1">
            <a:spLocks noChangeArrowheads="1"/>
          </p:cNvSpPr>
          <p:nvPr/>
        </p:nvSpPr>
        <p:spPr bwMode="auto">
          <a:xfrm>
            <a:off x="2701925" y="4251325"/>
            <a:ext cx="1364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>
                <a:solidFill>
                  <a:srgbClr val="FF0000"/>
                </a:solidFill>
              </a:rPr>
              <a:t>Invalidation</a:t>
            </a:r>
            <a:endParaRPr kumimoji="0" lang="en-CA" dirty="0">
              <a:solidFill>
                <a:srgbClr val="FF0000"/>
              </a:solidFill>
            </a:endParaRPr>
          </a:p>
        </p:txBody>
      </p:sp>
      <p:sp>
        <p:nvSpPr>
          <p:cNvPr id="39956" name="Text Box 37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1858598" name="Text Box 38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Store X=3</a:t>
            </a:r>
          </a:p>
        </p:txBody>
      </p:sp>
      <p:sp>
        <p:nvSpPr>
          <p:cNvPr id="39958" name="Rectangle 39"/>
          <p:cNvSpPr>
            <a:spLocks noChangeArrowheads="1"/>
          </p:cNvSpPr>
          <p:nvPr/>
        </p:nvSpPr>
        <p:spPr bwMode="auto">
          <a:xfrm>
            <a:off x="685800" y="5343595"/>
            <a:ext cx="5297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 dirty="0" smtClean="0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nvalidates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all other copies</a:t>
            </a:r>
          </a:p>
        </p:txBody>
      </p:sp>
      <p:sp>
        <p:nvSpPr>
          <p:cNvPr id="39959" name="Text Box 4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9960" name="Text Box 41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22361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5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8596" grpId="0"/>
      <p:bldP spid="18585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MSI Coherence</a:t>
            </a:r>
            <a:endParaRPr lang="en-CA" dirty="0" smtClean="0"/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41001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2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3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40964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68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69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0994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5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0996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0997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40998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0999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1000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0970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0971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0973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0974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75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76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0987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0990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Invalid</a:t>
              </a:r>
            </a:p>
          </p:txBody>
        </p:sp>
        <p:sp>
          <p:nvSpPr>
            <p:cNvPr id="40991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0992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0993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0977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0978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40979" name="Text Box 36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X=3</a:t>
            </a:r>
          </a:p>
        </p:txBody>
      </p:sp>
      <p:sp>
        <p:nvSpPr>
          <p:cNvPr id="40980" name="Rectangle 37"/>
          <p:cNvSpPr>
            <a:spLocks noChangeArrowheads="1"/>
          </p:cNvSpPr>
          <p:nvPr/>
        </p:nvSpPr>
        <p:spPr bwMode="auto">
          <a:xfrm>
            <a:off x="685800" y="5343595"/>
            <a:ext cx="52575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 dirty="0" smtClean="0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invalidates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all other copies</a:t>
            </a:r>
          </a:p>
        </p:txBody>
      </p:sp>
      <p:sp>
        <p:nvSpPr>
          <p:cNvPr id="40981" name="Text Box 38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0982" name="Text Box 39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0983" name="Line 40"/>
          <p:cNvSpPr>
            <a:spLocks noChangeShapeType="1"/>
          </p:cNvSpPr>
          <p:nvPr/>
        </p:nvSpPr>
        <p:spPr bwMode="auto">
          <a:xfrm>
            <a:off x="27178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0984" name="Text Box 41"/>
          <p:cNvSpPr txBox="1">
            <a:spLocks noChangeArrowheads="1"/>
          </p:cNvSpPr>
          <p:nvPr/>
        </p:nvSpPr>
        <p:spPr bwMode="auto">
          <a:xfrm>
            <a:off x="2701925" y="4251325"/>
            <a:ext cx="1364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/>
              <a:t>Invalidation</a:t>
            </a:r>
            <a:endParaRPr kumimoji="0" lang="en-CA" dirty="0"/>
          </a:p>
        </p:txBody>
      </p:sp>
      <p:sp>
        <p:nvSpPr>
          <p:cNvPr id="40985" name="Line 42"/>
          <p:cNvSpPr>
            <a:spLocks noChangeShapeType="1"/>
          </p:cNvSpPr>
          <p:nvPr/>
        </p:nvSpPr>
        <p:spPr bwMode="auto">
          <a:xfrm flipV="1">
            <a:off x="5754688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60651" name="Text Box 43"/>
          <p:cNvSpPr txBox="1">
            <a:spLocks noChangeArrowheads="1"/>
          </p:cNvSpPr>
          <p:nvPr/>
        </p:nvSpPr>
        <p:spPr bwMode="auto">
          <a:xfrm>
            <a:off x="5738813" y="4251325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Invalidation</a:t>
            </a:r>
          </a:p>
        </p:txBody>
      </p:sp>
    </p:spTree>
    <p:extLst>
      <p:ext uri="{BB962C8B-B14F-4D97-AF65-F5344CB8AC3E}">
        <p14:creationId xmlns:p14="http://schemas.microsoft.com/office/powerpoint/2010/main" val="2775728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065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MSI Coherence</a:t>
            </a:r>
            <a:endParaRPr lang="en-CA" dirty="0" smtClean="0"/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42029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0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Text Box 6"/>
            <p:cNvSpPr txBox="1">
              <a:spLocks noChangeArrowheads="1"/>
            </p:cNvSpPr>
            <p:nvPr/>
          </p:nvSpPr>
          <p:spPr bwMode="auto">
            <a:xfrm>
              <a:off x="1686" y="3317"/>
              <a:ext cx="19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Shared Memory </a:t>
              </a:r>
              <a:r>
                <a:rPr lang="en-CA" dirty="0">
                  <a:solidFill>
                    <a:srgbClr val="FF0000"/>
                  </a:solidFill>
                </a:rPr>
                <a:t>(</a:t>
              </a:r>
              <a:r>
                <a:rPr lang="en-CA" dirty="0" smtClean="0">
                  <a:solidFill>
                    <a:srgbClr val="FF0000"/>
                  </a:solidFill>
                </a:rPr>
                <a:t>X,2 (stale))</a:t>
              </a:r>
              <a:endParaRPr lang="en-CA" dirty="0">
                <a:solidFill>
                  <a:srgbClr val="FF0000"/>
                </a:solidFill>
              </a:endParaRPr>
            </a:p>
          </p:txBody>
        </p:sp>
      </p:grpSp>
      <p:sp>
        <p:nvSpPr>
          <p:cNvPr id="41988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92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993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2022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3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24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2025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23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 smtClean="0">
                  <a:solidFill>
                    <a:srgbClr val="FF0000"/>
                  </a:solidFill>
                </a:rPr>
                <a:t>Modified</a:t>
              </a:r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42026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2027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42028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1994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1995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1997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1998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99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00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201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6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2017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2018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42019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2020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2021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2001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2002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42003" name="Text Box 36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X=3</a:t>
            </a:r>
          </a:p>
        </p:txBody>
      </p:sp>
      <p:sp>
        <p:nvSpPr>
          <p:cNvPr id="42007" name="Text Box 4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2008" name="Text Box 41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2011" name="Line 44"/>
          <p:cNvSpPr>
            <a:spLocks noChangeShapeType="1"/>
          </p:cNvSpPr>
          <p:nvPr/>
        </p:nvSpPr>
        <p:spPr bwMode="auto">
          <a:xfrm flipV="1">
            <a:off x="5754688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12" name="Text Box 45"/>
          <p:cNvSpPr txBox="1">
            <a:spLocks noChangeArrowheads="1"/>
          </p:cNvSpPr>
          <p:nvPr/>
        </p:nvSpPr>
        <p:spPr bwMode="auto">
          <a:xfrm>
            <a:off x="5738813" y="4251325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Invalidation</a:t>
            </a:r>
          </a:p>
        </p:txBody>
      </p:sp>
      <p:sp>
        <p:nvSpPr>
          <p:cNvPr id="42013" name="Line 46"/>
          <p:cNvSpPr>
            <a:spLocks noChangeShapeType="1"/>
          </p:cNvSpPr>
          <p:nvPr/>
        </p:nvSpPr>
        <p:spPr bwMode="auto">
          <a:xfrm>
            <a:off x="2740025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14" name="Text Box 47"/>
          <p:cNvSpPr txBox="1">
            <a:spLocks noChangeArrowheads="1"/>
          </p:cNvSpPr>
          <p:nvPr/>
        </p:nvSpPr>
        <p:spPr bwMode="auto">
          <a:xfrm>
            <a:off x="2724150" y="4251325"/>
            <a:ext cx="1364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 dirty="0" smtClean="0"/>
              <a:t>Invalidation</a:t>
            </a:r>
            <a:endParaRPr kumimoji="0" lang="en-CA" dirty="0"/>
          </a:p>
        </p:txBody>
      </p:sp>
    </p:spTree>
    <p:extLst>
      <p:ext uri="{BB962C8B-B14F-4D97-AF65-F5344CB8AC3E}">
        <p14:creationId xmlns:p14="http://schemas.microsoft.com/office/powerpoint/2010/main" val="2553337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MSI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019301"/>
            <a:ext cx="7875588" cy="39319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MSI works </a:t>
            </a:r>
          </a:p>
          <a:p>
            <a:pPr lvl="1"/>
            <a:r>
              <a:rPr lang="en-US" dirty="0" smtClean="0"/>
              <a:t>But how about performance?</a:t>
            </a:r>
          </a:p>
          <a:p>
            <a:r>
              <a:rPr lang="en-US" dirty="0" smtClean="0"/>
              <a:t>What if a lot of reads and writes on a cache line that only exists in one cache?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</a:rPr>
              <a:t>Every write to Shared will generate an invalidation request!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Solution: add Exclusive state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MSI -&gt; MESI (aka Illinois protocol)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current core has the only copy of that block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write to Exclusive state will NOT generate invalidation request</a:t>
            </a:r>
          </a:p>
          <a:p>
            <a:pPr lvl="1"/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MESI Details: Writing</a:t>
            </a:r>
            <a:endParaRPr lang="en-CA" dirty="0" smtClean="0"/>
          </a:p>
        </p:txBody>
      </p:sp>
      <p:sp>
        <p:nvSpPr>
          <p:cNvPr id="187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739900"/>
            <a:ext cx="8837612" cy="471011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If attempt to write to a block that is “shared” or “invalid”</a:t>
            </a:r>
          </a:p>
          <a:p>
            <a:pPr lvl="1">
              <a:defRPr/>
            </a:pPr>
            <a:r>
              <a:rPr lang="en-US" altLang="en-US" dirty="0" smtClean="0"/>
              <a:t>Called a “write miss”</a:t>
            </a:r>
          </a:p>
          <a:p>
            <a:pPr lvl="1">
              <a:defRPr/>
            </a:pPr>
            <a:r>
              <a:rPr lang="en-US" altLang="en-US" dirty="0" smtClean="0"/>
              <a:t>Must first get block in </a:t>
            </a:r>
            <a:r>
              <a:rPr lang="en-US" altLang="en-US" dirty="0" smtClean="0">
                <a:solidFill>
                  <a:srgbClr val="0000FF"/>
                </a:solidFill>
              </a:rPr>
              <a:t>exclusive</a:t>
            </a:r>
            <a:r>
              <a:rPr lang="en-US" altLang="en-US" dirty="0" smtClean="0"/>
              <a:t> state </a:t>
            </a:r>
            <a:r>
              <a:rPr lang="en-US" altLang="en-US" dirty="0" smtClean="0">
                <a:solidFill>
                  <a:srgbClr val="FF0000"/>
                </a:solidFill>
              </a:rPr>
              <a:t>before </a:t>
            </a:r>
            <a:r>
              <a:rPr lang="en-US" altLang="en-US" dirty="0" smtClean="0"/>
              <a:t>writing to it</a:t>
            </a:r>
          </a:p>
          <a:p>
            <a:pPr lvl="1">
              <a:defRPr/>
            </a:pPr>
            <a:r>
              <a:rPr lang="en-US" altLang="en-US" dirty="0" smtClean="0"/>
              <a:t>generates a </a:t>
            </a:r>
            <a:r>
              <a:rPr lang="en-US" altLang="en-US" i="1" dirty="0" smtClean="0">
                <a:solidFill>
                  <a:srgbClr val="0000FF"/>
                </a:solidFill>
              </a:rPr>
              <a:t>read-exclusive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/>
              <a:t>request</a:t>
            </a:r>
          </a:p>
          <a:p>
            <a:pPr lvl="2">
              <a:spcBef>
                <a:spcPts val="800"/>
              </a:spcBef>
              <a:defRPr/>
            </a:pPr>
            <a:r>
              <a:rPr lang="en-US" altLang="en-US" dirty="0" smtClean="0"/>
              <a:t>Causes invalidations to be sent to any cache with a copy</a:t>
            </a:r>
          </a:p>
          <a:p>
            <a:pPr lvl="2">
              <a:spcBef>
                <a:spcPts val="800"/>
              </a:spcBef>
              <a:defRPr/>
            </a:pPr>
            <a:r>
              <a:rPr lang="en-US" altLang="en-US" dirty="0" smtClean="0"/>
              <a:t>Completes when there are </a:t>
            </a:r>
            <a:r>
              <a:rPr lang="en-US" altLang="en-US" dirty="0" smtClean="0">
                <a:solidFill>
                  <a:srgbClr val="0000FF"/>
                </a:solidFill>
              </a:rPr>
              <a:t>no more valid copies</a:t>
            </a:r>
          </a:p>
          <a:p>
            <a:pPr lvl="1">
              <a:spcBef>
                <a:spcPts val="800"/>
              </a:spcBef>
              <a:defRPr/>
            </a:pPr>
            <a:r>
              <a:rPr lang="en-US" altLang="en-US" dirty="0" smtClean="0"/>
              <a:t>Can then perform the write and enter the “modified” state</a:t>
            </a:r>
          </a:p>
          <a:p>
            <a:pPr>
              <a:spcBef>
                <a:spcPts val="800"/>
              </a:spcBef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MESI typically built on caches that are “write-back”</a:t>
            </a:r>
          </a:p>
          <a:p>
            <a:pPr lvl="1">
              <a:spcBef>
                <a:spcPts val="800"/>
              </a:spcBef>
              <a:defRPr/>
            </a:pPr>
            <a:r>
              <a:rPr lang="en-US" altLang="en-US" dirty="0" smtClean="0"/>
              <a:t>Writes don’t propagate beyond the cache</a:t>
            </a:r>
          </a:p>
          <a:p>
            <a:pPr lvl="1">
              <a:spcBef>
                <a:spcPts val="800"/>
              </a:spcBef>
              <a:defRPr/>
            </a:pPr>
            <a:r>
              <a:rPr lang="en-US" altLang="en-US" dirty="0" smtClean="0"/>
              <a:t>If a “modified” block is replaced, write it back to the next level</a:t>
            </a:r>
          </a:p>
        </p:txBody>
      </p:sp>
    </p:spTree>
    <p:extLst>
      <p:ext uri="{BB962C8B-B14F-4D97-AF65-F5344CB8AC3E}">
        <p14:creationId xmlns:p14="http://schemas.microsoft.com/office/powerpoint/2010/main" val="3803798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Cache Coherence</a:t>
            </a:r>
          </a:p>
          <a:p>
            <a:pPr algn="ctr">
              <a:buFontTx/>
              <a:buNone/>
              <a:defRPr/>
            </a:pPr>
            <a:r>
              <a:rPr lang="en-US" sz="3200" b="1" dirty="0" smtClean="0"/>
              <a:t>Example1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61471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812" y="2095501"/>
            <a:ext cx="7345363" cy="3931920"/>
          </a:xfrm>
        </p:spPr>
        <p:txBody>
          <a:bodyPr/>
          <a:lstStyle/>
          <a:p>
            <a:r>
              <a:rPr lang="en-US" dirty="0" smtClean="0"/>
              <a:t>Shared memory</a:t>
            </a:r>
          </a:p>
          <a:p>
            <a:r>
              <a:rPr lang="en-US" dirty="0" smtClean="0"/>
              <a:t>Basic parallel architectures</a:t>
            </a:r>
          </a:p>
          <a:p>
            <a:r>
              <a:rPr lang="en-US" dirty="0" smtClean="0"/>
              <a:t>Cache coherence</a:t>
            </a:r>
          </a:p>
          <a:p>
            <a:r>
              <a:rPr lang="en-US" dirty="0" smtClean="0"/>
              <a:t>Avoiding false sharing</a:t>
            </a:r>
          </a:p>
          <a:p>
            <a:r>
              <a:rPr lang="en-US" dirty="0" smtClean="0"/>
              <a:t>Performance of cache coherence and its implications to software </a:t>
            </a:r>
            <a:r>
              <a:rPr lang="en-US" dirty="0" smtClean="0"/>
              <a:t>design (next </a:t>
            </a:r>
            <a:r>
              <a:rPr lang="en-US" dirty="0" err="1" smtClean="0"/>
              <a:t>lec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11/19/2013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4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3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28701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8703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28704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28705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28706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8707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8685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28686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8688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8689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90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91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28694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8696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28697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28698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28699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8700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28692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8693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99467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7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29726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9728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29729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29730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29731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9732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29708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9709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29710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29712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29713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714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15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29719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972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2972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2972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29724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29725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29716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9717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1915940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</p:spTree>
    <p:extLst>
      <p:ext uri="{BB962C8B-B14F-4D97-AF65-F5344CB8AC3E}">
        <p14:creationId xmlns:p14="http://schemas.microsoft.com/office/powerpoint/2010/main" val="352452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94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0753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0755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0756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0757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0758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0759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0732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0733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0734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0736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0737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38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39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0746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0748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0749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0750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0751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0752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0740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0741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0742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421063" y="4267200"/>
            <a:ext cx="914400" cy="512763"/>
            <a:chOff x="2155" y="2688"/>
            <a:chExt cx="576" cy="323"/>
          </a:xfrm>
        </p:grpSpPr>
        <p:sp>
          <p:nvSpPr>
            <p:cNvPr id="30744" name="Text Box 37"/>
            <p:cNvSpPr txBox="1">
              <a:spLocks noChangeArrowheads="1"/>
            </p:cNvSpPr>
            <p:nvPr/>
          </p:nvSpPr>
          <p:spPr bwMode="auto">
            <a:xfrm>
              <a:off x="2155" y="270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30745" name="Line 38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415438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55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1779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1781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1782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Excl</a:t>
              </a:r>
            </a:p>
          </p:txBody>
        </p:sp>
        <p:sp>
          <p:nvSpPr>
            <p:cNvPr id="31783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1784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1785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1756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1757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1758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1760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1761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62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63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1772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1774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1775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1776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1777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1778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1764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1765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1766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1767" name="Text Box 37"/>
          <p:cNvSpPr txBox="1">
            <a:spLocks noChangeArrowheads="1"/>
          </p:cNvSpPr>
          <p:nvPr/>
        </p:nvSpPr>
        <p:spPr bwMode="auto">
          <a:xfrm>
            <a:off x="3421063" y="42894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  <p:sp>
        <p:nvSpPr>
          <p:cNvPr id="31768" name="Line 38"/>
          <p:cNvSpPr>
            <a:spLocks noChangeShapeType="1"/>
          </p:cNvSpPr>
          <p:nvPr/>
        </p:nvSpPr>
        <p:spPr bwMode="auto">
          <a:xfrm>
            <a:off x="3438525" y="4267200"/>
            <a:ext cx="0" cy="5127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259013" y="4264025"/>
            <a:ext cx="574675" cy="512763"/>
            <a:chOff x="2155" y="2688"/>
            <a:chExt cx="362" cy="323"/>
          </a:xfrm>
        </p:grpSpPr>
        <p:sp>
          <p:nvSpPr>
            <p:cNvPr id="31770" name="Text Box 42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31771" name="Line 43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277322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79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2799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0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32801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2802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Excl</a:t>
              </a:r>
            </a:p>
          </p:txBody>
        </p:sp>
        <p:sp>
          <p:nvSpPr>
            <p:cNvPr id="32803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2804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2</a:t>
              </a:r>
            </a:p>
          </p:txBody>
        </p:sp>
        <p:sp>
          <p:nvSpPr>
            <p:cNvPr id="32805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2780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2781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2782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2784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2785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86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7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2792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2794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2795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2796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2797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2798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2788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2789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2790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1922090" name="Text Box 42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</p:spTree>
    <p:extLst>
      <p:ext uri="{BB962C8B-B14F-4D97-AF65-F5344CB8AC3E}">
        <p14:creationId xmlns:p14="http://schemas.microsoft.com/office/powerpoint/2010/main" val="271820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2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209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3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3826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X</a:t>
              </a:r>
            </a:p>
          </p:txBody>
        </p:sp>
        <p:sp>
          <p:nvSpPr>
            <p:cNvPr id="33828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3829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Excl</a:t>
              </a:r>
            </a:p>
          </p:txBody>
        </p:sp>
        <p:sp>
          <p:nvSpPr>
            <p:cNvPr id="33830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3831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2</a:t>
              </a:r>
            </a:p>
          </p:txBody>
        </p:sp>
        <p:sp>
          <p:nvSpPr>
            <p:cNvPr id="33832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3804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3805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3806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3808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3809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810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11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3819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382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382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3812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3813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3814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3815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994400" y="4241800"/>
            <a:ext cx="914400" cy="512763"/>
            <a:chOff x="2155" y="2688"/>
            <a:chExt cx="576" cy="323"/>
          </a:xfrm>
        </p:grpSpPr>
        <p:sp>
          <p:nvSpPr>
            <p:cNvPr id="33817" name="Text Box 39"/>
            <p:cNvSpPr txBox="1">
              <a:spLocks noChangeArrowheads="1"/>
            </p:cNvSpPr>
            <p:nvPr/>
          </p:nvSpPr>
          <p:spPr bwMode="auto">
            <a:xfrm>
              <a:off x="2155" y="270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33818" name="Line 40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53028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Example1: MESI Coherence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27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4855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34857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4858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Share</a:t>
              </a:r>
            </a:p>
          </p:txBody>
        </p:sp>
        <p:sp>
          <p:nvSpPr>
            <p:cNvPr id="34859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4860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2</a:t>
              </a:r>
            </a:p>
          </p:txBody>
        </p:sp>
        <p:sp>
          <p:nvSpPr>
            <p:cNvPr id="34861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4828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4829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4830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4832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34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35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4848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4850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4851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Share</a:t>
              </a:r>
            </a:p>
          </p:txBody>
        </p:sp>
        <p:sp>
          <p:nvSpPr>
            <p:cNvPr id="34852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4853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4854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4836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4837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4838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4839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4840" name="Text Box 41"/>
          <p:cNvSpPr txBox="1">
            <a:spLocks noChangeArrowheads="1"/>
          </p:cNvSpPr>
          <p:nvPr/>
        </p:nvSpPr>
        <p:spPr bwMode="auto">
          <a:xfrm>
            <a:off x="5957888" y="42767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  <p:sp>
        <p:nvSpPr>
          <p:cNvPr id="34841" name="Line 42"/>
          <p:cNvSpPr>
            <a:spLocks noChangeShapeType="1"/>
          </p:cNvSpPr>
          <p:nvPr/>
        </p:nvSpPr>
        <p:spPr bwMode="auto">
          <a:xfrm>
            <a:off x="5975350" y="4254500"/>
            <a:ext cx="0" cy="5127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5111750" y="4251325"/>
            <a:ext cx="574675" cy="512763"/>
            <a:chOff x="2155" y="2688"/>
            <a:chExt cx="362" cy="323"/>
          </a:xfrm>
        </p:grpSpPr>
        <p:sp>
          <p:nvSpPr>
            <p:cNvPr id="34846" name="Text Box 44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34847" name="Line 45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341563" y="4259263"/>
            <a:ext cx="2389187" cy="512762"/>
            <a:chOff x="2155" y="2688"/>
            <a:chExt cx="362" cy="323"/>
          </a:xfrm>
        </p:grpSpPr>
        <p:sp>
          <p:nvSpPr>
            <p:cNvPr id="34844" name="Text Box 47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Notify Shared</a:t>
              </a:r>
            </a:p>
          </p:txBody>
        </p:sp>
        <p:sp>
          <p:nvSpPr>
            <p:cNvPr id="34845" name="Line 48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87514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Cache Coherence</a:t>
            </a:r>
          </a:p>
          <a:p>
            <a:pPr algn="ctr">
              <a:buFontTx/>
              <a:buNone/>
              <a:defRPr/>
            </a:pPr>
            <a:r>
              <a:rPr lang="en-US" sz="3200" b="1" dirty="0" smtClean="0"/>
              <a:t>Example2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3419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5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96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Invalid</a:t>
              </a:r>
            </a:p>
          </p:txBody>
        </p:sp>
        <p:sp>
          <p:nvSpPr>
            <p:cNvPr id="36897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6898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9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76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6878" name="Oval 22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6880" name="Text Box 24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6881" name="Rectangle 25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82" name="Rectangle 26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3" name="Group 27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6886" name="Rectangle 28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9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88" name="Text Box 30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6889" name="Text Box 31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6890" name="Text Box 32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6891" name="Text Box 33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6892" name="Text Box 34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6885" name="Text Box 36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229279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7925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7892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7895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896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897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7918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20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7921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7922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7923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24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7898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7899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7901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7902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903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04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791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13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7914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7915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7916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7917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7905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854499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Load X</a:t>
            </a:r>
          </a:p>
        </p:txBody>
      </p:sp>
      <p:sp>
        <p:nvSpPr>
          <p:cNvPr id="37907" name="Line 36"/>
          <p:cNvSpPr>
            <a:spLocks noChangeShapeType="1"/>
          </p:cNvSpPr>
          <p:nvPr/>
        </p:nvSpPr>
        <p:spPr bwMode="auto">
          <a:xfrm>
            <a:off x="5426075" y="41751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4501" name="Text Box 37"/>
          <p:cNvSpPr txBox="1">
            <a:spLocks noChangeArrowheads="1"/>
          </p:cNvSpPr>
          <p:nvPr/>
        </p:nvSpPr>
        <p:spPr bwMode="auto">
          <a:xfrm>
            <a:off x="5410200" y="42513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Read</a:t>
            </a:r>
          </a:p>
        </p:txBody>
      </p:sp>
      <p:sp>
        <p:nvSpPr>
          <p:cNvPr id="37909" name="Text Box 38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7910" name="Text Box 39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0113483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5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499" grpId="0"/>
      <p:bldP spid="18545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What does “Parallel” Mean?</a:t>
            </a:r>
          </a:p>
        </p:txBody>
      </p:sp>
      <p:sp>
        <p:nvSpPr>
          <p:cNvPr id="197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3668713"/>
            <a:ext cx="7726362" cy="238601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 parallel computer</a:t>
            </a:r>
          </a:p>
          <a:p>
            <a:pPr lvl="1">
              <a:defRPr/>
            </a:pPr>
            <a:r>
              <a:rPr lang="en-US" altLang="en-US" dirty="0" smtClean="0"/>
              <a:t>A collection of processing elements </a:t>
            </a:r>
          </a:p>
          <a:p>
            <a:pPr lvl="1">
              <a:defRPr/>
            </a:pPr>
            <a:r>
              <a:rPr lang="en-US" altLang="en-US" dirty="0" smtClean="0"/>
              <a:t>Some method to communicate between them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4448175" y="1863726"/>
            <a:ext cx="476250" cy="1219200"/>
            <a:chOff x="3393" y="1861"/>
            <a:chExt cx="300" cy="768"/>
          </a:xfrm>
        </p:grpSpPr>
        <p:sp>
          <p:nvSpPr>
            <p:cNvPr id="8226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8229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8230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31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197" name="Group 11"/>
          <p:cNvGrpSpPr>
            <a:grpSpLocks/>
          </p:cNvGrpSpPr>
          <p:nvPr/>
        </p:nvGrpSpPr>
        <p:grpSpPr bwMode="auto">
          <a:xfrm>
            <a:off x="4989513" y="1863726"/>
            <a:ext cx="476250" cy="1219200"/>
            <a:chOff x="3393" y="1861"/>
            <a:chExt cx="300" cy="768"/>
          </a:xfrm>
        </p:grpSpPr>
        <p:sp>
          <p:nvSpPr>
            <p:cNvPr id="8220" name="Oval 12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Rectangle 13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Text Box 14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8223" name="Text Box 15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8224" name="Line 16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5" name="Line 17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198" name="Group 18"/>
          <p:cNvGrpSpPr>
            <a:grpSpLocks/>
          </p:cNvGrpSpPr>
          <p:nvPr/>
        </p:nvGrpSpPr>
        <p:grpSpPr bwMode="auto">
          <a:xfrm>
            <a:off x="5530850" y="1863726"/>
            <a:ext cx="476250" cy="1219200"/>
            <a:chOff x="3393" y="1861"/>
            <a:chExt cx="300" cy="768"/>
          </a:xfrm>
        </p:grpSpPr>
        <p:sp>
          <p:nvSpPr>
            <p:cNvPr id="8214" name="Oval 19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Rectangle 20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Text Box 21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8217" name="Text Box 22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8218" name="Line 23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9" name="Line 24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199" name="Group 25"/>
          <p:cNvGrpSpPr>
            <a:grpSpLocks/>
          </p:cNvGrpSpPr>
          <p:nvPr/>
        </p:nvGrpSpPr>
        <p:grpSpPr bwMode="auto">
          <a:xfrm>
            <a:off x="6073775" y="1863726"/>
            <a:ext cx="476250" cy="1219200"/>
            <a:chOff x="3393" y="1861"/>
            <a:chExt cx="300" cy="768"/>
          </a:xfrm>
        </p:grpSpPr>
        <p:sp>
          <p:nvSpPr>
            <p:cNvPr id="8208" name="Oval 26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Rectangle 27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Text Box 28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8211" name="Text Box 29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8212" name="Line 30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3" name="Line 31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8200" name="Text Box 32"/>
          <p:cNvSpPr txBox="1">
            <a:spLocks noChangeArrowheads="1"/>
          </p:cNvSpPr>
          <p:nvPr/>
        </p:nvSpPr>
        <p:spPr bwMode="auto">
          <a:xfrm>
            <a:off x="2293938" y="1887538"/>
            <a:ext cx="1709737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Processors</a:t>
            </a:r>
          </a:p>
        </p:txBody>
      </p:sp>
      <p:sp>
        <p:nvSpPr>
          <p:cNvPr id="8201" name="Text Box 33"/>
          <p:cNvSpPr txBox="1">
            <a:spLocks noChangeArrowheads="1"/>
          </p:cNvSpPr>
          <p:nvPr/>
        </p:nvSpPr>
        <p:spPr bwMode="auto">
          <a:xfrm>
            <a:off x="2803525" y="2547938"/>
            <a:ext cx="12192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Caches</a:t>
            </a:r>
          </a:p>
        </p:txBody>
      </p:sp>
      <p:sp>
        <p:nvSpPr>
          <p:cNvPr id="8202" name="AutoShape 34"/>
          <p:cNvSpPr>
            <a:spLocks/>
          </p:cNvSpPr>
          <p:nvPr/>
        </p:nvSpPr>
        <p:spPr bwMode="auto">
          <a:xfrm>
            <a:off x="3990975" y="2522538"/>
            <a:ext cx="323850" cy="539750"/>
          </a:xfrm>
          <a:prstGeom prst="leftBrace">
            <a:avLst>
              <a:gd name="adj1" fmla="val 13889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35"/>
          <p:cNvSpPr>
            <a:spLocks/>
          </p:cNvSpPr>
          <p:nvPr/>
        </p:nvSpPr>
        <p:spPr bwMode="auto">
          <a:xfrm>
            <a:off x="3976688" y="1809751"/>
            <a:ext cx="371475" cy="650875"/>
          </a:xfrm>
          <a:prstGeom prst="leftBrace">
            <a:avLst>
              <a:gd name="adj1" fmla="val 14601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36"/>
          <p:cNvSpPr>
            <a:spLocks noChangeArrowheads="1"/>
          </p:cNvSpPr>
          <p:nvPr/>
        </p:nvSpPr>
        <p:spPr bwMode="auto">
          <a:xfrm>
            <a:off x="4438650" y="3103563"/>
            <a:ext cx="2078038" cy="431800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/>
              <a:t>M</a:t>
            </a:r>
          </a:p>
        </p:txBody>
      </p:sp>
      <p:sp>
        <p:nvSpPr>
          <p:cNvPr id="8205" name="Text Box 37"/>
          <p:cNvSpPr txBox="1">
            <a:spLocks noChangeArrowheads="1"/>
          </p:cNvSpPr>
          <p:nvPr/>
        </p:nvSpPr>
        <p:spPr bwMode="auto">
          <a:xfrm>
            <a:off x="2732088" y="3079751"/>
            <a:ext cx="12858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Memory</a:t>
            </a:r>
          </a:p>
        </p:txBody>
      </p:sp>
      <p:sp>
        <p:nvSpPr>
          <p:cNvPr id="8206" name="AutoShape 38"/>
          <p:cNvSpPr>
            <a:spLocks/>
          </p:cNvSpPr>
          <p:nvPr/>
        </p:nvSpPr>
        <p:spPr bwMode="auto">
          <a:xfrm>
            <a:off x="3995738" y="3100388"/>
            <a:ext cx="371475" cy="434975"/>
          </a:xfrm>
          <a:prstGeom prst="leftBrace">
            <a:avLst>
              <a:gd name="adj1" fmla="val 9758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4"/>
          <p:cNvSpPr>
            <a:spLocks noChangeArrowheads="1"/>
          </p:cNvSpPr>
          <p:nvPr/>
        </p:nvSpPr>
        <p:spPr bwMode="auto">
          <a:xfrm>
            <a:off x="1016000" y="5035550"/>
            <a:ext cx="694372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communication mechanisms are key</a:t>
            </a:r>
          </a:p>
        </p:txBody>
      </p:sp>
    </p:spTree>
    <p:extLst>
      <p:ext uri="{BB962C8B-B14F-4D97-AF65-F5344CB8AC3E}">
        <p14:creationId xmlns:p14="http://schemas.microsoft.com/office/powerpoint/2010/main" val="180326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514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grpSp>
        <p:nvGrpSpPr>
          <p:cNvPr id="38915" name="Group 2051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8951" name="Rectangle 2052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Rectangle 2053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3" name="Text Box 2054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8916" name="Oval 2055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Box 2056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8918" name="Text Box 2057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8919" name="Rectangle 2058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20" name="Rectangle 2059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21" name="Group 2060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8944" name="Rectangle 2061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Text Box 2062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8946" name="Text Box 2063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8947" name="Text Box 2064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8948" name="Text Box 2065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8949" name="Text Box 2066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8950" name="Text Box 2067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8922" name="Line 2068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8923" name="Oval 2069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Text Box 2070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8925" name="Text Box 2071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8926" name="Rectangle 2072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27" name="Rectangle 2073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28" name="Group 2074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8937" name="Rectangle 2075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Text Box 2076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939" name="Text Box 2077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8940" name="Text Box 2078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Excl.</a:t>
              </a:r>
            </a:p>
          </p:txBody>
        </p:sp>
        <p:sp>
          <p:nvSpPr>
            <p:cNvPr id="38941" name="Text Box 2079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8942" name="Text Box 2080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8943" name="Text Box 2081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8929" name="Line 2082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8930" name="Line 2083"/>
          <p:cNvSpPr>
            <a:spLocks noChangeShapeType="1"/>
          </p:cNvSpPr>
          <p:nvPr/>
        </p:nvSpPr>
        <p:spPr bwMode="auto">
          <a:xfrm flipV="1">
            <a:off x="63754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6548" name="Text Box 2084"/>
          <p:cNvSpPr txBox="1">
            <a:spLocks noChangeArrowheads="1"/>
          </p:cNvSpPr>
          <p:nvPr/>
        </p:nvSpPr>
        <p:spPr bwMode="auto">
          <a:xfrm>
            <a:off x="6359525" y="42513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Fill</a:t>
            </a:r>
          </a:p>
        </p:txBody>
      </p:sp>
      <p:sp>
        <p:nvSpPr>
          <p:cNvPr id="38932" name="Text Box 208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38933" name="Text Box 2086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8934" name="Text Box 2087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38935" name="Line 2088"/>
          <p:cNvSpPr>
            <a:spLocks noChangeShapeType="1"/>
          </p:cNvSpPr>
          <p:nvPr/>
        </p:nvSpPr>
        <p:spPr bwMode="auto">
          <a:xfrm>
            <a:off x="5426075" y="4175125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8936" name="Text Box 2089"/>
          <p:cNvSpPr txBox="1">
            <a:spLocks noChangeArrowheads="1"/>
          </p:cNvSpPr>
          <p:nvPr/>
        </p:nvSpPr>
        <p:spPr bwMode="auto">
          <a:xfrm>
            <a:off x="5410200" y="42513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243672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654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39975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7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39940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9942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9943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44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5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39968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9970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9971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39972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9973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39974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9946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9947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39949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39950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51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52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3996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X</a:t>
              </a:r>
            </a:p>
          </p:txBody>
        </p:sp>
        <p:sp>
          <p:nvSpPr>
            <p:cNvPr id="39963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39964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Excl.</a:t>
              </a:r>
            </a:p>
          </p:txBody>
        </p:sp>
        <p:sp>
          <p:nvSpPr>
            <p:cNvPr id="39965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39966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2</a:t>
              </a:r>
            </a:p>
          </p:txBody>
        </p:sp>
        <p:sp>
          <p:nvSpPr>
            <p:cNvPr id="39967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39953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9954" name="Line 35"/>
          <p:cNvSpPr>
            <a:spLocks noChangeShapeType="1"/>
          </p:cNvSpPr>
          <p:nvPr/>
        </p:nvSpPr>
        <p:spPr bwMode="auto">
          <a:xfrm>
            <a:off x="27178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58596" name="Text Box 36"/>
          <p:cNvSpPr txBox="1">
            <a:spLocks noChangeArrowheads="1"/>
          </p:cNvSpPr>
          <p:nvPr/>
        </p:nvSpPr>
        <p:spPr bwMode="auto">
          <a:xfrm>
            <a:off x="2701925" y="42513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Read-Exclusive</a:t>
            </a:r>
          </a:p>
        </p:txBody>
      </p:sp>
      <p:sp>
        <p:nvSpPr>
          <p:cNvPr id="39956" name="Text Box 37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1858598" name="Text Box 38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Store X=3</a:t>
            </a:r>
          </a:p>
        </p:txBody>
      </p:sp>
      <p:sp>
        <p:nvSpPr>
          <p:cNvPr id="39958" name="Rectangle 39"/>
          <p:cNvSpPr>
            <a:spLocks noChangeArrowheads="1"/>
          </p:cNvSpPr>
          <p:nvPr/>
        </p:nvSpPr>
        <p:spPr bwMode="auto">
          <a:xfrm>
            <a:off x="685800" y="5346700"/>
            <a:ext cx="778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read-exclusive invalidates all other copies</a:t>
            </a:r>
          </a:p>
        </p:txBody>
      </p:sp>
      <p:sp>
        <p:nvSpPr>
          <p:cNvPr id="39959" name="Text Box 4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39960" name="Text Box 41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110498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5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8596" grpId="0"/>
      <p:bldP spid="18585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41001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2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3" name="Text Box 6"/>
            <p:cNvSpPr txBox="1">
              <a:spLocks noChangeArrowheads="1"/>
            </p:cNvSpPr>
            <p:nvPr/>
          </p:nvSpPr>
          <p:spPr bwMode="auto">
            <a:xfrm>
              <a:off x="1677" y="3317"/>
              <a:ext cx="2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Shared Memory (X=2)</a:t>
              </a:r>
            </a:p>
          </p:txBody>
        </p:sp>
      </p:grpSp>
      <p:sp>
        <p:nvSpPr>
          <p:cNvPr id="40964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68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69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0994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5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-</a:t>
              </a:r>
            </a:p>
          </p:txBody>
        </p:sp>
        <p:sp>
          <p:nvSpPr>
            <p:cNvPr id="40996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0997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40998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0999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1000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0970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0971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0973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0974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75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76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0987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0990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Invalid</a:t>
              </a:r>
            </a:p>
          </p:txBody>
        </p:sp>
        <p:sp>
          <p:nvSpPr>
            <p:cNvPr id="40991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0992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0993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0977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0978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40979" name="Text Box 36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X=3</a:t>
            </a:r>
          </a:p>
        </p:txBody>
      </p:sp>
      <p:sp>
        <p:nvSpPr>
          <p:cNvPr id="40980" name="Rectangle 37"/>
          <p:cNvSpPr>
            <a:spLocks noChangeArrowheads="1"/>
          </p:cNvSpPr>
          <p:nvPr/>
        </p:nvSpPr>
        <p:spPr bwMode="auto">
          <a:xfrm>
            <a:off x="685800" y="5346700"/>
            <a:ext cx="778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read-exclusive invalidates all other copies</a:t>
            </a:r>
          </a:p>
        </p:txBody>
      </p:sp>
      <p:sp>
        <p:nvSpPr>
          <p:cNvPr id="40981" name="Text Box 38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0982" name="Text Box 39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0983" name="Line 40"/>
          <p:cNvSpPr>
            <a:spLocks noChangeShapeType="1"/>
          </p:cNvSpPr>
          <p:nvPr/>
        </p:nvSpPr>
        <p:spPr bwMode="auto">
          <a:xfrm>
            <a:off x="27178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0984" name="Text Box 41"/>
          <p:cNvSpPr txBox="1">
            <a:spLocks noChangeArrowheads="1"/>
          </p:cNvSpPr>
          <p:nvPr/>
        </p:nvSpPr>
        <p:spPr bwMode="auto">
          <a:xfrm>
            <a:off x="2701925" y="42513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40985" name="Line 42"/>
          <p:cNvSpPr>
            <a:spLocks noChangeShapeType="1"/>
          </p:cNvSpPr>
          <p:nvPr/>
        </p:nvSpPr>
        <p:spPr bwMode="auto">
          <a:xfrm flipV="1">
            <a:off x="5754688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60651" name="Text Box 43"/>
          <p:cNvSpPr txBox="1">
            <a:spLocks noChangeArrowheads="1"/>
          </p:cNvSpPr>
          <p:nvPr/>
        </p:nvSpPr>
        <p:spPr bwMode="auto">
          <a:xfrm>
            <a:off x="5738813" y="4251325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Invalidation</a:t>
            </a:r>
          </a:p>
        </p:txBody>
      </p:sp>
    </p:spTree>
    <p:extLst>
      <p:ext uri="{BB962C8B-B14F-4D97-AF65-F5344CB8AC3E}">
        <p14:creationId xmlns:p14="http://schemas.microsoft.com/office/powerpoint/2010/main" val="4043005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065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smtClean="0"/>
              <a:t>Example2: MESI Coherence</a:t>
            </a:r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2193925" y="4768850"/>
            <a:ext cx="4756150" cy="609600"/>
            <a:chOff x="1180" y="3264"/>
            <a:chExt cx="2996" cy="384"/>
          </a:xfrm>
        </p:grpSpPr>
        <p:sp>
          <p:nvSpPr>
            <p:cNvPr id="42029" name="Rectangle 4"/>
            <p:cNvSpPr>
              <a:spLocks noChangeArrowheads="1"/>
            </p:cNvSpPr>
            <p:nvPr/>
          </p:nvSpPr>
          <p:spPr bwMode="auto">
            <a:xfrm>
              <a:off x="1180" y="3264"/>
              <a:ext cx="2996" cy="384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0" name="Rectangle 5"/>
            <p:cNvSpPr>
              <a:spLocks noChangeArrowheads="1"/>
            </p:cNvSpPr>
            <p:nvPr/>
          </p:nvSpPr>
          <p:spPr bwMode="auto">
            <a:xfrm>
              <a:off x="1246" y="3314"/>
              <a:ext cx="2867" cy="2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Text Box 6"/>
            <p:cNvSpPr txBox="1">
              <a:spLocks noChangeArrowheads="1"/>
            </p:cNvSpPr>
            <p:nvPr/>
          </p:nvSpPr>
          <p:spPr bwMode="auto">
            <a:xfrm>
              <a:off x="1686" y="3317"/>
              <a:ext cx="235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Shared Memory </a:t>
              </a:r>
              <a:r>
                <a:rPr lang="en-CA" dirty="0">
                  <a:solidFill>
                    <a:srgbClr val="FF0000"/>
                  </a:solidFill>
                </a:rPr>
                <a:t>(</a:t>
              </a:r>
              <a:r>
                <a:rPr lang="en-CA" dirty="0" smtClean="0">
                  <a:solidFill>
                    <a:srgbClr val="FF0000"/>
                  </a:solidFill>
                </a:rPr>
                <a:t>X, 2 (out of date) </a:t>
              </a:r>
              <a:r>
                <a:rPr lang="en-CA" dirty="0">
                  <a:solidFill>
                    <a:srgbClr val="FF0000"/>
                  </a:solidFill>
                </a:rPr>
                <a:t>)</a:t>
              </a:r>
            </a:p>
          </p:txBody>
        </p:sp>
      </p:grpSp>
      <p:sp>
        <p:nvSpPr>
          <p:cNvPr id="41988" name="Oval 7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8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92" name="Rectangle 11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993" name="Group 12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2022" name="Rectangle 13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3" name="Text Box 14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24" name="Text Box 15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2025" name="Text Box 16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Dirty</a:t>
              </a:r>
            </a:p>
          </p:txBody>
        </p:sp>
        <p:sp>
          <p:nvSpPr>
            <p:cNvPr id="42026" name="Text Box 17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2027" name="Text Box 18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42028" name="Text Box 19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1994" name="Line 20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1995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1997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1998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99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00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201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6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2017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2018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Invalid</a:t>
              </a:r>
            </a:p>
          </p:txBody>
        </p:sp>
        <p:sp>
          <p:nvSpPr>
            <p:cNvPr id="42019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2020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2021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2001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2002" name="Text Box 35"/>
          <p:cNvSpPr txBox="1">
            <a:spLocks noChangeArrowheads="1"/>
          </p:cNvSpPr>
          <p:nvPr/>
        </p:nvSpPr>
        <p:spPr bwMode="auto">
          <a:xfrm>
            <a:off x="5218113" y="11715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42003" name="Text Box 36"/>
          <p:cNvSpPr txBox="1">
            <a:spLocks noChangeArrowheads="1"/>
          </p:cNvSpPr>
          <p:nvPr/>
        </p:nvSpPr>
        <p:spPr bwMode="auto">
          <a:xfrm>
            <a:off x="2209800" y="1444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X=3</a:t>
            </a:r>
          </a:p>
        </p:txBody>
      </p:sp>
      <p:sp>
        <p:nvSpPr>
          <p:cNvPr id="42004" name="Rectangle 37"/>
          <p:cNvSpPr>
            <a:spLocks noChangeArrowheads="1"/>
          </p:cNvSpPr>
          <p:nvPr/>
        </p:nvSpPr>
        <p:spPr bwMode="auto">
          <a:xfrm>
            <a:off x="1092200" y="5346700"/>
            <a:ext cx="7037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 dirty="0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the state ‘dirty’ implies exclusiveness</a:t>
            </a:r>
          </a:p>
        </p:txBody>
      </p:sp>
      <p:sp>
        <p:nvSpPr>
          <p:cNvPr id="42005" name="Line 38"/>
          <p:cNvSpPr>
            <a:spLocks noChangeShapeType="1"/>
          </p:cNvSpPr>
          <p:nvPr/>
        </p:nvSpPr>
        <p:spPr bwMode="auto">
          <a:xfrm flipV="1">
            <a:off x="2336800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62695" name="Text Box 39"/>
          <p:cNvSpPr txBox="1">
            <a:spLocks noChangeArrowheads="1"/>
          </p:cNvSpPr>
          <p:nvPr/>
        </p:nvSpPr>
        <p:spPr bwMode="auto">
          <a:xfrm>
            <a:off x="1787525" y="42513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Fill</a:t>
            </a:r>
          </a:p>
        </p:txBody>
      </p:sp>
      <p:sp>
        <p:nvSpPr>
          <p:cNvPr id="42007" name="Text Box 4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2008" name="Text Box 41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2011" name="Line 44"/>
          <p:cNvSpPr>
            <a:spLocks noChangeShapeType="1"/>
          </p:cNvSpPr>
          <p:nvPr/>
        </p:nvSpPr>
        <p:spPr bwMode="auto">
          <a:xfrm flipV="1">
            <a:off x="5754688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12" name="Text Box 45"/>
          <p:cNvSpPr txBox="1">
            <a:spLocks noChangeArrowheads="1"/>
          </p:cNvSpPr>
          <p:nvPr/>
        </p:nvSpPr>
        <p:spPr bwMode="auto">
          <a:xfrm>
            <a:off x="5738813" y="4251325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Invalidation</a:t>
            </a:r>
          </a:p>
        </p:txBody>
      </p:sp>
      <p:sp>
        <p:nvSpPr>
          <p:cNvPr id="42013" name="Line 46"/>
          <p:cNvSpPr>
            <a:spLocks noChangeShapeType="1"/>
          </p:cNvSpPr>
          <p:nvPr/>
        </p:nvSpPr>
        <p:spPr bwMode="auto">
          <a:xfrm>
            <a:off x="2740025" y="4159250"/>
            <a:ext cx="0" cy="6096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14" name="Text Box 47"/>
          <p:cNvSpPr txBox="1">
            <a:spLocks noChangeArrowheads="1"/>
          </p:cNvSpPr>
          <p:nvPr/>
        </p:nvSpPr>
        <p:spPr bwMode="auto">
          <a:xfrm>
            <a:off x="2724150" y="42513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</p:spTree>
    <p:extLst>
      <p:ext uri="{BB962C8B-B14F-4D97-AF65-F5344CB8AC3E}">
        <p14:creationId xmlns:p14="http://schemas.microsoft.com/office/powerpoint/2010/main" val="194828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269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Cache Coherence</a:t>
            </a:r>
          </a:p>
          <a:p>
            <a:pPr algn="ctr">
              <a:buFontTx/>
              <a:buNone/>
              <a:defRPr/>
            </a:pPr>
            <a:r>
              <a:rPr lang="en-US" sz="3200" b="1" dirty="0" smtClean="0"/>
              <a:t>Example3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42153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4061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4063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4064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4065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4066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4067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4044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4045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4046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4048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4049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050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1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4054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4056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4057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4058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4059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4060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4052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4053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</p:spTree>
    <p:extLst>
      <p:ext uri="{BB962C8B-B14F-4D97-AF65-F5344CB8AC3E}">
        <p14:creationId xmlns:p14="http://schemas.microsoft.com/office/powerpoint/2010/main" val="320174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67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5086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-</a:t>
              </a:r>
            </a:p>
          </p:txBody>
        </p:sp>
        <p:sp>
          <p:nvSpPr>
            <p:cNvPr id="45088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5089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5090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5091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5092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5068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5069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5070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5072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5073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074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5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5079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508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508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508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5084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5085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5076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5077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2014244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</p:spTree>
    <p:extLst>
      <p:ext uri="{BB962C8B-B14F-4D97-AF65-F5344CB8AC3E}">
        <p14:creationId xmlns:p14="http://schemas.microsoft.com/office/powerpoint/2010/main" val="314131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1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424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982913" y="4852988"/>
            <a:ext cx="319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(X=2)</a:t>
            </a: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6113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6115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6116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6117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6118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-</a:t>
              </a:r>
            </a:p>
          </p:txBody>
        </p:sp>
        <p:sp>
          <p:nvSpPr>
            <p:cNvPr id="46119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6092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6093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6094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6096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6097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098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99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6106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6108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6109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6110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6111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6112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6100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6101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6102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grpSp>
        <p:nvGrpSpPr>
          <p:cNvPr id="46103" name="Group 37"/>
          <p:cNvGrpSpPr>
            <a:grpSpLocks/>
          </p:cNvGrpSpPr>
          <p:nvPr/>
        </p:nvGrpSpPr>
        <p:grpSpPr bwMode="auto">
          <a:xfrm>
            <a:off x="3421063" y="4267200"/>
            <a:ext cx="2325687" cy="512763"/>
            <a:chOff x="2155" y="2688"/>
            <a:chExt cx="1465" cy="323"/>
          </a:xfrm>
        </p:grpSpPr>
        <p:sp>
          <p:nvSpPr>
            <p:cNvPr id="46104" name="Text Box 38"/>
            <p:cNvSpPr txBox="1">
              <a:spLocks noChangeArrowheads="1"/>
            </p:cNvSpPr>
            <p:nvPr/>
          </p:nvSpPr>
          <p:spPr bwMode="auto">
            <a:xfrm>
              <a:off x="2155" y="2702"/>
              <a:ext cx="146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Read-Exclusive</a:t>
              </a:r>
            </a:p>
          </p:txBody>
        </p:sp>
        <p:sp>
          <p:nvSpPr>
            <p:cNvPr id="46105" name="Line 39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131463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336800" y="4852988"/>
            <a:ext cx="4495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(X=out-of-date)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5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7139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0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7141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7142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Dirty</a:t>
              </a:r>
            </a:p>
          </p:txBody>
        </p:sp>
        <p:sp>
          <p:nvSpPr>
            <p:cNvPr id="47143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7144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47145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7116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7117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7118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7120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7121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122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23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7132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7134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7135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7136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7137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7138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7124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7125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7126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47127" name="Text Box 37"/>
          <p:cNvSpPr txBox="1">
            <a:spLocks noChangeArrowheads="1"/>
          </p:cNvSpPr>
          <p:nvPr/>
        </p:nvSpPr>
        <p:spPr bwMode="auto">
          <a:xfrm>
            <a:off x="3421063" y="4289425"/>
            <a:ext cx="2325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47128" name="Line 38"/>
          <p:cNvSpPr>
            <a:spLocks noChangeShapeType="1"/>
          </p:cNvSpPr>
          <p:nvPr/>
        </p:nvSpPr>
        <p:spPr bwMode="auto">
          <a:xfrm>
            <a:off x="3438525" y="4267200"/>
            <a:ext cx="0" cy="5127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47129" name="Group 39"/>
          <p:cNvGrpSpPr>
            <a:grpSpLocks/>
          </p:cNvGrpSpPr>
          <p:nvPr/>
        </p:nvGrpSpPr>
        <p:grpSpPr bwMode="auto">
          <a:xfrm>
            <a:off x="2259013" y="4264025"/>
            <a:ext cx="574675" cy="512763"/>
            <a:chOff x="2155" y="2688"/>
            <a:chExt cx="362" cy="323"/>
          </a:xfrm>
        </p:grpSpPr>
        <p:sp>
          <p:nvSpPr>
            <p:cNvPr id="47130" name="Text Box 40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47131" name="Line 41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83683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336800" y="4852988"/>
            <a:ext cx="368265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00FF"/>
                </a:solidFill>
              </a:rPr>
              <a:t>Shared Memory (</a:t>
            </a:r>
            <a:r>
              <a:rPr lang="en-CA" dirty="0" smtClean="0">
                <a:solidFill>
                  <a:srgbClr val="0000FF"/>
                </a:solidFill>
              </a:rPr>
              <a:t>X, 2 (out of date))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9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8159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48161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8162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Dirty</a:t>
              </a:r>
            </a:p>
          </p:txBody>
        </p:sp>
        <p:sp>
          <p:nvSpPr>
            <p:cNvPr id="48163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8164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48165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8140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8141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8142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8144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8145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146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47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8152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8154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8155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8156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8157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8158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8148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8149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8150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48151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</p:spTree>
    <p:extLst>
      <p:ext uri="{BB962C8B-B14F-4D97-AF65-F5344CB8AC3E}">
        <p14:creationId xmlns:p14="http://schemas.microsoft.com/office/powerpoint/2010/main" val="3636695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7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3400" dirty="0" smtClean="0"/>
              <a:t>Data Communication Mechanisms</a:t>
            </a:r>
          </a:p>
        </p:txBody>
      </p:sp>
      <p:sp>
        <p:nvSpPr>
          <p:cNvPr id="19087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2275" y="1736408"/>
            <a:ext cx="8458200" cy="45720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Shared Memory (aka shared address space, SAS)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en-US" dirty="0" smtClean="0"/>
              <a:t>Any processor can </a:t>
            </a:r>
            <a:r>
              <a:rPr lang="en-US" altLang="en-US" u="sng" dirty="0" smtClean="0">
                <a:solidFill>
                  <a:srgbClr val="CC0099"/>
                </a:solidFill>
              </a:rPr>
              <a:t>directly</a:t>
            </a:r>
            <a:r>
              <a:rPr lang="en-US" altLang="en-US" dirty="0" smtClean="0"/>
              <a:t> reference any memory location 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en-US" dirty="0" smtClean="0"/>
              <a:t>Communication occurs implicitly through loads and stores</a:t>
            </a:r>
          </a:p>
          <a:p>
            <a:pPr lvl="1">
              <a:lnSpc>
                <a:spcPct val="85000"/>
              </a:lnSpc>
              <a:defRPr/>
            </a:pPr>
            <a:r>
              <a:rPr lang="en-US" dirty="0" smtClean="0"/>
              <a:t>Requires separate synchronization mechanisms</a:t>
            </a:r>
          </a:p>
          <a:p>
            <a:pPr lvl="1">
              <a:lnSpc>
                <a:spcPct val="85000"/>
              </a:lnSpc>
              <a:defRPr/>
            </a:pPr>
            <a:endParaRPr lang="en-US" dirty="0" smtClean="0"/>
          </a:p>
          <a:p>
            <a:pPr lvl="1">
              <a:lnSpc>
                <a:spcPct val="85000"/>
              </a:lnSpc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Message Passing</a:t>
            </a:r>
          </a:p>
          <a:p>
            <a:pPr lvl="1">
              <a:spcBef>
                <a:spcPts val="500"/>
              </a:spcBef>
              <a:defRPr/>
            </a:pPr>
            <a:r>
              <a:rPr lang="en-US" altLang="en-US" dirty="0" smtClean="0"/>
              <a:t>Communication via explicit I/O operations (messages)</a:t>
            </a:r>
          </a:p>
        </p:txBody>
      </p:sp>
      <p:sp>
        <p:nvSpPr>
          <p:cNvPr id="9220" name="Rectangle 1028"/>
          <p:cNvSpPr>
            <a:spLocks noChangeArrowheads="1"/>
          </p:cNvSpPr>
          <p:nvPr/>
        </p:nvSpPr>
        <p:spPr bwMode="auto">
          <a:xfrm>
            <a:off x="2887663" y="3211513"/>
            <a:ext cx="3025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focus for now</a:t>
            </a:r>
          </a:p>
        </p:txBody>
      </p:sp>
      <p:sp>
        <p:nvSpPr>
          <p:cNvPr id="9221" name="Rectangle 1028"/>
          <p:cNvSpPr>
            <a:spLocks noChangeArrowheads="1"/>
          </p:cNvSpPr>
          <p:nvPr/>
        </p:nvSpPr>
        <p:spPr bwMode="auto">
          <a:xfrm>
            <a:off x="3638550" y="5148263"/>
            <a:ext cx="1428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later</a:t>
            </a:r>
          </a:p>
        </p:txBody>
      </p:sp>
    </p:spTree>
    <p:extLst>
      <p:ext uri="{BB962C8B-B14F-4D97-AF65-F5344CB8AC3E}">
        <p14:creationId xmlns:p14="http://schemas.microsoft.com/office/powerpoint/2010/main" val="1539246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336800" y="4852988"/>
            <a:ext cx="4495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(X=out-of-date)</a:t>
            </a: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163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49186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7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49188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9189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Dirty</a:t>
              </a:r>
            </a:p>
          </p:txBody>
        </p:sp>
        <p:sp>
          <p:nvSpPr>
            <p:cNvPr id="49190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9191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49192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9164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9165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49166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49168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49169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170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171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49179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0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918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4918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4918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49184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49185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49172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9173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49174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49175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grpSp>
        <p:nvGrpSpPr>
          <p:cNvPr id="49176" name="Group 38"/>
          <p:cNvGrpSpPr>
            <a:grpSpLocks/>
          </p:cNvGrpSpPr>
          <p:nvPr/>
        </p:nvGrpSpPr>
        <p:grpSpPr bwMode="auto">
          <a:xfrm>
            <a:off x="6757988" y="4267200"/>
            <a:ext cx="914400" cy="512763"/>
            <a:chOff x="2155" y="2688"/>
            <a:chExt cx="576" cy="323"/>
          </a:xfrm>
        </p:grpSpPr>
        <p:sp>
          <p:nvSpPr>
            <p:cNvPr id="49177" name="Text Box 39"/>
            <p:cNvSpPr txBox="1">
              <a:spLocks noChangeArrowheads="1"/>
            </p:cNvSpPr>
            <p:nvPr/>
          </p:nvSpPr>
          <p:spPr bwMode="auto">
            <a:xfrm>
              <a:off x="2155" y="270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49178" name="Line 40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97996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336800" y="4852988"/>
            <a:ext cx="4495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(X=out-of-date)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7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0212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3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X</a:t>
              </a:r>
            </a:p>
          </p:txBody>
        </p:sp>
        <p:sp>
          <p:nvSpPr>
            <p:cNvPr id="50214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0215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Dirty</a:t>
              </a:r>
            </a:p>
          </p:txBody>
        </p:sp>
        <p:sp>
          <p:nvSpPr>
            <p:cNvPr id="50216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0217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50218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0188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0189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0190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0192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0193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94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95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020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6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50207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0208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>
                <a:solidFill>
                  <a:srgbClr val="FF0000"/>
                </a:solidFill>
              </a:endParaRPr>
            </a:p>
          </p:txBody>
        </p:sp>
        <p:sp>
          <p:nvSpPr>
            <p:cNvPr id="50209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0210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50211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0196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0197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0198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50199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50200" name="Text Box 38"/>
          <p:cNvSpPr txBox="1">
            <a:spLocks noChangeArrowheads="1"/>
          </p:cNvSpPr>
          <p:nvPr/>
        </p:nvSpPr>
        <p:spPr bwMode="auto">
          <a:xfrm>
            <a:off x="6796088" y="42513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  <p:sp>
        <p:nvSpPr>
          <p:cNvPr id="50201" name="Line 39"/>
          <p:cNvSpPr>
            <a:spLocks noChangeShapeType="1"/>
          </p:cNvSpPr>
          <p:nvPr/>
        </p:nvSpPr>
        <p:spPr bwMode="auto">
          <a:xfrm>
            <a:off x="6840538" y="4287838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0202" name="Group 43"/>
          <p:cNvGrpSpPr>
            <a:grpSpLocks/>
          </p:cNvGrpSpPr>
          <p:nvPr/>
        </p:nvGrpSpPr>
        <p:grpSpPr bwMode="auto">
          <a:xfrm>
            <a:off x="2225675" y="4259263"/>
            <a:ext cx="2389188" cy="512762"/>
            <a:chOff x="2155" y="2688"/>
            <a:chExt cx="362" cy="323"/>
          </a:xfrm>
        </p:grpSpPr>
        <p:sp>
          <p:nvSpPr>
            <p:cNvPr id="50203" name="Text Box 44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Read request</a:t>
              </a:r>
            </a:p>
          </p:txBody>
        </p:sp>
        <p:sp>
          <p:nvSpPr>
            <p:cNvPr id="50204" name="Line 45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246401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989263" y="4852988"/>
            <a:ext cx="319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(X=5)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1238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9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51240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1241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Share</a:t>
              </a:r>
            </a:p>
          </p:txBody>
        </p:sp>
        <p:sp>
          <p:nvSpPr>
            <p:cNvPr id="51242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1243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51244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1212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1213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1214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1216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1217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18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19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123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2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51233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1234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>
                <a:solidFill>
                  <a:srgbClr val="FF0000"/>
                </a:solidFill>
              </a:endParaRPr>
            </a:p>
          </p:txBody>
        </p:sp>
        <p:sp>
          <p:nvSpPr>
            <p:cNvPr id="51235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1236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-</a:t>
              </a:r>
            </a:p>
          </p:txBody>
        </p:sp>
        <p:sp>
          <p:nvSpPr>
            <p:cNvPr id="51237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1220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1221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1222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51223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51224" name="Text Box 38"/>
          <p:cNvSpPr txBox="1">
            <a:spLocks noChangeArrowheads="1"/>
          </p:cNvSpPr>
          <p:nvPr/>
        </p:nvSpPr>
        <p:spPr bwMode="auto">
          <a:xfrm>
            <a:off x="6813550" y="428466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  <p:sp>
        <p:nvSpPr>
          <p:cNvPr id="51225" name="Line 39"/>
          <p:cNvSpPr>
            <a:spLocks noChangeShapeType="1"/>
          </p:cNvSpPr>
          <p:nvPr/>
        </p:nvSpPr>
        <p:spPr bwMode="auto">
          <a:xfrm>
            <a:off x="6831013" y="4262438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1226" name="Group 40"/>
          <p:cNvGrpSpPr>
            <a:grpSpLocks/>
          </p:cNvGrpSpPr>
          <p:nvPr/>
        </p:nvGrpSpPr>
        <p:grpSpPr bwMode="auto">
          <a:xfrm>
            <a:off x="4364038" y="4259263"/>
            <a:ext cx="1168400" cy="512762"/>
            <a:chOff x="2155" y="2688"/>
            <a:chExt cx="736" cy="323"/>
          </a:xfrm>
        </p:grpSpPr>
        <p:sp>
          <p:nvSpPr>
            <p:cNvPr id="51229" name="Text Box 41"/>
            <p:cNvSpPr txBox="1">
              <a:spLocks noChangeArrowheads="1"/>
            </p:cNvSpPr>
            <p:nvPr/>
          </p:nvSpPr>
          <p:spPr bwMode="auto">
            <a:xfrm>
              <a:off x="2155" y="2702"/>
              <a:ext cx="7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Update</a:t>
              </a:r>
            </a:p>
          </p:txBody>
        </p:sp>
        <p:sp>
          <p:nvSpPr>
            <p:cNvPr id="51230" name="Line 42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1227" name="Text Box 44"/>
          <p:cNvSpPr txBox="1">
            <a:spLocks noChangeArrowheads="1"/>
          </p:cNvSpPr>
          <p:nvPr/>
        </p:nvSpPr>
        <p:spPr bwMode="auto">
          <a:xfrm>
            <a:off x="2341563" y="4281488"/>
            <a:ext cx="238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 request</a:t>
            </a:r>
          </a:p>
        </p:txBody>
      </p:sp>
      <p:sp>
        <p:nvSpPr>
          <p:cNvPr id="51228" name="Line 45"/>
          <p:cNvSpPr>
            <a:spLocks noChangeShapeType="1"/>
          </p:cNvSpPr>
          <p:nvPr/>
        </p:nvSpPr>
        <p:spPr bwMode="auto">
          <a:xfrm>
            <a:off x="2414588" y="4259263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847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Example3: Basic Coherence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989263" y="4852988"/>
            <a:ext cx="319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(X=5)</a:t>
            </a:r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5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2265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6" name="Text Box 13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/>
                <a:t>X</a:t>
              </a:r>
            </a:p>
          </p:txBody>
        </p:sp>
        <p:sp>
          <p:nvSpPr>
            <p:cNvPr id="52267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2268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Share</a:t>
              </a:r>
            </a:p>
          </p:txBody>
        </p:sp>
        <p:sp>
          <p:nvSpPr>
            <p:cNvPr id="52269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2270" name="Text Box 17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52271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2236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2237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2238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2240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2241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242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43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2258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Text Box 28"/>
            <p:cNvSpPr txBox="1">
              <a:spLocks noChangeArrowheads="1"/>
            </p:cNvSpPr>
            <p:nvPr/>
          </p:nvSpPr>
          <p:spPr bwMode="auto">
            <a:xfrm>
              <a:off x="1991" y="2501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X</a:t>
              </a:r>
            </a:p>
          </p:txBody>
        </p:sp>
        <p:sp>
          <p:nvSpPr>
            <p:cNvPr id="52260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2261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Share</a:t>
              </a:r>
            </a:p>
          </p:txBody>
        </p:sp>
        <p:sp>
          <p:nvSpPr>
            <p:cNvPr id="52262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2263" name="Text Box 32"/>
            <p:cNvSpPr txBox="1">
              <a:spLocks noChangeArrowheads="1"/>
            </p:cNvSpPr>
            <p:nvPr/>
          </p:nvSpPr>
          <p:spPr bwMode="auto">
            <a:xfrm>
              <a:off x="2410" y="2504"/>
              <a:ext cx="345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5</a:t>
              </a:r>
            </a:p>
          </p:txBody>
        </p:sp>
        <p:sp>
          <p:nvSpPr>
            <p:cNvPr id="52264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2244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2245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2246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52247" name="Text Box 37"/>
          <p:cNvSpPr txBox="1">
            <a:spLocks noChangeArrowheads="1"/>
          </p:cNvSpPr>
          <p:nvPr/>
        </p:nvSpPr>
        <p:spPr bwMode="auto">
          <a:xfrm>
            <a:off x="5286375" y="16922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Load X</a:t>
            </a:r>
          </a:p>
        </p:txBody>
      </p:sp>
      <p:sp>
        <p:nvSpPr>
          <p:cNvPr id="52248" name="Text Box 38"/>
          <p:cNvSpPr txBox="1">
            <a:spLocks noChangeArrowheads="1"/>
          </p:cNvSpPr>
          <p:nvPr/>
        </p:nvSpPr>
        <p:spPr bwMode="auto">
          <a:xfrm>
            <a:off x="6813550" y="428466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</a:t>
            </a:r>
          </a:p>
        </p:txBody>
      </p:sp>
      <p:sp>
        <p:nvSpPr>
          <p:cNvPr id="52249" name="Line 39"/>
          <p:cNvSpPr>
            <a:spLocks noChangeShapeType="1"/>
          </p:cNvSpPr>
          <p:nvPr/>
        </p:nvSpPr>
        <p:spPr bwMode="auto">
          <a:xfrm>
            <a:off x="6831013" y="4262438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2250" name="Group 40"/>
          <p:cNvGrpSpPr>
            <a:grpSpLocks/>
          </p:cNvGrpSpPr>
          <p:nvPr/>
        </p:nvGrpSpPr>
        <p:grpSpPr bwMode="auto">
          <a:xfrm>
            <a:off x="4364038" y="4259263"/>
            <a:ext cx="1168400" cy="512762"/>
            <a:chOff x="2155" y="2688"/>
            <a:chExt cx="736" cy="323"/>
          </a:xfrm>
        </p:grpSpPr>
        <p:sp>
          <p:nvSpPr>
            <p:cNvPr id="52256" name="Text Box 41"/>
            <p:cNvSpPr txBox="1">
              <a:spLocks noChangeArrowheads="1"/>
            </p:cNvSpPr>
            <p:nvPr/>
          </p:nvSpPr>
          <p:spPr bwMode="auto">
            <a:xfrm>
              <a:off x="2155" y="2702"/>
              <a:ext cx="7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/>
                <a:t>Update</a:t>
              </a:r>
            </a:p>
          </p:txBody>
        </p:sp>
        <p:sp>
          <p:nvSpPr>
            <p:cNvPr id="52257" name="Line 42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2251" name="Text Box 43"/>
          <p:cNvSpPr txBox="1">
            <a:spLocks noChangeArrowheads="1"/>
          </p:cNvSpPr>
          <p:nvPr/>
        </p:nvSpPr>
        <p:spPr bwMode="auto">
          <a:xfrm>
            <a:off x="2341563" y="4281488"/>
            <a:ext cx="238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 request</a:t>
            </a:r>
          </a:p>
        </p:txBody>
      </p:sp>
      <p:sp>
        <p:nvSpPr>
          <p:cNvPr id="52252" name="Line 44"/>
          <p:cNvSpPr>
            <a:spLocks noChangeShapeType="1"/>
          </p:cNvSpPr>
          <p:nvPr/>
        </p:nvSpPr>
        <p:spPr bwMode="auto">
          <a:xfrm>
            <a:off x="2414588" y="4259263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2253" name="Group 45"/>
          <p:cNvGrpSpPr>
            <a:grpSpLocks/>
          </p:cNvGrpSpPr>
          <p:nvPr/>
        </p:nvGrpSpPr>
        <p:grpSpPr bwMode="auto">
          <a:xfrm>
            <a:off x="5561013" y="4248150"/>
            <a:ext cx="574675" cy="512763"/>
            <a:chOff x="2155" y="2688"/>
            <a:chExt cx="362" cy="323"/>
          </a:xfrm>
        </p:grpSpPr>
        <p:sp>
          <p:nvSpPr>
            <p:cNvPr id="52254" name="Text Box 46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52255" name="Line 47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58633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Avoiding False Sharing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81609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647950" y="4852988"/>
            <a:ext cx="386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(X=0,Y=0)</a:t>
            </a:r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6355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6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6357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6358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6359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56360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6332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6333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6334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6336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6337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6338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39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6350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635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635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6354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6340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6341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6342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3421063" y="4267200"/>
            <a:ext cx="2325687" cy="512763"/>
            <a:chOff x="3421063" y="4267200"/>
            <a:chExt cx="2326278" cy="512763"/>
          </a:xfrm>
        </p:grpSpPr>
        <p:sp>
          <p:nvSpPr>
            <p:cNvPr id="56348" name="Text Box 37"/>
            <p:cNvSpPr txBox="1">
              <a:spLocks noChangeArrowheads="1"/>
            </p:cNvSpPr>
            <p:nvPr/>
          </p:nvSpPr>
          <p:spPr bwMode="auto">
            <a:xfrm>
              <a:off x="3421063" y="4289425"/>
              <a:ext cx="232627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/>
                <a:t>Read-Exclusive</a:t>
              </a:r>
            </a:p>
          </p:txBody>
        </p:sp>
        <p:sp>
          <p:nvSpPr>
            <p:cNvPr id="56349" name="Line 38"/>
            <p:cNvSpPr>
              <a:spLocks noChangeShapeType="1"/>
            </p:cNvSpPr>
            <p:nvPr/>
          </p:nvSpPr>
          <p:spPr bwMode="auto">
            <a:xfrm>
              <a:off x="3438525" y="4267200"/>
              <a:ext cx="0" cy="5127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6345" name="Rectangle 39"/>
          <p:cNvSpPr>
            <a:spLocks noChangeArrowheads="1"/>
          </p:cNvSpPr>
          <p:nvPr/>
        </p:nvSpPr>
        <p:spPr bwMode="auto">
          <a:xfrm>
            <a:off x="1257300" y="5343525"/>
            <a:ext cx="6646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X and Y are on the same cache line</a:t>
            </a:r>
          </a:p>
        </p:txBody>
      </p:sp>
      <p:sp>
        <p:nvSpPr>
          <p:cNvPr id="56346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-,-</a:t>
            </a:r>
          </a:p>
        </p:txBody>
      </p:sp>
      <p:sp>
        <p:nvSpPr>
          <p:cNvPr id="56347" name="Text Box 13"/>
          <p:cNvSpPr txBox="1">
            <a:spLocks noChangeArrowheads="1"/>
          </p:cNvSpPr>
          <p:nvPr/>
        </p:nvSpPr>
        <p:spPr bwMode="auto">
          <a:xfrm>
            <a:off x="3049588" y="3641725"/>
            <a:ext cx="547687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</p:spTree>
    <p:extLst>
      <p:ext uri="{BB962C8B-B14F-4D97-AF65-F5344CB8AC3E}">
        <p14:creationId xmlns:p14="http://schemas.microsoft.com/office/powerpoint/2010/main" val="290108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105024" y="4768850"/>
            <a:ext cx="4943475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163763" y="4852988"/>
            <a:ext cx="4830762" cy="461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(X,Y=out-of-date)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355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7379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0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 dirty="0"/>
                <a:t>X,Y</a:t>
              </a:r>
            </a:p>
          </p:txBody>
        </p:sp>
        <p:sp>
          <p:nvSpPr>
            <p:cNvPr id="57381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7382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Dirty</a:t>
              </a:r>
            </a:p>
          </p:txBody>
        </p:sp>
        <p:sp>
          <p:nvSpPr>
            <p:cNvPr id="57383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7384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5,0</a:t>
              </a:r>
            </a:p>
          </p:txBody>
        </p:sp>
        <p:sp>
          <p:nvSpPr>
            <p:cNvPr id="57385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7356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7357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7358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7360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7361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362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363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7374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5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7376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7377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7378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7364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7365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7366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-,-</a:t>
            </a:r>
          </a:p>
        </p:txBody>
      </p:sp>
      <p:sp>
        <p:nvSpPr>
          <p:cNvPr id="57367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57368" name="Text Box 37"/>
          <p:cNvSpPr txBox="1">
            <a:spLocks noChangeArrowheads="1"/>
          </p:cNvSpPr>
          <p:nvPr/>
        </p:nvSpPr>
        <p:spPr bwMode="auto">
          <a:xfrm>
            <a:off x="3421063" y="4289425"/>
            <a:ext cx="2325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57369" name="Line 38"/>
          <p:cNvSpPr>
            <a:spLocks noChangeShapeType="1"/>
          </p:cNvSpPr>
          <p:nvPr/>
        </p:nvSpPr>
        <p:spPr bwMode="auto">
          <a:xfrm>
            <a:off x="3438525" y="4267200"/>
            <a:ext cx="0" cy="5127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grpSp>
        <p:nvGrpSpPr>
          <p:cNvPr id="57370" name="Group 39"/>
          <p:cNvGrpSpPr>
            <a:grpSpLocks/>
          </p:cNvGrpSpPr>
          <p:nvPr/>
        </p:nvGrpSpPr>
        <p:grpSpPr bwMode="auto">
          <a:xfrm>
            <a:off x="2259013" y="4264025"/>
            <a:ext cx="574675" cy="512763"/>
            <a:chOff x="2155" y="2688"/>
            <a:chExt cx="362" cy="323"/>
          </a:xfrm>
        </p:grpSpPr>
        <p:sp>
          <p:nvSpPr>
            <p:cNvPr id="57372" name="Text Box 40"/>
            <p:cNvSpPr txBox="1">
              <a:spLocks noChangeArrowheads="1"/>
            </p:cNvSpPr>
            <p:nvPr/>
          </p:nvSpPr>
          <p:spPr bwMode="auto">
            <a:xfrm>
              <a:off x="2155" y="270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57373" name="Line 41"/>
            <p:cNvSpPr>
              <a:spLocks noChangeShapeType="1"/>
            </p:cNvSpPr>
            <p:nvPr/>
          </p:nvSpPr>
          <p:spPr bwMode="auto">
            <a:xfrm>
              <a:off x="2166" y="2688"/>
              <a:ext cx="0" cy="3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7371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</p:spTree>
    <p:extLst>
      <p:ext uri="{BB962C8B-B14F-4D97-AF65-F5344CB8AC3E}">
        <p14:creationId xmlns:p14="http://schemas.microsoft.com/office/powerpoint/2010/main" val="96483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17724" y="4768850"/>
            <a:ext cx="4930775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163763" y="4852988"/>
            <a:ext cx="4830762" cy="461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(X,Y=out-of-date)</a:t>
            </a:r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79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8405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6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 dirty="0"/>
                <a:t>X,Y</a:t>
              </a:r>
            </a:p>
          </p:txBody>
        </p:sp>
        <p:sp>
          <p:nvSpPr>
            <p:cNvPr id="58407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8408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</a:rPr>
                <a:t>Dirty</a:t>
              </a:r>
              <a:endParaRPr lang="en-CA" dirty="0"/>
            </a:p>
          </p:txBody>
        </p:sp>
        <p:sp>
          <p:nvSpPr>
            <p:cNvPr id="58409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8410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5,0</a:t>
              </a:r>
            </a:p>
          </p:txBody>
        </p:sp>
        <p:sp>
          <p:nvSpPr>
            <p:cNvPr id="58411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8380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8381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8382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8384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8385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8386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87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8400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1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8402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8403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8404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8388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8389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8390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58391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6684963" y="4249738"/>
            <a:ext cx="2327275" cy="512762"/>
            <a:chOff x="6685556" y="4250108"/>
            <a:chExt cx="2326278" cy="512763"/>
          </a:xfrm>
        </p:grpSpPr>
        <p:sp>
          <p:nvSpPr>
            <p:cNvPr id="58398" name="Text Box 37"/>
            <p:cNvSpPr txBox="1">
              <a:spLocks noChangeArrowheads="1"/>
            </p:cNvSpPr>
            <p:nvPr/>
          </p:nvSpPr>
          <p:spPr bwMode="auto">
            <a:xfrm>
              <a:off x="6685556" y="4272333"/>
              <a:ext cx="232627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/>
                <a:t>Read-Exclusive</a:t>
              </a:r>
            </a:p>
          </p:txBody>
        </p:sp>
        <p:sp>
          <p:nvSpPr>
            <p:cNvPr id="58399" name="Line 38"/>
            <p:cNvSpPr>
              <a:spLocks noChangeShapeType="1"/>
            </p:cNvSpPr>
            <p:nvPr/>
          </p:nvSpPr>
          <p:spPr bwMode="auto">
            <a:xfrm>
              <a:off x="6694473" y="4250108"/>
              <a:ext cx="0" cy="5127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8393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5297488" y="16827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Y=2</a:t>
            </a: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3600450" y="4238625"/>
            <a:ext cx="1744663" cy="512763"/>
            <a:chOff x="5087670" y="4238388"/>
            <a:chExt cx="1744388" cy="512763"/>
          </a:xfrm>
        </p:grpSpPr>
        <p:sp>
          <p:nvSpPr>
            <p:cNvPr id="58396" name="Line 41"/>
            <p:cNvSpPr>
              <a:spLocks noChangeShapeType="1"/>
            </p:cNvSpPr>
            <p:nvPr/>
          </p:nvSpPr>
          <p:spPr bwMode="auto">
            <a:xfrm>
              <a:off x="5096588" y="4238388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8397" name="Text Box 40"/>
            <p:cNvSpPr txBox="1">
              <a:spLocks noChangeArrowheads="1"/>
            </p:cNvSpPr>
            <p:nvPr/>
          </p:nvSpPr>
          <p:spPr bwMode="auto">
            <a:xfrm>
              <a:off x="5087670" y="4277704"/>
              <a:ext cx="17443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Invalidation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2093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193925" y="4768850"/>
            <a:ext cx="4756150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647950" y="4852988"/>
            <a:ext cx="386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(X=5,Y=0)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403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59430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1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59432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9433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9434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9435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59436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9404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9405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59406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59408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59409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410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411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5942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6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59427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59428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59429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59412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9413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59414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-,-</a:t>
            </a:r>
          </a:p>
        </p:txBody>
      </p:sp>
      <p:sp>
        <p:nvSpPr>
          <p:cNvPr id="59415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59416" name="Text Box 37"/>
          <p:cNvSpPr txBox="1">
            <a:spLocks noChangeArrowheads="1"/>
          </p:cNvSpPr>
          <p:nvPr/>
        </p:nvSpPr>
        <p:spPr bwMode="auto">
          <a:xfrm>
            <a:off x="6694488" y="4281488"/>
            <a:ext cx="23256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59417" name="Line 38"/>
          <p:cNvSpPr>
            <a:spLocks noChangeShapeType="1"/>
          </p:cNvSpPr>
          <p:nvPr/>
        </p:nvSpPr>
        <p:spPr bwMode="auto">
          <a:xfrm>
            <a:off x="6702425" y="4259263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9418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59419" name="Text Box 36"/>
          <p:cNvSpPr txBox="1">
            <a:spLocks noChangeArrowheads="1"/>
          </p:cNvSpPr>
          <p:nvPr/>
        </p:nvSpPr>
        <p:spPr bwMode="auto">
          <a:xfrm>
            <a:off x="5297488" y="16827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Y=2</a:t>
            </a:r>
          </a:p>
        </p:txBody>
      </p:sp>
      <p:grpSp>
        <p:nvGrpSpPr>
          <p:cNvPr id="59420" name="Group 48"/>
          <p:cNvGrpSpPr>
            <a:grpSpLocks/>
          </p:cNvGrpSpPr>
          <p:nvPr/>
        </p:nvGrpSpPr>
        <p:grpSpPr bwMode="auto">
          <a:xfrm>
            <a:off x="3703638" y="4238625"/>
            <a:ext cx="1744662" cy="512763"/>
            <a:chOff x="5087670" y="4238388"/>
            <a:chExt cx="1744388" cy="512763"/>
          </a:xfrm>
        </p:grpSpPr>
        <p:sp>
          <p:nvSpPr>
            <p:cNvPr id="59423" name="Line 41"/>
            <p:cNvSpPr>
              <a:spLocks noChangeShapeType="1"/>
            </p:cNvSpPr>
            <p:nvPr/>
          </p:nvSpPr>
          <p:spPr bwMode="auto">
            <a:xfrm>
              <a:off x="5096588" y="4238388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9424" name="Text Box 40"/>
            <p:cNvSpPr txBox="1">
              <a:spLocks noChangeArrowheads="1"/>
            </p:cNvSpPr>
            <p:nvPr/>
          </p:nvSpPr>
          <p:spPr bwMode="auto">
            <a:xfrm>
              <a:off x="5087670" y="4277704"/>
              <a:ext cx="17443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Invalidation</a:t>
              </a:r>
            </a:p>
          </p:txBody>
        </p:sp>
      </p:grpSp>
      <p:sp>
        <p:nvSpPr>
          <p:cNvPr id="59421" name="Line 42"/>
          <p:cNvSpPr>
            <a:spLocks noChangeShapeType="1"/>
          </p:cNvSpPr>
          <p:nvPr/>
        </p:nvSpPr>
        <p:spPr bwMode="auto">
          <a:xfrm>
            <a:off x="2501900" y="4241800"/>
            <a:ext cx="0" cy="512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59422" name="Text Box 40"/>
          <p:cNvSpPr txBox="1">
            <a:spLocks noChangeArrowheads="1"/>
          </p:cNvSpPr>
          <p:nvPr/>
        </p:nvSpPr>
        <p:spPr bwMode="auto">
          <a:xfrm>
            <a:off x="2479675" y="4251325"/>
            <a:ext cx="1127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93477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028824" y="4768850"/>
            <a:ext cx="5110163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163763" y="4852988"/>
            <a:ext cx="4830762" cy="461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(X,Y=out-of-date)</a:t>
            </a: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427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60456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7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0458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0459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60460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0461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0462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0428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0429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60430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0432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0433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34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435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60451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2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0453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60454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0455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0436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0437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60438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5,2</a:t>
            </a:r>
          </a:p>
        </p:txBody>
      </p:sp>
      <p:sp>
        <p:nvSpPr>
          <p:cNvPr id="60439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60440" name="Text Box 37"/>
          <p:cNvSpPr txBox="1">
            <a:spLocks noChangeArrowheads="1"/>
          </p:cNvSpPr>
          <p:nvPr/>
        </p:nvSpPr>
        <p:spPr bwMode="auto">
          <a:xfrm>
            <a:off x="6694488" y="4281488"/>
            <a:ext cx="23256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60441" name="Line 38"/>
          <p:cNvSpPr>
            <a:spLocks noChangeShapeType="1"/>
          </p:cNvSpPr>
          <p:nvPr/>
        </p:nvSpPr>
        <p:spPr bwMode="auto">
          <a:xfrm>
            <a:off x="6702425" y="4259263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0442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X,Y</a:t>
            </a:r>
          </a:p>
        </p:txBody>
      </p:sp>
      <p:sp>
        <p:nvSpPr>
          <p:cNvPr id="60443" name="Text Box 36"/>
          <p:cNvSpPr txBox="1">
            <a:spLocks noChangeArrowheads="1"/>
          </p:cNvSpPr>
          <p:nvPr/>
        </p:nvSpPr>
        <p:spPr bwMode="auto">
          <a:xfrm>
            <a:off x="5297488" y="16827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Y=2</a:t>
            </a:r>
          </a:p>
        </p:txBody>
      </p:sp>
      <p:grpSp>
        <p:nvGrpSpPr>
          <p:cNvPr id="60444" name="Group 48"/>
          <p:cNvGrpSpPr>
            <a:grpSpLocks/>
          </p:cNvGrpSpPr>
          <p:nvPr/>
        </p:nvGrpSpPr>
        <p:grpSpPr bwMode="auto">
          <a:xfrm>
            <a:off x="3703638" y="4238625"/>
            <a:ext cx="2354262" cy="519113"/>
            <a:chOff x="5087670" y="4238388"/>
            <a:chExt cx="2355062" cy="519884"/>
          </a:xfrm>
        </p:grpSpPr>
        <p:sp>
          <p:nvSpPr>
            <p:cNvPr id="60447" name="Line 41"/>
            <p:cNvSpPr>
              <a:spLocks noChangeShapeType="1"/>
            </p:cNvSpPr>
            <p:nvPr/>
          </p:nvSpPr>
          <p:spPr bwMode="auto">
            <a:xfrm>
              <a:off x="5096588" y="4238388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60448" name="Text Box 40"/>
            <p:cNvSpPr txBox="1">
              <a:spLocks noChangeArrowheads="1"/>
            </p:cNvSpPr>
            <p:nvPr/>
          </p:nvSpPr>
          <p:spPr bwMode="auto">
            <a:xfrm>
              <a:off x="5087670" y="4277704"/>
              <a:ext cx="17443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Invalidation</a:t>
              </a:r>
            </a:p>
          </p:txBody>
        </p:sp>
        <p:sp>
          <p:nvSpPr>
            <p:cNvPr id="60449" name="Text Box 40"/>
            <p:cNvSpPr txBox="1">
              <a:spLocks noChangeArrowheads="1"/>
            </p:cNvSpPr>
            <p:nvPr/>
          </p:nvSpPr>
          <p:spPr bwMode="auto">
            <a:xfrm>
              <a:off x="6966320" y="4276280"/>
              <a:ext cx="4764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60450" name="Line 41"/>
            <p:cNvSpPr>
              <a:spLocks noChangeShapeType="1"/>
            </p:cNvSpPr>
            <p:nvPr/>
          </p:nvSpPr>
          <p:spPr bwMode="auto">
            <a:xfrm>
              <a:off x="7000876" y="4245509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60445" name="Line 42"/>
          <p:cNvSpPr>
            <a:spLocks noChangeShapeType="1"/>
          </p:cNvSpPr>
          <p:nvPr/>
        </p:nvSpPr>
        <p:spPr bwMode="auto">
          <a:xfrm>
            <a:off x="2501900" y="4241800"/>
            <a:ext cx="0" cy="512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0446" name="Text Box 40"/>
          <p:cNvSpPr txBox="1">
            <a:spLocks noChangeArrowheads="1"/>
          </p:cNvSpPr>
          <p:nvPr/>
        </p:nvSpPr>
        <p:spPr bwMode="auto">
          <a:xfrm>
            <a:off x="2479675" y="4251325"/>
            <a:ext cx="1127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52712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Basic Parallel Architectures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9148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092324" y="4768850"/>
            <a:ext cx="4968875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163763" y="4852988"/>
            <a:ext cx="4830762" cy="461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(X,Y=out-of-date)</a:t>
            </a: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51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61480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1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1482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1483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61484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1485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1486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1452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1453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61454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1456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1457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8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59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6147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6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1477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>
                  <a:solidFill>
                    <a:srgbClr val="FF0000"/>
                  </a:solidFill>
                </a:rPr>
                <a:t>Dirty</a:t>
              </a:r>
              <a:endParaRPr lang="en-CA"/>
            </a:p>
          </p:txBody>
        </p:sp>
        <p:sp>
          <p:nvSpPr>
            <p:cNvPr id="61478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1479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1460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1461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61462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5,2</a:t>
            </a:r>
          </a:p>
        </p:txBody>
      </p:sp>
      <p:sp>
        <p:nvSpPr>
          <p:cNvPr id="61463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X=5</a:t>
            </a:r>
          </a:p>
        </p:txBody>
      </p:sp>
      <p:sp>
        <p:nvSpPr>
          <p:cNvPr id="61464" name="Text Box 37"/>
          <p:cNvSpPr txBox="1">
            <a:spLocks noChangeArrowheads="1"/>
          </p:cNvSpPr>
          <p:nvPr/>
        </p:nvSpPr>
        <p:spPr bwMode="auto">
          <a:xfrm>
            <a:off x="6694488" y="4281488"/>
            <a:ext cx="23256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Read-Exclusive</a:t>
            </a:r>
          </a:p>
        </p:txBody>
      </p:sp>
      <p:sp>
        <p:nvSpPr>
          <p:cNvPr id="61465" name="Line 38"/>
          <p:cNvSpPr>
            <a:spLocks noChangeShapeType="1"/>
          </p:cNvSpPr>
          <p:nvPr/>
        </p:nvSpPr>
        <p:spPr bwMode="auto">
          <a:xfrm>
            <a:off x="6702425" y="4259263"/>
            <a:ext cx="0" cy="512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1466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 dirty="0"/>
              <a:t>X,Y</a:t>
            </a:r>
          </a:p>
        </p:txBody>
      </p:sp>
      <p:sp>
        <p:nvSpPr>
          <p:cNvPr id="61467" name="Text Box 36"/>
          <p:cNvSpPr txBox="1">
            <a:spLocks noChangeArrowheads="1"/>
          </p:cNvSpPr>
          <p:nvPr/>
        </p:nvSpPr>
        <p:spPr bwMode="auto">
          <a:xfrm>
            <a:off x="5297488" y="16827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Store Y=2</a:t>
            </a:r>
          </a:p>
        </p:txBody>
      </p:sp>
      <p:grpSp>
        <p:nvGrpSpPr>
          <p:cNvPr id="61468" name="Group 48"/>
          <p:cNvGrpSpPr>
            <a:grpSpLocks/>
          </p:cNvGrpSpPr>
          <p:nvPr/>
        </p:nvGrpSpPr>
        <p:grpSpPr bwMode="auto">
          <a:xfrm>
            <a:off x="3703638" y="4238625"/>
            <a:ext cx="2354262" cy="519113"/>
            <a:chOff x="5087670" y="4238388"/>
            <a:chExt cx="2355062" cy="519884"/>
          </a:xfrm>
        </p:grpSpPr>
        <p:sp>
          <p:nvSpPr>
            <p:cNvPr id="61471" name="Line 41"/>
            <p:cNvSpPr>
              <a:spLocks noChangeShapeType="1"/>
            </p:cNvSpPr>
            <p:nvPr/>
          </p:nvSpPr>
          <p:spPr bwMode="auto">
            <a:xfrm>
              <a:off x="5096588" y="4238388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61472" name="Text Box 40"/>
            <p:cNvSpPr txBox="1">
              <a:spLocks noChangeArrowheads="1"/>
            </p:cNvSpPr>
            <p:nvPr/>
          </p:nvSpPr>
          <p:spPr bwMode="auto">
            <a:xfrm>
              <a:off x="5087670" y="4277704"/>
              <a:ext cx="17443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Invalidation</a:t>
              </a:r>
            </a:p>
          </p:txBody>
        </p:sp>
        <p:sp>
          <p:nvSpPr>
            <p:cNvPr id="61473" name="Text Box 40"/>
            <p:cNvSpPr txBox="1">
              <a:spLocks noChangeArrowheads="1"/>
            </p:cNvSpPr>
            <p:nvPr/>
          </p:nvSpPr>
          <p:spPr bwMode="auto">
            <a:xfrm>
              <a:off x="6966320" y="4276280"/>
              <a:ext cx="4764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kumimoji="0" lang="en-CA">
                  <a:solidFill>
                    <a:srgbClr val="FF0000"/>
                  </a:solidFill>
                </a:rPr>
                <a:t>fill</a:t>
              </a:r>
            </a:p>
          </p:txBody>
        </p:sp>
        <p:sp>
          <p:nvSpPr>
            <p:cNvPr id="61474" name="Line 41"/>
            <p:cNvSpPr>
              <a:spLocks noChangeShapeType="1"/>
            </p:cNvSpPr>
            <p:nvPr/>
          </p:nvSpPr>
          <p:spPr bwMode="auto">
            <a:xfrm>
              <a:off x="7000876" y="4245509"/>
              <a:ext cx="0" cy="5127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61469" name="Line 42"/>
          <p:cNvSpPr>
            <a:spLocks noChangeShapeType="1"/>
          </p:cNvSpPr>
          <p:nvPr/>
        </p:nvSpPr>
        <p:spPr bwMode="auto">
          <a:xfrm>
            <a:off x="2501900" y="4241800"/>
            <a:ext cx="0" cy="512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1470" name="Text Box 40"/>
          <p:cNvSpPr txBox="1">
            <a:spLocks noChangeArrowheads="1"/>
          </p:cNvSpPr>
          <p:nvPr/>
        </p:nvSpPr>
        <p:spPr bwMode="auto">
          <a:xfrm>
            <a:off x="2479675" y="4251325"/>
            <a:ext cx="1127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>
                <a:solidFill>
                  <a:srgbClr val="FF0000"/>
                </a:solidFill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329917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609600"/>
            <a:ext cx="8613775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False Sharing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054224" y="4768850"/>
            <a:ext cx="5110163" cy="609600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298700" y="4848225"/>
            <a:ext cx="4551363" cy="44132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163763" y="4852988"/>
            <a:ext cx="4830762" cy="461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FF"/>
                </a:solidFill>
              </a:rPr>
              <a:t>Shared Memory (X,Y=out-of-date)</a:t>
            </a: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216217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64465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36855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222091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164465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75" name="Group 11"/>
          <p:cNvGrpSpPr>
            <a:grpSpLocks/>
          </p:cNvGrpSpPr>
          <p:nvPr/>
        </p:nvGrpSpPr>
        <p:grpSpPr bwMode="auto">
          <a:xfrm>
            <a:off x="1720850" y="3114675"/>
            <a:ext cx="2711450" cy="1063625"/>
            <a:chOff x="1152" y="2210"/>
            <a:chExt cx="1708" cy="670"/>
          </a:xfrm>
        </p:grpSpPr>
        <p:sp>
          <p:nvSpPr>
            <p:cNvPr id="62500" name="Rectangle 12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1" name="Text Box 13"/>
            <p:cNvSpPr txBox="1">
              <a:spLocks noChangeArrowheads="1"/>
            </p:cNvSpPr>
            <p:nvPr/>
          </p:nvSpPr>
          <p:spPr bwMode="auto">
            <a:xfrm>
              <a:off x="1991" y="2544"/>
              <a:ext cx="345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2502" name="Text Box 14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2503" name="Text Box 15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62504" name="Text Box 16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2505" name="Text Box 17"/>
            <p:cNvSpPr txBox="1">
              <a:spLocks noChangeArrowheads="1"/>
            </p:cNvSpPr>
            <p:nvPr/>
          </p:nvSpPr>
          <p:spPr bwMode="auto">
            <a:xfrm>
              <a:off x="2416" y="2544"/>
              <a:ext cx="367" cy="21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/>
                <a:t>-,-</a:t>
              </a:r>
            </a:p>
          </p:txBody>
        </p:sp>
        <p:sp>
          <p:nvSpPr>
            <p:cNvPr id="62506" name="Text Box 18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2476" name="Line 19"/>
          <p:cNvSpPr>
            <a:spLocks noChangeShapeType="1"/>
          </p:cNvSpPr>
          <p:nvPr/>
        </p:nvSpPr>
        <p:spPr bwMode="auto">
          <a:xfrm>
            <a:off x="307657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2477" name="Text Box 20"/>
          <p:cNvSpPr txBox="1">
            <a:spLocks noChangeArrowheads="1"/>
          </p:cNvSpPr>
          <p:nvPr/>
        </p:nvSpPr>
        <p:spPr bwMode="auto">
          <a:xfrm>
            <a:off x="1016000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A:</a:t>
            </a:r>
          </a:p>
        </p:txBody>
      </p:sp>
      <p:sp>
        <p:nvSpPr>
          <p:cNvPr id="62478" name="Oval 21"/>
          <p:cNvSpPr>
            <a:spLocks noChangeArrowheads="1"/>
          </p:cNvSpPr>
          <p:nvPr/>
        </p:nvSpPr>
        <p:spPr bwMode="auto">
          <a:xfrm>
            <a:off x="5178425" y="23495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Text Box 22"/>
          <p:cNvSpPr txBox="1">
            <a:spLocks noChangeArrowheads="1"/>
          </p:cNvSpPr>
          <p:nvPr/>
        </p:nvSpPr>
        <p:spPr bwMode="auto">
          <a:xfrm>
            <a:off x="4660900" y="2717800"/>
            <a:ext cx="1066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Cache</a:t>
            </a:r>
          </a:p>
        </p:txBody>
      </p:sp>
      <p:sp>
        <p:nvSpPr>
          <p:cNvPr id="62480" name="Text Box 23"/>
          <p:cNvSpPr txBox="1">
            <a:spLocks noChangeArrowheads="1"/>
          </p:cNvSpPr>
          <p:nvPr/>
        </p:nvSpPr>
        <p:spPr bwMode="auto">
          <a:xfrm>
            <a:off x="5384800" y="23495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62481" name="Rectangle 24"/>
          <p:cNvSpPr>
            <a:spLocks noChangeArrowheads="1"/>
          </p:cNvSpPr>
          <p:nvPr/>
        </p:nvSpPr>
        <p:spPr bwMode="auto">
          <a:xfrm>
            <a:off x="5237163" y="1206500"/>
            <a:ext cx="1711325" cy="99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kumimoji="0" lang="en-CA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2" name="Rectangle 25"/>
          <p:cNvSpPr>
            <a:spLocks noChangeArrowheads="1"/>
          </p:cNvSpPr>
          <p:nvPr/>
        </p:nvSpPr>
        <p:spPr bwMode="auto">
          <a:xfrm>
            <a:off x="4660900" y="2273300"/>
            <a:ext cx="2819400" cy="19812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83" name="Group 26"/>
          <p:cNvGrpSpPr>
            <a:grpSpLocks/>
          </p:cNvGrpSpPr>
          <p:nvPr/>
        </p:nvGrpSpPr>
        <p:grpSpPr bwMode="auto">
          <a:xfrm>
            <a:off x="4737100" y="3114675"/>
            <a:ext cx="2711450" cy="1063625"/>
            <a:chOff x="1152" y="2210"/>
            <a:chExt cx="1708" cy="670"/>
          </a:xfrm>
        </p:grpSpPr>
        <p:sp>
          <p:nvSpPr>
            <p:cNvPr id="62495" name="Rectangle 27"/>
            <p:cNvSpPr>
              <a:spLocks noChangeArrowheads="1"/>
            </p:cNvSpPr>
            <p:nvPr/>
          </p:nvSpPr>
          <p:spPr bwMode="auto">
            <a:xfrm>
              <a:off x="1152" y="2218"/>
              <a:ext cx="1680" cy="66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6" name="Text Box 29"/>
            <p:cNvSpPr txBox="1">
              <a:spLocks noChangeArrowheads="1"/>
            </p:cNvSpPr>
            <p:nvPr/>
          </p:nvSpPr>
          <p:spPr bwMode="auto">
            <a:xfrm>
              <a:off x="1872" y="2217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Tag</a:t>
              </a:r>
            </a:p>
          </p:txBody>
        </p:sp>
        <p:sp>
          <p:nvSpPr>
            <p:cNvPr id="62497" name="Text Box 30"/>
            <p:cNvSpPr txBox="1">
              <a:spLocks noChangeArrowheads="1"/>
            </p:cNvSpPr>
            <p:nvPr/>
          </p:nvSpPr>
          <p:spPr bwMode="auto">
            <a:xfrm>
              <a:off x="1200" y="2499"/>
              <a:ext cx="720" cy="30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CA"/>
            </a:p>
          </p:txBody>
        </p:sp>
        <p:sp>
          <p:nvSpPr>
            <p:cNvPr id="62498" name="Text Box 31"/>
            <p:cNvSpPr txBox="1">
              <a:spLocks noChangeArrowheads="1"/>
            </p:cNvSpPr>
            <p:nvPr/>
          </p:nvSpPr>
          <p:spPr bwMode="auto">
            <a:xfrm>
              <a:off x="1248" y="2215"/>
              <a:ext cx="58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State</a:t>
              </a:r>
            </a:p>
          </p:txBody>
        </p:sp>
        <p:sp>
          <p:nvSpPr>
            <p:cNvPr id="62499" name="Text Box 33"/>
            <p:cNvSpPr txBox="1">
              <a:spLocks noChangeArrowheads="1"/>
            </p:cNvSpPr>
            <p:nvPr/>
          </p:nvSpPr>
          <p:spPr bwMode="auto">
            <a:xfrm>
              <a:off x="2301" y="2210"/>
              <a:ext cx="5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/>
                <a:t>Data</a:t>
              </a:r>
            </a:p>
          </p:txBody>
        </p:sp>
      </p:grpSp>
      <p:sp>
        <p:nvSpPr>
          <p:cNvPr id="62484" name="Line 34"/>
          <p:cNvSpPr>
            <a:spLocks noChangeShapeType="1"/>
          </p:cNvSpPr>
          <p:nvPr/>
        </p:nvSpPr>
        <p:spPr bwMode="auto">
          <a:xfrm>
            <a:off x="6092825" y="274637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62485" name="Text Box 35"/>
          <p:cNvSpPr txBox="1">
            <a:spLocks noChangeArrowheads="1"/>
          </p:cNvSpPr>
          <p:nvPr/>
        </p:nvSpPr>
        <p:spPr bwMode="auto">
          <a:xfrm>
            <a:off x="4035425" y="1463675"/>
            <a:ext cx="12985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sz="2000">
                <a:solidFill>
                  <a:srgbClr val="0000FF"/>
                </a:solidFill>
              </a:rPr>
              <a:t>Thread B:</a:t>
            </a:r>
          </a:p>
        </p:txBody>
      </p:sp>
      <p:sp>
        <p:nvSpPr>
          <p:cNvPr id="62486" name="Text Box 17"/>
          <p:cNvSpPr txBox="1">
            <a:spLocks noChangeArrowheads="1"/>
          </p:cNvSpPr>
          <p:nvPr/>
        </p:nvSpPr>
        <p:spPr bwMode="auto">
          <a:xfrm>
            <a:off x="6721475" y="3660775"/>
            <a:ext cx="582613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62487" name="Text Box 36"/>
          <p:cNvSpPr txBox="1">
            <a:spLocks noChangeArrowheads="1"/>
          </p:cNvSpPr>
          <p:nvPr/>
        </p:nvSpPr>
        <p:spPr bwMode="auto">
          <a:xfrm>
            <a:off x="2193925" y="1195388"/>
            <a:ext cx="1646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while(1)</a:t>
            </a:r>
          </a:p>
          <a:p>
            <a:pPr algn="l" eaLnBrk="1" hangingPunct="1">
              <a:spcBef>
                <a:spcPct val="0"/>
              </a:spcBef>
            </a:pPr>
            <a:r>
              <a:rPr kumimoji="0" lang="en-CA"/>
              <a:t> Store X=5</a:t>
            </a:r>
          </a:p>
        </p:txBody>
      </p:sp>
      <p:sp>
        <p:nvSpPr>
          <p:cNvPr id="62488" name="Text Box 13"/>
          <p:cNvSpPr txBox="1">
            <a:spLocks noChangeArrowheads="1"/>
          </p:cNvSpPr>
          <p:nvPr/>
        </p:nvSpPr>
        <p:spPr bwMode="auto">
          <a:xfrm>
            <a:off x="6051550" y="3660775"/>
            <a:ext cx="547688" cy="3381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/>
              <a:t>-,-</a:t>
            </a:r>
          </a:p>
        </p:txBody>
      </p:sp>
      <p:sp>
        <p:nvSpPr>
          <p:cNvPr id="62489" name="Text Box 36"/>
          <p:cNvSpPr txBox="1">
            <a:spLocks noChangeArrowheads="1"/>
          </p:cNvSpPr>
          <p:nvPr/>
        </p:nvSpPr>
        <p:spPr bwMode="auto">
          <a:xfrm>
            <a:off x="5229225" y="1255713"/>
            <a:ext cx="1641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CA"/>
              <a:t>while(1)</a:t>
            </a:r>
          </a:p>
          <a:p>
            <a:pPr algn="l" eaLnBrk="1" hangingPunct="1">
              <a:spcBef>
                <a:spcPct val="0"/>
              </a:spcBef>
            </a:pPr>
            <a:r>
              <a:rPr kumimoji="0" lang="en-CA"/>
              <a:t> Store Y=2</a:t>
            </a:r>
          </a:p>
        </p:txBody>
      </p:sp>
      <p:sp>
        <p:nvSpPr>
          <p:cNvPr id="53" name="Rectangle 39"/>
          <p:cNvSpPr>
            <a:spLocks noChangeArrowheads="1"/>
          </p:cNvSpPr>
          <p:nvPr/>
        </p:nvSpPr>
        <p:spPr bwMode="auto">
          <a:xfrm>
            <a:off x="676275" y="5343525"/>
            <a:ext cx="7808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4000" b="1" dirty="0">
                <a:latin typeface="Tahoma" pitchFamily="34" charset="0"/>
                <a:sym typeface="Wingdings" pitchFamily="2" charset="2"/>
              </a:rPr>
              <a:t>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X,Y cache line will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</a:rPr>
              <a:t>ping-pong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back &amp; forth</a:t>
            </a:r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2862263" y="4008438"/>
            <a:ext cx="3505200" cy="1020762"/>
          </a:xfrm>
          <a:custGeom>
            <a:avLst/>
            <a:gdLst>
              <a:gd name="T0" fmla="*/ 0 w 3504458"/>
              <a:gd name="T1" fmla="*/ 51019 h 1021786"/>
              <a:gd name="T2" fmla="*/ 8556 w 3504458"/>
              <a:gd name="T3" fmla="*/ 76527 h 1021786"/>
              <a:gd name="T4" fmla="*/ 487625 w 3504458"/>
              <a:gd name="T5" fmla="*/ 867311 h 1021786"/>
              <a:gd name="T6" fmla="*/ 607397 w 3504458"/>
              <a:gd name="T7" fmla="*/ 943838 h 1021786"/>
              <a:gd name="T8" fmla="*/ 795599 w 3504458"/>
              <a:gd name="T9" fmla="*/ 969350 h 1021786"/>
              <a:gd name="T10" fmla="*/ 2198594 w 3504458"/>
              <a:gd name="T11" fmla="*/ 867311 h 1021786"/>
              <a:gd name="T12" fmla="*/ 2515125 w 3504458"/>
              <a:gd name="T13" fmla="*/ 697252 h 1021786"/>
              <a:gd name="T14" fmla="*/ 2694775 w 3504458"/>
              <a:gd name="T15" fmla="*/ 595214 h 1021786"/>
              <a:gd name="T16" fmla="*/ 2840205 w 3504458"/>
              <a:gd name="T17" fmla="*/ 518687 h 1021786"/>
              <a:gd name="T18" fmla="*/ 3122515 w 3504458"/>
              <a:gd name="T19" fmla="*/ 340121 h 1021786"/>
              <a:gd name="T20" fmla="*/ 3216619 w 3504458"/>
              <a:gd name="T21" fmla="*/ 263595 h 1021786"/>
              <a:gd name="T22" fmla="*/ 3319279 w 3504458"/>
              <a:gd name="T23" fmla="*/ 204073 h 1021786"/>
              <a:gd name="T24" fmla="*/ 3456152 w 3504458"/>
              <a:gd name="T25" fmla="*/ 59520 h 1021786"/>
              <a:gd name="T26" fmla="*/ 3507486 w 3504458"/>
              <a:gd name="T27" fmla="*/ 0 h 10217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04458"/>
              <a:gd name="T43" fmla="*/ 0 h 1021786"/>
              <a:gd name="T44" fmla="*/ 3504458 w 3504458"/>
              <a:gd name="T45" fmla="*/ 1021786 h 102178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04458" h="1021786">
                <a:moveTo>
                  <a:pt x="0" y="51274"/>
                </a:moveTo>
                <a:cubicBezTo>
                  <a:pt x="2849" y="59820"/>
                  <a:pt x="4322" y="68955"/>
                  <a:pt x="8546" y="76912"/>
                </a:cubicBezTo>
                <a:cubicBezTo>
                  <a:pt x="122159" y="290928"/>
                  <a:pt x="258518" y="675736"/>
                  <a:pt x="487110" y="871671"/>
                </a:cubicBezTo>
                <a:cubicBezTo>
                  <a:pt x="523107" y="902525"/>
                  <a:pt x="561775" y="933591"/>
                  <a:pt x="606752" y="948583"/>
                </a:cubicBezTo>
                <a:cubicBezTo>
                  <a:pt x="666755" y="968584"/>
                  <a:pt x="732090" y="965674"/>
                  <a:pt x="794759" y="974220"/>
                </a:cubicBezTo>
                <a:cubicBezTo>
                  <a:pt x="2033365" y="928346"/>
                  <a:pt x="1574360" y="1021786"/>
                  <a:pt x="2196269" y="871671"/>
                </a:cubicBezTo>
                <a:lnTo>
                  <a:pt x="2512464" y="700755"/>
                </a:lnTo>
                <a:cubicBezTo>
                  <a:pt x="2572790" y="667472"/>
                  <a:pt x="2631622" y="631530"/>
                  <a:pt x="2691925" y="598205"/>
                </a:cubicBezTo>
                <a:cubicBezTo>
                  <a:pt x="2739883" y="571702"/>
                  <a:pt x="2790976" y="550711"/>
                  <a:pt x="2837204" y="521293"/>
                </a:cubicBezTo>
                <a:cubicBezTo>
                  <a:pt x="2931208" y="461472"/>
                  <a:pt x="3032978" y="412388"/>
                  <a:pt x="3119215" y="341831"/>
                </a:cubicBezTo>
                <a:cubicBezTo>
                  <a:pt x="3150550" y="316194"/>
                  <a:pt x="3179984" y="288039"/>
                  <a:pt x="3213219" y="264919"/>
                </a:cubicBezTo>
                <a:cubicBezTo>
                  <a:pt x="3245705" y="242320"/>
                  <a:pt x="3284454" y="229296"/>
                  <a:pt x="3315768" y="205099"/>
                </a:cubicBezTo>
                <a:cubicBezTo>
                  <a:pt x="3373793" y="160262"/>
                  <a:pt x="3405000" y="111640"/>
                  <a:pt x="3452501" y="59820"/>
                </a:cubicBezTo>
                <a:cubicBezTo>
                  <a:pt x="3504458" y="3140"/>
                  <a:pt x="3484728" y="38094"/>
                  <a:pt x="3503776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5" name="Freeform 54"/>
          <p:cNvSpPr>
            <a:spLocks/>
          </p:cNvSpPr>
          <p:nvPr/>
        </p:nvSpPr>
        <p:spPr bwMode="auto">
          <a:xfrm>
            <a:off x="2998788" y="4014788"/>
            <a:ext cx="3503612" cy="1022350"/>
          </a:xfrm>
          <a:custGeom>
            <a:avLst/>
            <a:gdLst>
              <a:gd name="T0" fmla="*/ 0 w 3504458"/>
              <a:gd name="T1" fmla="*/ 51414 h 1021786"/>
              <a:gd name="T2" fmla="*/ 8536 w 3504458"/>
              <a:gd name="T3" fmla="*/ 77125 h 1021786"/>
              <a:gd name="T4" fmla="*/ 486521 w 3504458"/>
              <a:gd name="T5" fmla="*/ 874079 h 1021786"/>
              <a:gd name="T6" fmla="*/ 606022 w 3504458"/>
              <a:gd name="T7" fmla="*/ 951204 h 1021786"/>
              <a:gd name="T8" fmla="*/ 793799 w 3504458"/>
              <a:gd name="T9" fmla="*/ 976912 h 1021786"/>
              <a:gd name="T10" fmla="*/ 2193619 w 3504458"/>
              <a:gd name="T11" fmla="*/ 874079 h 1021786"/>
              <a:gd name="T12" fmla="*/ 2509434 w 3504458"/>
              <a:gd name="T13" fmla="*/ 702692 h 1021786"/>
              <a:gd name="T14" fmla="*/ 2688675 w 3504458"/>
              <a:gd name="T15" fmla="*/ 599858 h 1021786"/>
              <a:gd name="T16" fmla="*/ 2833780 w 3504458"/>
              <a:gd name="T17" fmla="*/ 522733 h 1021786"/>
              <a:gd name="T18" fmla="*/ 3115448 w 3504458"/>
              <a:gd name="T19" fmla="*/ 342776 h 1021786"/>
              <a:gd name="T20" fmla="*/ 3209339 w 3504458"/>
              <a:gd name="T21" fmla="*/ 265651 h 1021786"/>
              <a:gd name="T22" fmla="*/ 3311768 w 3504458"/>
              <a:gd name="T23" fmla="*/ 205664 h 1021786"/>
              <a:gd name="T24" fmla="*/ 3448331 w 3504458"/>
              <a:gd name="T25" fmla="*/ 59985 h 1021786"/>
              <a:gd name="T26" fmla="*/ 3499547 w 3504458"/>
              <a:gd name="T27" fmla="*/ 0 h 10217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04458"/>
              <a:gd name="T43" fmla="*/ 0 h 1021786"/>
              <a:gd name="T44" fmla="*/ 3504458 w 3504458"/>
              <a:gd name="T45" fmla="*/ 1021786 h 102178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04458" h="1021786">
                <a:moveTo>
                  <a:pt x="0" y="51274"/>
                </a:moveTo>
                <a:cubicBezTo>
                  <a:pt x="2849" y="59820"/>
                  <a:pt x="4322" y="68955"/>
                  <a:pt x="8546" y="76912"/>
                </a:cubicBezTo>
                <a:cubicBezTo>
                  <a:pt x="122159" y="290928"/>
                  <a:pt x="258518" y="675736"/>
                  <a:pt x="487110" y="871671"/>
                </a:cubicBezTo>
                <a:cubicBezTo>
                  <a:pt x="523107" y="902525"/>
                  <a:pt x="561775" y="933591"/>
                  <a:pt x="606752" y="948583"/>
                </a:cubicBezTo>
                <a:cubicBezTo>
                  <a:pt x="666755" y="968584"/>
                  <a:pt x="732090" y="965674"/>
                  <a:pt x="794759" y="974220"/>
                </a:cubicBezTo>
                <a:cubicBezTo>
                  <a:pt x="2033365" y="928346"/>
                  <a:pt x="1574360" y="1021786"/>
                  <a:pt x="2196269" y="871671"/>
                </a:cubicBezTo>
                <a:lnTo>
                  <a:pt x="2512464" y="700755"/>
                </a:lnTo>
                <a:cubicBezTo>
                  <a:pt x="2572790" y="667472"/>
                  <a:pt x="2631622" y="631530"/>
                  <a:pt x="2691925" y="598205"/>
                </a:cubicBezTo>
                <a:cubicBezTo>
                  <a:pt x="2739883" y="571702"/>
                  <a:pt x="2790976" y="550711"/>
                  <a:pt x="2837204" y="521293"/>
                </a:cubicBezTo>
                <a:cubicBezTo>
                  <a:pt x="2931208" y="461472"/>
                  <a:pt x="3032978" y="412388"/>
                  <a:pt x="3119215" y="341831"/>
                </a:cubicBezTo>
                <a:cubicBezTo>
                  <a:pt x="3150550" y="316194"/>
                  <a:pt x="3179984" y="288039"/>
                  <a:pt x="3213219" y="264919"/>
                </a:cubicBezTo>
                <a:cubicBezTo>
                  <a:pt x="3245705" y="242320"/>
                  <a:pt x="3284454" y="229296"/>
                  <a:pt x="3315768" y="205099"/>
                </a:cubicBezTo>
                <a:cubicBezTo>
                  <a:pt x="3373793" y="160262"/>
                  <a:pt x="3405000" y="111640"/>
                  <a:pt x="3452501" y="59820"/>
                </a:cubicBezTo>
                <a:cubicBezTo>
                  <a:pt x="3504458" y="3140"/>
                  <a:pt x="3484728" y="38094"/>
                  <a:pt x="3503776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6" name="Freeform 55"/>
          <p:cNvSpPr>
            <a:spLocks/>
          </p:cNvSpPr>
          <p:nvPr/>
        </p:nvSpPr>
        <p:spPr bwMode="auto">
          <a:xfrm flipH="1">
            <a:off x="2759075" y="3946525"/>
            <a:ext cx="3503613" cy="1022350"/>
          </a:xfrm>
          <a:custGeom>
            <a:avLst/>
            <a:gdLst>
              <a:gd name="T0" fmla="*/ 0 w 3504458"/>
              <a:gd name="T1" fmla="*/ 51414 h 1021786"/>
              <a:gd name="T2" fmla="*/ 8536 w 3504458"/>
              <a:gd name="T3" fmla="*/ 77125 h 1021786"/>
              <a:gd name="T4" fmla="*/ 486525 w 3504458"/>
              <a:gd name="T5" fmla="*/ 874079 h 1021786"/>
              <a:gd name="T6" fmla="*/ 606022 w 3504458"/>
              <a:gd name="T7" fmla="*/ 951204 h 1021786"/>
              <a:gd name="T8" fmla="*/ 793801 w 3504458"/>
              <a:gd name="T9" fmla="*/ 976912 h 1021786"/>
              <a:gd name="T10" fmla="*/ 2193619 w 3504458"/>
              <a:gd name="T11" fmla="*/ 874079 h 1021786"/>
              <a:gd name="T12" fmla="*/ 2509435 w 3504458"/>
              <a:gd name="T13" fmla="*/ 702692 h 1021786"/>
              <a:gd name="T14" fmla="*/ 2688678 w 3504458"/>
              <a:gd name="T15" fmla="*/ 599858 h 1021786"/>
              <a:gd name="T16" fmla="*/ 2833785 w 3504458"/>
              <a:gd name="T17" fmla="*/ 522733 h 1021786"/>
              <a:gd name="T18" fmla="*/ 3115455 w 3504458"/>
              <a:gd name="T19" fmla="*/ 342776 h 1021786"/>
              <a:gd name="T20" fmla="*/ 3209344 w 3504458"/>
              <a:gd name="T21" fmla="*/ 265651 h 1021786"/>
              <a:gd name="T22" fmla="*/ 3311769 w 3504458"/>
              <a:gd name="T23" fmla="*/ 205664 h 1021786"/>
              <a:gd name="T24" fmla="*/ 3448340 w 3504458"/>
              <a:gd name="T25" fmla="*/ 59985 h 1021786"/>
              <a:gd name="T26" fmla="*/ 3499552 w 3504458"/>
              <a:gd name="T27" fmla="*/ 0 h 10217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04458"/>
              <a:gd name="T43" fmla="*/ 0 h 1021786"/>
              <a:gd name="T44" fmla="*/ 3504458 w 3504458"/>
              <a:gd name="T45" fmla="*/ 1021786 h 102178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04458" h="1021786">
                <a:moveTo>
                  <a:pt x="0" y="51274"/>
                </a:moveTo>
                <a:cubicBezTo>
                  <a:pt x="2849" y="59820"/>
                  <a:pt x="4322" y="68955"/>
                  <a:pt x="8546" y="76912"/>
                </a:cubicBezTo>
                <a:cubicBezTo>
                  <a:pt x="122159" y="290928"/>
                  <a:pt x="258518" y="675736"/>
                  <a:pt x="487110" y="871671"/>
                </a:cubicBezTo>
                <a:cubicBezTo>
                  <a:pt x="523107" y="902525"/>
                  <a:pt x="561775" y="933591"/>
                  <a:pt x="606752" y="948583"/>
                </a:cubicBezTo>
                <a:cubicBezTo>
                  <a:pt x="666755" y="968584"/>
                  <a:pt x="732090" y="965674"/>
                  <a:pt x="794759" y="974220"/>
                </a:cubicBezTo>
                <a:cubicBezTo>
                  <a:pt x="2033365" y="928346"/>
                  <a:pt x="1574360" y="1021786"/>
                  <a:pt x="2196269" y="871671"/>
                </a:cubicBezTo>
                <a:lnTo>
                  <a:pt x="2512464" y="700755"/>
                </a:lnTo>
                <a:cubicBezTo>
                  <a:pt x="2572790" y="667472"/>
                  <a:pt x="2631622" y="631530"/>
                  <a:pt x="2691925" y="598205"/>
                </a:cubicBezTo>
                <a:cubicBezTo>
                  <a:pt x="2739883" y="571702"/>
                  <a:pt x="2790976" y="550711"/>
                  <a:pt x="2837204" y="521293"/>
                </a:cubicBezTo>
                <a:cubicBezTo>
                  <a:pt x="2931208" y="461472"/>
                  <a:pt x="3032978" y="412388"/>
                  <a:pt x="3119215" y="341831"/>
                </a:cubicBezTo>
                <a:cubicBezTo>
                  <a:pt x="3150550" y="316194"/>
                  <a:pt x="3179984" y="288039"/>
                  <a:pt x="3213219" y="264919"/>
                </a:cubicBezTo>
                <a:cubicBezTo>
                  <a:pt x="3245705" y="242320"/>
                  <a:pt x="3284454" y="229296"/>
                  <a:pt x="3315768" y="205099"/>
                </a:cubicBezTo>
                <a:cubicBezTo>
                  <a:pt x="3373793" y="160262"/>
                  <a:pt x="3405000" y="111640"/>
                  <a:pt x="3452501" y="59820"/>
                </a:cubicBezTo>
                <a:cubicBezTo>
                  <a:pt x="3504458" y="3140"/>
                  <a:pt x="3484728" y="38094"/>
                  <a:pt x="3503776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7" name="Freeform 56"/>
          <p:cNvSpPr>
            <a:spLocks/>
          </p:cNvSpPr>
          <p:nvPr/>
        </p:nvSpPr>
        <p:spPr bwMode="auto">
          <a:xfrm flipH="1">
            <a:off x="2894013" y="3954463"/>
            <a:ext cx="3505200" cy="1020762"/>
          </a:xfrm>
          <a:custGeom>
            <a:avLst/>
            <a:gdLst>
              <a:gd name="T0" fmla="*/ 0 w 3504458"/>
              <a:gd name="T1" fmla="*/ 51019 h 1021786"/>
              <a:gd name="T2" fmla="*/ 8556 w 3504458"/>
              <a:gd name="T3" fmla="*/ 76527 h 1021786"/>
              <a:gd name="T4" fmla="*/ 487625 w 3504458"/>
              <a:gd name="T5" fmla="*/ 867311 h 1021786"/>
              <a:gd name="T6" fmla="*/ 607397 w 3504458"/>
              <a:gd name="T7" fmla="*/ 943838 h 1021786"/>
              <a:gd name="T8" fmla="*/ 795599 w 3504458"/>
              <a:gd name="T9" fmla="*/ 969350 h 1021786"/>
              <a:gd name="T10" fmla="*/ 2198594 w 3504458"/>
              <a:gd name="T11" fmla="*/ 867311 h 1021786"/>
              <a:gd name="T12" fmla="*/ 2515125 w 3504458"/>
              <a:gd name="T13" fmla="*/ 697252 h 1021786"/>
              <a:gd name="T14" fmla="*/ 2694775 w 3504458"/>
              <a:gd name="T15" fmla="*/ 595214 h 1021786"/>
              <a:gd name="T16" fmla="*/ 2840205 w 3504458"/>
              <a:gd name="T17" fmla="*/ 518687 h 1021786"/>
              <a:gd name="T18" fmla="*/ 3122515 w 3504458"/>
              <a:gd name="T19" fmla="*/ 340121 h 1021786"/>
              <a:gd name="T20" fmla="*/ 3216619 w 3504458"/>
              <a:gd name="T21" fmla="*/ 263595 h 1021786"/>
              <a:gd name="T22" fmla="*/ 3319279 w 3504458"/>
              <a:gd name="T23" fmla="*/ 204073 h 1021786"/>
              <a:gd name="T24" fmla="*/ 3456152 w 3504458"/>
              <a:gd name="T25" fmla="*/ 59520 h 1021786"/>
              <a:gd name="T26" fmla="*/ 3507486 w 3504458"/>
              <a:gd name="T27" fmla="*/ 0 h 10217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04458"/>
              <a:gd name="T43" fmla="*/ 0 h 1021786"/>
              <a:gd name="T44" fmla="*/ 3504458 w 3504458"/>
              <a:gd name="T45" fmla="*/ 1021786 h 102178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04458" h="1021786">
                <a:moveTo>
                  <a:pt x="0" y="51274"/>
                </a:moveTo>
                <a:cubicBezTo>
                  <a:pt x="2849" y="59820"/>
                  <a:pt x="4322" y="68955"/>
                  <a:pt x="8546" y="76912"/>
                </a:cubicBezTo>
                <a:cubicBezTo>
                  <a:pt x="122159" y="290928"/>
                  <a:pt x="258518" y="675736"/>
                  <a:pt x="487110" y="871671"/>
                </a:cubicBezTo>
                <a:cubicBezTo>
                  <a:pt x="523107" y="902525"/>
                  <a:pt x="561775" y="933591"/>
                  <a:pt x="606752" y="948583"/>
                </a:cubicBezTo>
                <a:cubicBezTo>
                  <a:pt x="666755" y="968584"/>
                  <a:pt x="732090" y="965674"/>
                  <a:pt x="794759" y="974220"/>
                </a:cubicBezTo>
                <a:cubicBezTo>
                  <a:pt x="2033365" y="928346"/>
                  <a:pt x="1574360" y="1021786"/>
                  <a:pt x="2196269" y="871671"/>
                </a:cubicBezTo>
                <a:lnTo>
                  <a:pt x="2512464" y="700755"/>
                </a:lnTo>
                <a:cubicBezTo>
                  <a:pt x="2572790" y="667472"/>
                  <a:pt x="2631622" y="631530"/>
                  <a:pt x="2691925" y="598205"/>
                </a:cubicBezTo>
                <a:cubicBezTo>
                  <a:pt x="2739883" y="571702"/>
                  <a:pt x="2790976" y="550711"/>
                  <a:pt x="2837204" y="521293"/>
                </a:cubicBezTo>
                <a:cubicBezTo>
                  <a:pt x="2931208" y="461472"/>
                  <a:pt x="3032978" y="412388"/>
                  <a:pt x="3119215" y="341831"/>
                </a:cubicBezTo>
                <a:cubicBezTo>
                  <a:pt x="3150550" y="316194"/>
                  <a:pt x="3179984" y="288039"/>
                  <a:pt x="3213219" y="264919"/>
                </a:cubicBezTo>
                <a:cubicBezTo>
                  <a:pt x="3245705" y="242320"/>
                  <a:pt x="3284454" y="229296"/>
                  <a:pt x="3315768" y="205099"/>
                </a:cubicBezTo>
                <a:cubicBezTo>
                  <a:pt x="3373793" y="160262"/>
                  <a:pt x="3405000" y="111640"/>
                  <a:pt x="3452501" y="59820"/>
                </a:cubicBezTo>
                <a:cubicBezTo>
                  <a:pt x="3504458" y="3140"/>
                  <a:pt x="3484728" y="38094"/>
                  <a:pt x="3503776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10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 animBg="1"/>
      <p:bldP spid="55" grpId="0" animBg="1"/>
      <p:bldP spid="56" grpId="0" animBg="1"/>
      <p:bldP spid="5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False Sharing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587500"/>
            <a:ext cx="8177213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Cache blocks attempt to exploit locality</a:t>
            </a:r>
          </a:p>
          <a:p>
            <a:pPr lvl="1">
              <a:defRPr/>
            </a:pPr>
            <a:r>
              <a:rPr lang="en-US" dirty="0" smtClean="0"/>
              <a:t>Multiple data elements move </a:t>
            </a:r>
            <a:r>
              <a:rPr lang="en-US" dirty="0" smtClean="0"/>
              <a:t>together </a:t>
            </a:r>
            <a:r>
              <a:rPr lang="en-US" dirty="0" smtClean="0"/>
              <a:t>on one block</a:t>
            </a:r>
          </a:p>
          <a:p>
            <a:pPr>
              <a:defRPr/>
            </a:pPr>
            <a:r>
              <a:rPr lang="en-US" dirty="0" smtClean="0"/>
              <a:t>Cache blocks can cause “</a:t>
            </a:r>
            <a:r>
              <a:rPr lang="en-US" dirty="0" smtClean="0">
                <a:solidFill>
                  <a:srgbClr val="0000FF"/>
                </a:solidFill>
              </a:rPr>
              <a:t>false sharing</a:t>
            </a:r>
            <a:r>
              <a:rPr lang="en-US" dirty="0" smtClean="0"/>
              <a:t>”</a:t>
            </a:r>
          </a:p>
          <a:p>
            <a:pPr lvl="1">
              <a:defRPr/>
            </a:pPr>
            <a:r>
              <a:rPr lang="en-US" dirty="0" smtClean="0"/>
              <a:t>2 threads accessing </a:t>
            </a:r>
            <a:r>
              <a:rPr lang="en-US" dirty="0" smtClean="0">
                <a:solidFill>
                  <a:srgbClr val="0000FF"/>
                </a:solidFill>
              </a:rPr>
              <a:t>distinct</a:t>
            </a:r>
            <a:r>
              <a:rPr lang="en-US" dirty="0" smtClean="0"/>
              <a:t> locations on one block</a:t>
            </a:r>
          </a:p>
          <a:p>
            <a:pPr lvl="1">
              <a:defRPr/>
            </a:pPr>
            <a:r>
              <a:rPr lang="en-US" dirty="0" smtClean="0"/>
              <a:t>Block will ping-pong as if accessing same location</a:t>
            </a:r>
          </a:p>
          <a:p>
            <a:pPr>
              <a:defRPr/>
            </a:pPr>
            <a:r>
              <a:rPr lang="en-US" dirty="0" smtClean="0"/>
              <a:t>Avoid false sharing by careful data arrangement</a:t>
            </a:r>
          </a:p>
          <a:p>
            <a:pPr lvl="1">
              <a:defRPr/>
            </a:pPr>
            <a:r>
              <a:rPr lang="en-US" dirty="0" smtClean="0"/>
              <a:t>ensure that elements to be shared separately are mapped to separate cache blocks</a:t>
            </a:r>
          </a:p>
          <a:p>
            <a:pPr lvl="1">
              <a:defRPr/>
            </a:pPr>
            <a:r>
              <a:rPr lang="en-US" dirty="0" err="1" smtClean="0"/>
              <a:t>Eg</a:t>
            </a:r>
            <a:r>
              <a:rPr lang="en-US" dirty="0" smtClean="0"/>
              <a:t>., insert padding (unused data between shared items)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Whose responsibility? </a:t>
            </a:r>
            <a:r>
              <a:rPr lang="en-US" dirty="0" smtClean="0"/>
              <a:t>compiler? </a:t>
            </a:r>
            <a:r>
              <a:rPr lang="en-US" dirty="0" err="1" smtClean="0"/>
              <a:t>malloc</a:t>
            </a:r>
            <a:r>
              <a:rPr lang="en-US" dirty="0" smtClean="0"/>
              <a:t>? programmer?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371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600" smtClean="0"/>
              <a:t>Various Parallel Architectures</a:t>
            </a:r>
          </a:p>
        </p:txBody>
      </p:sp>
      <p:grpSp>
        <p:nvGrpSpPr>
          <p:cNvPr id="15363" name="Group 108"/>
          <p:cNvGrpSpPr>
            <a:grpSpLocks/>
          </p:cNvGrpSpPr>
          <p:nvPr/>
        </p:nvGrpSpPr>
        <p:grpSpPr bwMode="auto">
          <a:xfrm>
            <a:off x="585788" y="2085975"/>
            <a:ext cx="1300162" cy="2897188"/>
            <a:chOff x="1046" y="829"/>
            <a:chExt cx="819" cy="1825"/>
          </a:xfrm>
        </p:grpSpPr>
        <p:grpSp>
          <p:nvGrpSpPr>
            <p:cNvPr id="15455" name="Group 47"/>
            <p:cNvGrpSpPr>
              <a:grpSpLocks/>
            </p:cNvGrpSpPr>
            <p:nvPr/>
          </p:nvGrpSpPr>
          <p:grpSpPr bwMode="auto">
            <a:xfrm>
              <a:off x="1141" y="1262"/>
              <a:ext cx="300" cy="768"/>
              <a:chOff x="3393" y="1861"/>
              <a:chExt cx="300" cy="768"/>
            </a:xfrm>
          </p:grpSpPr>
          <p:sp>
            <p:nvSpPr>
              <p:cNvPr id="15471" name="Oval 48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" name="Rectangle 49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" name="Text Box 50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474" name="Text Box 51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475" name="Line 52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476" name="Line 53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5456" name="Group 54"/>
            <p:cNvGrpSpPr>
              <a:grpSpLocks/>
            </p:cNvGrpSpPr>
            <p:nvPr/>
          </p:nvGrpSpPr>
          <p:grpSpPr bwMode="auto">
            <a:xfrm>
              <a:off x="1483" y="1262"/>
              <a:ext cx="300" cy="768"/>
              <a:chOff x="3393" y="1861"/>
              <a:chExt cx="300" cy="768"/>
            </a:xfrm>
          </p:grpSpPr>
          <p:sp>
            <p:nvSpPr>
              <p:cNvPr id="15465" name="Oval 55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6" name="Rectangle 56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7" name="Text Box 57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468" name="Text Box 58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469" name="Line 59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470" name="Line 60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5457" name="Group 81"/>
            <p:cNvGrpSpPr>
              <a:grpSpLocks/>
            </p:cNvGrpSpPr>
            <p:nvPr/>
          </p:nvGrpSpPr>
          <p:grpSpPr bwMode="auto">
            <a:xfrm>
              <a:off x="1109" y="2015"/>
              <a:ext cx="696" cy="389"/>
              <a:chOff x="2193" y="1572"/>
              <a:chExt cx="300" cy="389"/>
            </a:xfrm>
          </p:grpSpPr>
          <p:sp>
            <p:nvSpPr>
              <p:cNvPr id="15462" name="Rectangle 82"/>
              <p:cNvSpPr>
                <a:spLocks noChangeArrowheads="1"/>
              </p:cNvSpPr>
              <p:nvPr/>
            </p:nvSpPr>
            <p:spPr bwMode="auto">
              <a:xfrm>
                <a:off x="2193" y="1579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3" name="Text Box 83"/>
              <p:cNvSpPr txBox="1">
                <a:spLocks noChangeArrowheads="1"/>
              </p:cNvSpPr>
              <p:nvPr/>
            </p:nvSpPr>
            <p:spPr bwMode="auto">
              <a:xfrm>
                <a:off x="2214" y="1572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464" name="Line 84"/>
              <p:cNvSpPr>
                <a:spLocks noChangeShapeType="1"/>
              </p:cNvSpPr>
              <p:nvPr/>
            </p:nvSpPr>
            <p:spPr bwMode="auto">
              <a:xfrm>
                <a:off x="2343" y="1852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5458" name="Rectangle 85"/>
            <p:cNvSpPr>
              <a:spLocks noChangeArrowheads="1"/>
            </p:cNvSpPr>
            <p:nvPr/>
          </p:nvSpPr>
          <p:spPr bwMode="auto">
            <a:xfrm>
              <a:off x="1046" y="1194"/>
              <a:ext cx="819" cy="1205"/>
            </a:xfrm>
            <a:prstGeom prst="rect">
              <a:avLst/>
            </a:prstGeom>
            <a:noFill/>
            <a:ln w="2857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9" name="Text Box 102"/>
            <p:cNvSpPr txBox="1">
              <a:spLocks noChangeArrowheads="1"/>
            </p:cNvSpPr>
            <p:nvPr/>
          </p:nvSpPr>
          <p:spPr bwMode="auto">
            <a:xfrm>
              <a:off x="1147" y="2462"/>
              <a:ext cx="63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Dual-core</a:t>
              </a:r>
            </a:p>
          </p:txBody>
        </p:sp>
        <p:sp>
          <p:nvSpPr>
            <p:cNvPr id="15460" name="Freeform 103"/>
            <p:cNvSpPr>
              <a:spLocks/>
            </p:cNvSpPr>
            <p:nvPr/>
          </p:nvSpPr>
          <p:spPr bwMode="auto">
            <a:xfrm>
              <a:off x="1223" y="832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461" name="Freeform 104"/>
            <p:cNvSpPr>
              <a:spLocks/>
            </p:cNvSpPr>
            <p:nvPr/>
          </p:nvSpPr>
          <p:spPr bwMode="auto">
            <a:xfrm>
              <a:off x="1591" y="829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5364" name="Group 160"/>
          <p:cNvGrpSpPr>
            <a:grpSpLocks/>
          </p:cNvGrpSpPr>
          <p:nvPr/>
        </p:nvGrpSpPr>
        <p:grpSpPr bwMode="auto">
          <a:xfrm>
            <a:off x="4937124" y="1847850"/>
            <a:ext cx="3692527" cy="4513263"/>
            <a:chOff x="2283" y="750"/>
            <a:chExt cx="2326" cy="2843"/>
          </a:xfrm>
        </p:grpSpPr>
        <p:sp>
          <p:nvSpPr>
            <p:cNvPr id="15404" name="Rectangle 32"/>
            <p:cNvSpPr>
              <a:spLocks noChangeArrowheads="1"/>
            </p:cNvSpPr>
            <p:nvPr/>
          </p:nvSpPr>
          <p:spPr bwMode="auto">
            <a:xfrm>
              <a:off x="2690" y="2746"/>
              <a:ext cx="1309" cy="272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CA"/>
                <a:t>M</a:t>
              </a:r>
            </a:p>
          </p:txBody>
        </p:sp>
        <p:grpSp>
          <p:nvGrpSpPr>
            <p:cNvPr id="15405" name="Group 109"/>
            <p:cNvGrpSpPr>
              <a:grpSpLocks/>
            </p:cNvGrpSpPr>
            <p:nvPr/>
          </p:nvGrpSpPr>
          <p:grpSpPr bwMode="auto">
            <a:xfrm>
              <a:off x="2386" y="812"/>
              <a:ext cx="819" cy="1825"/>
              <a:chOff x="1046" y="829"/>
              <a:chExt cx="819" cy="1825"/>
            </a:xfrm>
          </p:grpSpPr>
          <p:grpSp>
            <p:nvGrpSpPr>
              <p:cNvPr id="15433" name="Group 110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15449" name="Oval 11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50" name="Rectangle 11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51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52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15453" name="Line 11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454" name="Line 11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34" name="Group 117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15443" name="Oval 118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44" name="Rectangle 119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45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46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15447" name="Line 122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448" name="Line 123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35" name="Group 124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154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41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42" name="Line 127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15436" name="Rectangle 128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7" name="Text Box 129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15438" name="Freeform 130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439" name="Freeform 131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5406" name="Group 132"/>
            <p:cNvGrpSpPr>
              <a:grpSpLocks/>
            </p:cNvGrpSpPr>
            <p:nvPr/>
          </p:nvGrpSpPr>
          <p:grpSpPr bwMode="auto">
            <a:xfrm>
              <a:off x="3495" y="806"/>
              <a:ext cx="819" cy="1825"/>
              <a:chOff x="1046" y="829"/>
              <a:chExt cx="819" cy="1825"/>
            </a:xfrm>
          </p:grpSpPr>
          <p:grpSp>
            <p:nvGrpSpPr>
              <p:cNvPr id="15411" name="Group 133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15427" name="Oval 134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28" name="Rectangle 135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29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30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15431" name="Line 138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432" name="Line 139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12" name="Group 140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15421" name="Oval 14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22" name="Rectangle 14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23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24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15425" name="Line 14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426" name="Line 14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13" name="Group 147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15418" name="Rectangle 148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9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15420" name="Line 150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15414" name="Rectangle 151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5" name="Text Box 152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15416" name="Freeform 153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417" name="Freeform 154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5407" name="Rectangle 155"/>
            <p:cNvSpPr>
              <a:spLocks noChangeArrowheads="1"/>
            </p:cNvSpPr>
            <p:nvPr/>
          </p:nvSpPr>
          <p:spPr bwMode="auto">
            <a:xfrm>
              <a:off x="2283" y="750"/>
              <a:ext cx="2124" cy="2373"/>
            </a:xfrm>
            <a:prstGeom prst="rect">
              <a:avLst/>
            </a:prstGeom>
            <a:noFill/>
            <a:ln w="2857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8" name="Text Box 156"/>
            <p:cNvSpPr txBox="1">
              <a:spLocks noChangeArrowheads="1"/>
            </p:cNvSpPr>
            <p:nvPr/>
          </p:nvSpPr>
          <p:spPr bwMode="auto">
            <a:xfrm>
              <a:off x="2310" y="3147"/>
              <a:ext cx="2141" cy="4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/>
                <a:t>SMP</a:t>
              </a:r>
            </a:p>
            <a:p>
              <a:r>
                <a:rPr lang="en-US" sz="2000" b="1" dirty="0" smtClean="0"/>
                <a:t>(Symmetric multiprocessing)</a:t>
              </a:r>
              <a:endParaRPr lang="en-US" sz="2000" b="1" dirty="0"/>
            </a:p>
          </p:txBody>
        </p:sp>
        <p:sp>
          <p:nvSpPr>
            <p:cNvPr id="15409" name="Text Box 157"/>
            <p:cNvSpPr txBox="1">
              <a:spLocks noChangeArrowheads="1"/>
            </p:cNvSpPr>
            <p:nvPr/>
          </p:nvSpPr>
          <p:spPr bwMode="auto">
            <a:xfrm rot="-5400000">
              <a:off x="4101" y="1837"/>
              <a:ext cx="82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(motherboard)</a:t>
              </a:r>
            </a:p>
          </p:txBody>
        </p:sp>
        <p:sp>
          <p:nvSpPr>
            <p:cNvPr id="15410" name="Text Box 158"/>
            <p:cNvSpPr txBox="1">
              <a:spLocks noChangeArrowheads="1"/>
            </p:cNvSpPr>
            <p:nvPr/>
          </p:nvSpPr>
          <p:spPr bwMode="auto">
            <a:xfrm>
              <a:off x="3237" y="1669"/>
              <a:ext cx="228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…</a:t>
              </a:r>
            </a:p>
          </p:txBody>
        </p:sp>
      </p:grpSp>
      <p:grpSp>
        <p:nvGrpSpPr>
          <p:cNvPr id="15365" name="Group 200"/>
          <p:cNvGrpSpPr>
            <a:grpSpLocks/>
          </p:cNvGrpSpPr>
          <p:nvPr/>
        </p:nvGrpSpPr>
        <p:grpSpPr bwMode="auto">
          <a:xfrm>
            <a:off x="2197100" y="2079625"/>
            <a:ext cx="2490788" cy="2913063"/>
            <a:chOff x="1444" y="1105"/>
            <a:chExt cx="1569" cy="1835"/>
          </a:xfrm>
        </p:grpSpPr>
        <p:grpSp>
          <p:nvGrpSpPr>
            <p:cNvPr id="15366" name="Group 162"/>
            <p:cNvGrpSpPr>
              <a:grpSpLocks/>
            </p:cNvGrpSpPr>
            <p:nvPr/>
          </p:nvGrpSpPr>
          <p:grpSpPr bwMode="auto">
            <a:xfrm>
              <a:off x="1539" y="1540"/>
              <a:ext cx="300" cy="768"/>
              <a:chOff x="3393" y="1861"/>
              <a:chExt cx="300" cy="768"/>
            </a:xfrm>
          </p:grpSpPr>
          <p:sp>
            <p:nvSpPr>
              <p:cNvPr id="15398" name="Oval 163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9" name="Rectangle 164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0" name="Text Box 165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401" name="Text Box 166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402" name="Line 167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403" name="Line 168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5367" name="Group 169"/>
            <p:cNvGrpSpPr>
              <a:grpSpLocks/>
            </p:cNvGrpSpPr>
            <p:nvPr/>
          </p:nvGrpSpPr>
          <p:grpSpPr bwMode="auto">
            <a:xfrm>
              <a:off x="1881" y="1540"/>
              <a:ext cx="300" cy="768"/>
              <a:chOff x="3393" y="1861"/>
              <a:chExt cx="300" cy="768"/>
            </a:xfrm>
          </p:grpSpPr>
          <p:sp>
            <p:nvSpPr>
              <p:cNvPr id="15392" name="Oval 170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3" name="Rectangle 171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4" name="Text Box 172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395" name="Text Box 173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396" name="Line 174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397" name="Line 175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5368" name="Group 176"/>
            <p:cNvGrpSpPr>
              <a:grpSpLocks/>
            </p:cNvGrpSpPr>
            <p:nvPr/>
          </p:nvGrpSpPr>
          <p:grpSpPr bwMode="auto">
            <a:xfrm>
              <a:off x="1507" y="2293"/>
              <a:ext cx="1446" cy="389"/>
              <a:chOff x="2193" y="1572"/>
              <a:chExt cx="300" cy="389"/>
            </a:xfrm>
          </p:grpSpPr>
          <p:sp>
            <p:nvSpPr>
              <p:cNvPr id="15389" name="Rectangle 177"/>
              <p:cNvSpPr>
                <a:spLocks noChangeArrowheads="1"/>
              </p:cNvSpPr>
              <p:nvPr/>
            </p:nvSpPr>
            <p:spPr bwMode="auto">
              <a:xfrm>
                <a:off x="2193" y="1579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0" name="Text Box 178"/>
              <p:cNvSpPr txBox="1">
                <a:spLocks noChangeArrowheads="1"/>
              </p:cNvSpPr>
              <p:nvPr/>
            </p:nvSpPr>
            <p:spPr bwMode="auto">
              <a:xfrm>
                <a:off x="2214" y="1572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391" name="Line 179"/>
              <p:cNvSpPr>
                <a:spLocks noChangeShapeType="1"/>
              </p:cNvSpPr>
              <p:nvPr/>
            </p:nvSpPr>
            <p:spPr bwMode="auto">
              <a:xfrm>
                <a:off x="2343" y="1852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5369" name="Rectangle 180"/>
            <p:cNvSpPr>
              <a:spLocks noChangeArrowheads="1"/>
            </p:cNvSpPr>
            <p:nvPr/>
          </p:nvSpPr>
          <p:spPr bwMode="auto">
            <a:xfrm>
              <a:off x="1444" y="1472"/>
              <a:ext cx="1569" cy="1205"/>
            </a:xfrm>
            <a:prstGeom prst="rect">
              <a:avLst/>
            </a:prstGeom>
            <a:noFill/>
            <a:ln w="2857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Text Box 181"/>
            <p:cNvSpPr txBox="1">
              <a:spLocks noChangeArrowheads="1"/>
            </p:cNvSpPr>
            <p:nvPr/>
          </p:nvSpPr>
          <p:spPr bwMode="auto">
            <a:xfrm>
              <a:off x="1898" y="2748"/>
              <a:ext cx="67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Quad-core</a:t>
              </a:r>
            </a:p>
          </p:txBody>
        </p:sp>
        <p:sp>
          <p:nvSpPr>
            <p:cNvPr id="15371" name="Freeform 182"/>
            <p:cNvSpPr>
              <a:spLocks/>
            </p:cNvSpPr>
            <p:nvPr/>
          </p:nvSpPr>
          <p:spPr bwMode="auto">
            <a:xfrm>
              <a:off x="1621" y="1110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372" name="Freeform 183"/>
            <p:cNvSpPr>
              <a:spLocks/>
            </p:cNvSpPr>
            <p:nvPr/>
          </p:nvSpPr>
          <p:spPr bwMode="auto">
            <a:xfrm>
              <a:off x="1989" y="1107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15373" name="Group 184"/>
            <p:cNvGrpSpPr>
              <a:grpSpLocks/>
            </p:cNvGrpSpPr>
            <p:nvPr/>
          </p:nvGrpSpPr>
          <p:grpSpPr bwMode="auto">
            <a:xfrm>
              <a:off x="2261" y="1538"/>
              <a:ext cx="300" cy="768"/>
              <a:chOff x="3393" y="1861"/>
              <a:chExt cx="300" cy="768"/>
            </a:xfrm>
          </p:grpSpPr>
          <p:sp>
            <p:nvSpPr>
              <p:cNvPr id="15383" name="Oval 185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Rectangle 186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5" name="Text Box 187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386" name="Text Box 188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387" name="Line 189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388" name="Line 190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5374" name="Group 191"/>
            <p:cNvGrpSpPr>
              <a:grpSpLocks/>
            </p:cNvGrpSpPr>
            <p:nvPr/>
          </p:nvGrpSpPr>
          <p:grpSpPr bwMode="auto">
            <a:xfrm>
              <a:off x="2603" y="1538"/>
              <a:ext cx="300" cy="768"/>
              <a:chOff x="3393" y="1861"/>
              <a:chExt cx="300" cy="768"/>
            </a:xfrm>
          </p:grpSpPr>
          <p:sp>
            <p:nvSpPr>
              <p:cNvPr id="15377" name="Oval 192"/>
              <p:cNvSpPr>
                <a:spLocks noChangeArrowheads="1"/>
              </p:cNvSpPr>
              <p:nvPr/>
            </p:nvSpPr>
            <p:spPr bwMode="auto">
              <a:xfrm>
                <a:off x="3395" y="1861"/>
                <a:ext cx="288" cy="288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Rectangle 193"/>
              <p:cNvSpPr>
                <a:spLocks noChangeArrowheads="1"/>
              </p:cNvSpPr>
              <p:nvPr/>
            </p:nvSpPr>
            <p:spPr bwMode="auto">
              <a:xfrm>
                <a:off x="3393" y="2247"/>
                <a:ext cx="300" cy="27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Text Box 194"/>
              <p:cNvSpPr txBox="1">
                <a:spLocks noChangeArrowheads="1"/>
              </p:cNvSpPr>
              <p:nvPr/>
            </p:nvSpPr>
            <p:spPr bwMode="auto">
              <a:xfrm>
                <a:off x="3414" y="2240"/>
                <a:ext cx="2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C</a:t>
                </a:r>
              </a:p>
            </p:txBody>
          </p:sp>
          <p:sp>
            <p:nvSpPr>
              <p:cNvPr id="15380" name="Text Box 195"/>
              <p:cNvSpPr txBox="1">
                <a:spLocks noChangeArrowheads="1"/>
              </p:cNvSpPr>
              <p:nvPr/>
            </p:nvSpPr>
            <p:spPr bwMode="auto">
              <a:xfrm>
                <a:off x="3412" y="187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/>
                  <a:t>P</a:t>
                </a:r>
              </a:p>
            </p:txBody>
          </p:sp>
          <p:sp>
            <p:nvSpPr>
              <p:cNvPr id="15381" name="Line 196"/>
              <p:cNvSpPr>
                <a:spLocks noChangeShapeType="1"/>
              </p:cNvSpPr>
              <p:nvPr/>
            </p:nvSpPr>
            <p:spPr bwMode="auto">
              <a:xfrm>
                <a:off x="3543" y="2134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5382" name="Line 197"/>
              <p:cNvSpPr>
                <a:spLocks noChangeShapeType="1"/>
              </p:cNvSpPr>
              <p:nvPr/>
            </p:nvSpPr>
            <p:spPr bwMode="auto">
              <a:xfrm>
                <a:off x="3543" y="2520"/>
                <a:ext cx="0" cy="1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5375" name="Freeform 198"/>
            <p:cNvSpPr>
              <a:spLocks/>
            </p:cNvSpPr>
            <p:nvPr/>
          </p:nvSpPr>
          <p:spPr bwMode="auto">
            <a:xfrm>
              <a:off x="2343" y="1108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376" name="Freeform 199"/>
            <p:cNvSpPr>
              <a:spLocks/>
            </p:cNvSpPr>
            <p:nvPr/>
          </p:nvSpPr>
          <p:spPr bwMode="auto">
            <a:xfrm>
              <a:off x="2711" y="1105"/>
              <a:ext cx="76" cy="336"/>
            </a:xfrm>
            <a:custGeom>
              <a:avLst/>
              <a:gdLst>
                <a:gd name="T0" fmla="*/ 0 w 248"/>
                <a:gd name="T1" fmla="*/ 0 h 672"/>
                <a:gd name="T2" fmla="*/ 0 w 248"/>
                <a:gd name="T3" fmla="*/ 3 h 672"/>
                <a:gd name="T4" fmla="*/ 0 w 248"/>
                <a:gd name="T5" fmla="*/ 6 h 672"/>
                <a:gd name="T6" fmla="*/ 0 w 248"/>
                <a:gd name="T7" fmla="*/ 11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672"/>
                <a:gd name="T14" fmla="*/ 248 w 2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672">
                  <a:moveTo>
                    <a:pt x="8" y="0"/>
                  </a:moveTo>
                  <a:cubicBezTo>
                    <a:pt x="128" y="84"/>
                    <a:pt x="248" y="168"/>
                    <a:pt x="248" y="240"/>
                  </a:cubicBezTo>
                  <a:cubicBezTo>
                    <a:pt x="248" y="312"/>
                    <a:pt x="16" y="360"/>
                    <a:pt x="8" y="432"/>
                  </a:cubicBezTo>
                  <a:cubicBezTo>
                    <a:pt x="0" y="504"/>
                    <a:pt x="100" y="588"/>
                    <a:pt x="200" y="672"/>
                  </a:cubicBezTo>
                </a:path>
              </a:pathLst>
            </a:custGeom>
            <a:noFill/>
            <a:ln w="28575" cmpd="sng">
              <a:solidFill>
                <a:srgbClr val="CC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85206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73213"/>
            <a:ext cx="8177212" cy="4113212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3200" b="1" dirty="0" smtClean="0"/>
          </a:p>
          <a:p>
            <a:pPr>
              <a:buFontTx/>
              <a:buNone/>
              <a:defRPr/>
            </a:pPr>
            <a:endParaRPr lang="en-US" sz="3200" b="1" dirty="0" smtClean="0"/>
          </a:p>
          <a:p>
            <a:pPr algn="ctr">
              <a:buFontTx/>
              <a:buNone/>
              <a:defRPr/>
            </a:pPr>
            <a:r>
              <a:rPr lang="en-US" sz="3200" b="1" dirty="0" smtClean="0"/>
              <a:t>Cache Coherence</a:t>
            </a:r>
          </a:p>
          <a:p>
            <a:pPr>
              <a:buFontTx/>
              <a:buNone/>
              <a:defRPr/>
            </a:pPr>
            <a:r>
              <a:rPr lang="en-US" sz="3200" b="1" dirty="0" smtClean="0"/>
              <a:t>	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666880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09600"/>
            <a:ext cx="8793163" cy="457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000" dirty="0" smtClean="0"/>
              <a:t>Basic View of a Shared-Memory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4619625"/>
            <a:ext cx="8318500" cy="1149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Cache coherence: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Consistency </a:t>
            </a:r>
            <a:r>
              <a:rPr lang="en-US" dirty="0" smtClean="0">
                <a:solidFill>
                  <a:schemeClr val="tx1"/>
                </a:solidFill>
              </a:rPr>
              <a:t>of data stored in local caches of a shared resource </a:t>
            </a:r>
          </a:p>
        </p:txBody>
      </p:sp>
      <p:sp>
        <p:nvSpPr>
          <p:cNvPr id="19460" name="Oval 1032"/>
          <p:cNvSpPr>
            <a:spLocks noChangeArrowheads="1"/>
          </p:cNvSpPr>
          <p:nvPr/>
        </p:nvSpPr>
        <p:spPr bwMode="auto">
          <a:xfrm>
            <a:off x="2189163" y="1778000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1033"/>
          <p:cNvSpPr txBox="1">
            <a:spLocks noChangeArrowheads="1"/>
          </p:cNvSpPr>
          <p:nvPr/>
        </p:nvSpPr>
        <p:spPr bwMode="auto">
          <a:xfrm>
            <a:off x="746125" y="2501900"/>
            <a:ext cx="150495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L1 Cache</a:t>
            </a:r>
          </a:p>
        </p:txBody>
      </p:sp>
      <p:sp>
        <p:nvSpPr>
          <p:cNvPr id="19462" name="Text Box 1034"/>
          <p:cNvSpPr txBox="1">
            <a:spLocks noChangeArrowheads="1"/>
          </p:cNvSpPr>
          <p:nvPr/>
        </p:nvSpPr>
        <p:spPr bwMode="auto">
          <a:xfrm>
            <a:off x="2395538" y="1778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19463" name="Rectangle 1038"/>
          <p:cNvSpPr>
            <a:spLocks noChangeArrowheads="1"/>
          </p:cNvSpPr>
          <p:nvPr/>
        </p:nvSpPr>
        <p:spPr bwMode="auto">
          <a:xfrm>
            <a:off x="2063750" y="2333625"/>
            <a:ext cx="2192338" cy="804863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039"/>
          <p:cNvSpPr txBox="1">
            <a:spLocks noChangeArrowheads="1"/>
          </p:cNvSpPr>
          <p:nvPr/>
        </p:nvSpPr>
        <p:spPr bwMode="auto">
          <a:xfrm>
            <a:off x="2190750" y="2509838"/>
            <a:ext cx="547688" cy="4603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19465" name="Line 1045"/>
          <p:cNvSpPr>
            <a:spLocks noChangeShapeType="1"/>
          </p:cNvSpPr>
          <p:nvPr/>
        </p:nvSpPr>
        <p:spPr bwMode="auto">
          <a:xfrm>
            <a:off x="3103563" y="2146300"/>
            <a:ext cx="0" cy="195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9466" name="Text Box 1039"/>
          <p:cNvSpPr txBox="1">
            <a:spLocks noChangeArrowheads="1"/>
          </p:cNvSpPr>
          <p:nvPr/>
        </p:nvSpPr>
        <p:spPr bwMode="auto">
          <a:xfrm>
            <a:off x="2873375" y="2508250"/>
            <a:ext cx="547688" cy="4603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19467" name="Text Box 1039"/>
          <p:cNvSpPr txBox="1">
            <a:spLocks noChangeArrowheads="1"/>
          </p:cNvSpPr>
          <p:nvPr/>
        </p:nvSpPr>
        <p:spPr bwMode="auto">
          <a:xfrm>
            <a:off x="3538538" y="2506663"/>
            <a:ext cx="547687" cy="4619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19468" name="Oval 1032"/>
          <p:cNvSpPr>
            <a:spLocks noChangeArrowheads="1"/>
          </p:cNvSpPr>
          <p:nvPr/>
        </p:nvSpPr>
        <p:spPr bwMode="auto">
          <a:xfrm>
            <a:off x="5494338" y="1766888"/>
            <a:ext cx="1828800" cy="381000"/>
          </a:xfrm>
          <a:prstGeom prst="ellipse">
            <a:avLst/>
          </a:prstGeom>
          <a:solidFill>
            <a:srgbClr val="FFCC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033"/>
          <p:cNvSpPr txBox="1">
            <a:spLocks noChangeArrowheads="1"/>
          </p:cNvSpPr>
          <p:nvPr/>
        </p:nvSpPr>
        <p:spPr bwMode="auto">
          <a:xfrm>
            <a:off x="4632325" y="2509838"/>
            <a:ext cx="493713" cy="4619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…</a:t>
            </a:r>
          </a:p>
        </p:txBody>
      </p:sp>
      <p:sp>
        <p:nvSpPr>
          <p:cNvPr id="19470" name="Text Box 1034"/>
          <p:cNvSpPr txBox="1">
            <a:spLocks noChangeArrowheads="1"/>
          </p:cNvSpPr>
          <p:nvPr/>
        </p:nvSpPr>
        <p:spPr bwMode="auto">
          <a:xfrm>
            <a:off x="5700713" y="17668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sz="1800" b="1"/>
              <a:t>Processor</a:t>
            </a:r>
          </a:p>
        </p:txBody>
      </p:sp>
      <p:sp>
        <p:nvSpPr>
          <p:cNvPr id="19471" name="Rectangle 1038"/>
          <p:cNvSpPr>
            <a:spLocks noChangeArrowheads="1"/>
          </p:cNvSpPr>
          <p:nvPr/>
        </p:nvSpPr>
        <p:spPr bwMode="auto">
          <a:xfrm>
            <a:off x="5368925" y="2324100"/>
            <a:ext cx="2193925" cy="803275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1039"/>
          <p:cNvSpPr txBox="1">
            <a:spLocks noChangeArrowheads="1"/>
          </p:cNvSpPr>
          <p:nvPr/>
        </p:nvSpPr>
        <p:spPr bwMode="auto">
          <a:xfrm>
            <a:off x="5495925" y="2498725"/>
            <a:ext cx="547688" cy="4619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19473" name="Line 1045"/>
          <p:cNvSpPr>
            <a:spLocks noChangeShapeType="1"/>
          </p:cNvSpPr>
          <p:nvPr/>
        </p:nvSpPr>
        <p:spPr bwMode="auto">
          <a:xfrm>
            <a:off x="6408738" y="2136775"/>
            <a:ext cx="0" cy="195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9474" name="Text Box 1039"/>
          <p:cNvSpPr txBox="1">
            <a:spLocks noChangeArrowheads="1"/>
          </p:cNvSpPr>
          <p:nvPr/>
        </p:nvSpPr>
        <p:spPr bwMode="auto">
          <a:xfrm>
            <a:off x="6110288" y="2497138"/>
            <a:ext cx="547687" cy="4619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19475" name="Text Box 1039"/>
          <p:cNvSpPr txBox="1">
            <a:spLocks noChangeArrowheads="1"/>
          </p:cNvSpPr>
          <p:nvPr/>
        </p:nvSpPr>
        <p:spPr bwMode="auto">
          <a:xfrm>
            <a:off x="6843713" y="2495550"/>
            <a:ext cx="547687" cy="4619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19476" name="Text Box 1033"/>
          <p:cNvSpPr txBox="1">
            <a:spLocks noChangeArrowheads="1"/>
          </p:cNvSpPr>
          <p:nvPr/>
        </p:nvSpPr>
        <p:spPr bwMode="auto">
          <a:xfrm>
            <a:off x="1265238" y="3235325"/>
            <a:ext cx="1395184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/>
              <a:t>Blocks </a:t>
            </a:r>
          </a:p>
          <a:p>
            <a:r>
              <a:rPr lang="en-CA" dirty="0" smtClean="0"/>
              <a:t>(cache lines)</a:t>
            </a:r>
            <a:endParaRPr lang="en-CA" dirty="0"/>
          </a:p>
        </p:txBody>
      </p:sp>
      <p:cxnSp>
        <p:nvCxnSpPr>
          <p:cNvPr id="19477" name="Straight Arrow Connector 26"/>
          <p:cNvCxnSpPr>
            <a:cxnSpLocks noChangeShapeType="1"/>
          </p:cNvCxnSpPr>
          <p:nvPr/>
        </p:nvCxnSpPr>
        <p:spPr bwMode="auto">
          <a:xfrm flipV="1">
            <a:off x="1898650" y="3001963"/>
            <a:ext cx="417513" cy="349250"/>
          </a:xfrm>
          <a:prstGeom prst="straightConnector1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9478" name="Straight Arrow Connector 28"/>
          <p:cNvCxnSpPr>
            <a:cxnSpLocks noChangeShapeType="1"/>
          </p:cNvCxnSpPr>
          <p:nvPr/>
        </p:nvCxnSpPr>
        <p:spPr bwMode="auto">
          <a:xfrm flipV="1">
            <a:off x="2035175" y="3016250"/>
            <a:ext cx="1074738" cy="334963"/>
          </a:xfrm>
          <a:prstGeom prst="straightConnector1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9479" name="Line 1045"/>
          <p:cNvSpPr>
            <a:spLocks noChangeShapeType="1"/>
          </p:cNvSpPr>
          <p:nvPr/>
        </p:nvSpPr>
        <p:spPr bwMode="auto">
          <a:xfrm>
            <a:off x="3109913" y="3154363"/>
            <a:ext cx="1587" cy="461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9480" name="Line 1045"/>
          <p:cNvSpPr>
            <a:spLocks noChangeShapeType="1"/>
          </p:cNvSpPr>
          <p:nvPr/>
        </p:nvSpPr>
        <p:spPr bwMode="auto">
          <a:xfrm>
            <a:off x="6424613" y="3127375"/>
            <a:ext cx="3175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33" name="Cloud 32"/>
          <p:cNvSpPr/>
          <p:nvPr/>
        </p:nvSpPr>
        <p:spPr bwMode="auto">
          <a:xfrm>
            <a:off x="2017713" y="3530600"/>
            <a:ext cx="5614987" cy="1035050"/>
          </a:xfrm>
          <a:prstGeom prst="cloud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2000" dirty="0"/>
              <a:t>Other cache levels, interconnect, Memory</a:t>
            </a:r>
          </a:p>
        </p:txBody>
      </p:sp>
    </p:spTree>
    <p:extLst>
      <p:ext uri="{BB962C8B-B14F-4D97-AF65-F5344CB8AC3E}">
        <p14:creationId xmlns:p14="http://schemas.microsoft.com/office/powerpoint/2010/main" val="154781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45705</TotalTime>
  <Words>2611</Words>
  <Application>Microsoft Macintosh PowerPoint</Application>
  <PresentationFormat>On-screen Show (4:3)</PresentationFormat>
  <Paragraphs>1195</Paragraphs>
  <Slides>62</Slides>
  <Notes>57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Capital</vt:lpstr>
      <vt:lpstr>ECE 454  Computer Systems Programming Parallel Architectures and  Performance Implications (I)</vt:lpstr>
      <vt:lpstr>Big picture</vt:lpstr>
      <vt:lpstr>Topics</vt:lpstr>
      <vt:lpstr>What does “Parallel” Mean?</vt:lpstr>
      <vt:lpstr>Data Communication Mechanisms</vt:lpstr>
      <vt:lpstr> </vt:lpstr>
      <vt:lpstr>Various Parallel Architectures</vt:lpstr>
      <vt:lpstr> </vt:lpstr>
      <vt:lpstr>Basic View of a Shared-Memory Implementation</vt:lpstr>
      <vt:lpstr>The Cache Coherence Problem</vt:lpstr>
      <vt:lpstr>Problems with the Intuition</vt:lpstr>
      <vt:lpstr>Easy Solution: A Single Shared Cache</vt:lpstr>
      <vt:lpstr>Shared Cache Example: Prefetch Effects</vt:lpstr>
      <vt:lpstr>Private (L1) cache</vt:lpstr>
      <vt:lpstr>Consistency problem</vt:lpstr>
      <vt:lpstr>Consistency problem</vt:lpstr>
      <vt:lpstr>Consistency problem</vt:lpstr>
      <vt:lpstr>Consistency problem</vt:lpstr>
      <vt:lpstr>Consistency problem</vt:lpstr>
      <vt:lpstr>How to solve it?</vt:lpstr>
      <vt:lpstr>MSI Coherence</vt:lpstr>
      <vt:lpstr>MSI Coherence</vt:lpstr>
      <vt:lpstr>MSI Coherence</vt:lpstr>
      <vt:lpstr>MSI Coherence</vt:lpstr>
      <vt:lpstr>MSI Coherence</vt:lpstr>
      <vt:lpstr>MSI Coherence</vt:lpstr>
      <vt:lpstr>Improving MSI</vt:lpstr>
      <vt:lpstr>MESI Details: Writing</vt:lpstr>
      <vt:lpstr> </vt:lpstr>
      <vt:lpstr>Example1: MESI Coherence</vt:lpstr>
      <vt:lpstr>Example1: MESI Coherence</vt:lpstr>
      <vt:lpstr>Example1: MESI Coherence</vt:lpstr>
      <vt:lpstr>Example1: MESI Coherence</vt:lpstr>
      <vt:lpstr>Example1: MESI Coherence</vt:lpstr>
      <vt:lpstr>Example1: MESI Coherence</vt:lpstr>
      <vt:lpstr>Example1: MESI Coherence</vt:lpstr>
      <vt:lpstr> </vt:lpstr>
      <vt:lpstr>Example2: MESI Coherence</vt:lpstr>
      <vt:lpstr>Example2: MESI Coherence</vt:lpstr>
      <vt:lpstr>Example2: MESI Coherence</vt:lpstr>
      <vt:lpstr>Example2: MESI Coherence</vt:lpstr>
      <vt:lpstr>Example2: MESI Coherence</vt:lpstr>
      <vt:lpstr>Example2: MESI Coherence</vt:lpstr>
      <vt:lpstr> </vt:lpstr>
      <vt:lpstr>Example3: Basic Coherence</vt:lpstr>
      <vt:lpstr>Example3: Basic Coherence</vt:lpstr>
      <vt:lpstr>Example3: Basic Coherence</vt:lpstr>
      <vt:lpstr>Example3: Basic Coherence</vt:lpstr>
      <vt:lpstr>Example3: Basic Coherence</vt:lpstr>
      <vt:lpstr>Example3: Basic Coherence</vt:lpstr>
      <vt:lpstr>Example3: Basic Coherence</vt:lpstr>
      <vt:lpstr>Example3: Basic Coherence</vt:lpstr>
      <vt:lpstr>Example3: Basic Coherence</vt:lpstr>
      <vt:lpstr> </vt:lpstr>
      <vt:lpstr>False Sharing</vt:lpstr>
      <vt:lpstr>False Sharing</vt:lpstr>
      <vt:lpstr>False Sharing</vt:lpstr>
      <vt:lpstr>False Sharing</vt:lpstr>
      <vt:lpstr>False Sharing</vt:lpstr>
      <vt:lpstr>False Sharing</vt:lpstr>
      <vt:lpstr>False Sharing</vt:lpstr>
      <vt:lpstr>False Sharing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405</cp:revision>
  <cp:lastPrinted>2013-09-11T16:09:48Z</cp:lastPrinted>
  <dcterms:created xsi:type="dcterms:W3CDTF">2013-01-10T16:28:45Z</dcterms:created>
  <dcterms:modified xsi:type="dcterms:W3CDTF">2013-11-19T14:36:38Z</dcterms:modified>
</cp:coreProperties>
</file>