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595" r:id="rId3"/>
    <p:sldId id="664" r:id="rId4"/>
    <p:sldId id="665" r:id="rId5"/>
    <p:sldId id="666" r:id="rId6"/>
    <p:sldId id="667" r:id="rId7"/>
    <p:sldId id="668" r:id="rId8"/>
    <p:sldId id="669" r:id="rId9"/>
    <p:sldId id="670" r:id="rId10"/>
    <p:sldId id="671" r:id="rId11"/>
    <p:sldId id="672" r:id="rId12"/>
    <p:sldId id="674" r:id="rId13"/>
    <p:sldId id="673" r:id="rId14"/>
    <p:sldId id="675" r:id="rId15"/>
    <p:sldId id="677" r:id="rId16"/>
    <p:sldId id="686" r:id="rId17"/>
    <p:sldId id="687" r:id="rId18"/>
    <p:sldId id="688" r:id="rId19"/>
    <p:sldId id="689" r:id="rId20"/>
    <p:sldId id="690" r:id="rId21"/>
    <p:sldId id="696" r:id="rId22"/>
    <p:sldId id="691" r:id="rId23"/>
    <p:sldId id="692" r:id="rId24"/>
    <p:sldId id="693" r:id="rId25"/>
    <p:sldId id="694" r:id="rId26"/>
    <p:sldId id="695" r:id="rId27"/>
    <p:sldId id="69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29" autoAdjust="0"/>
  </p:normalViewPr>
  <p:slideViewPr>
    <p:cSldViewPr snapToGrid="0"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8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90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8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273B-598F-4CF5-B007-1F98A8A8CD5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273B-598F-4CF5-B007-1F98A8A8CD5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273B-598F-4CF5-B007-1F98A8A8CD5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273B-598F-4CF5-B007-1F98A8A8CD5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273B-598F-4CF5-B007-1F98A8A8CD5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273B-598F-4CF5-B007-1F98A8A8CD5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273B-598F-4CF5-B007-1F98A8A8CD5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273B-598F-4CF5-B007-1F98A8A8CD5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273B-598F-4CF5-B007-1F98A8A8CD5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273B-598F-4CF5-B007-1F98A8A8CD5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273B-598F-4CF5-B007-1F98A8A8CD5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E851303-5760-5E4A-99FB-0C39087481F4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5A15-1C2B-D241-B847-078598B3D84C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171F-6E4C-5248-B34C-C3E97D23B20D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1A3-6548-B84B-87D5-6D3F51DED19C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3321-E3D1-D544-97C1-DCF6342DBA70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8006-D756-374A-B44C-6E176A76D1EE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6D5227B-8C69-F049-81D8-683402444958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6E79-79F1-044E-BF15-519AA80333F1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7A21-AF85-A74F-950D-2F0E5DC37417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3E6E-2392-614D-A8D1-DF45789A74E2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188A-3465-C742-8B48-0EC082F1ACB9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096B-E8B6-0948-A246-FBB3328310E5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ED0-8F2E-0D4F-8609-29BA494015F4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934A909-10B6-5545-85D7-6FF85FA8EFAD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3" y="1123950"/>
            <a:ext cx="7452255" cy="1924050"/>
          </a:xfrm>
        </p:spPr>
        <p:txBody>
          <a:bodyPr/>
          <a:lstStyle/>
          <a:p>
            <a:r>
              <a:rPr lang="en-US" sz="4000" dirty="0" smtClean="0"/>
              <a:t>ECE 454 </a:t>
            </a:r>
            <a:br>
              <a:rPr lang="en-US" sz="4000" dirty="0" smtClean="0"/>
            </a:br>
            <a:r>
              <a:rPr lang="en-US" sz="4000" dirty="0" smtClean="0"/>
              <a:t>Computer Systems Programming</a:t>
            </a:r>
            <a:br>
              <a:rPr lang="en-US" sz="4000" dirty="0" smtClean="0"/>
            </a:br>
            <a:r>
              <a:rPr lang="en-US" sz="3200" i="1" dirty="0" smtClean="0"/>
              <a:t>Parallel Architectures and </a:t>
            </a:r>
            <a:br>
              <a:rPr lang="en-US" sz="3200" i="1" dirty="0" smtClean="0"/>
            </a:br>
            <a:r>
              <a:rPr lang="en-US" sz="3200" i="1" dirty="0" smtClean="0"/>
              <a:t>Performance Implications (II)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  <a:p>
            <a:r>
              <a:rPr lang="en-US" sz="2800" dirty="0" smtClean="0"/>
              <a:t>ECE Dept., University of Toronto</a:t>
            </a:r>
          </a:p>
          <a:p>
            <a:r>
              <a:rPr lang="en-US" sz="2800" dirty="0" smtClean="0"/>
              <a:t>http://www.eecg.toronto.edu/~yuan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Latency of remote access: write (cycles)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32" y="1273962"/>
            <a:ext cx="7365999" cy="10051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67419" y="3174594"/>
            <a:ext cx="54313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“State” is the MESI state of a cache line in a remote cache. 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3721099"/>
            <a:ext cx="8483600" cy="26504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Cross-socket communication is expensive!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Opteron: store to “Shared” cache line is much more expensive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Directory-based protocol is incomplete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Does not keep track of the sharers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Equivalent to broad-cast and have to wait for all invalidations to complete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Xeon: store latency similar regardless of the previous cache line state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Snooping-based coherence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2" y="2215568"/>
            <a:ext cx="7308000" cy="375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3" y="2552798"/>
            <a:ext cx="7308000" cy="6604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56532" y="2230486"/>
            <a:ext cx="863600" cy="909066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Ignore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1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3" y="260635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about synchronization?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Synchronization implementation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8001"/>
            <a:ext cx="8369300" cy="3931920"/>
          </a:xfrm>
        </p:spPr>
        <p:txBody>
          <a:bodyPr/>
          <a:lstStyle/>
          <a:p>
            <a:r>
              <a:rPr lang="en-US" dirty="0" smtClean="0"/>
              <a:t>Hardware support is required to implement sync. primitives</a:t>
            </a:r>
          </a:p>
          <a:p>
            <a:pPr lvl="1"/>
            <a:r>
              <a:rPr lang="en-US" dirty="0" smtClean="0"/>
              <a:t>In the form of </a:t>
            </a:r>
            <a:r>
              <a:rPr lang="en-US" dirty="0" smtClean="0">
                <a:solidFill>
                  <a:srgbClr val="0000FF"/>
                </a:solidFill>
              </a:rPr>
              <a:t>atomic instructions</a:t>
            </a:r>
          </a:p>
          <a:p>
            <a:pPr lvl="1"/>
            <a:r>
              <a:rPr lang="en-US" dirty="0" smtClean="0"/>
              <a:t>Common examples include: test-and-set, compare-and-swap, etc. </a:t>
            </a:r>
          </a:p>
          <a:p>
            <a:pPr lvl="1"/>
            <a:r>
              <a:rPr lang="en-US" dirty="0" smtClean="0"/>
              <a:t>Used to implement high-level synchronization primitives</a:t>
            </a:r>
          </a:p>
          <a:p>
            <a:pPr lvl="2"/>
            <a:r>
              <a:rPr lang="en-US" dirty="0" smtClean="0"/>
              <a:t>e.g., lock/unlock, semaphores, barriers, cond. var., etc.</a:t>
            </a:r>
          </a:p>
          <a:p>
            <a:pPr lvl="1"/>
            <a:r>
              <a:rPr lang="en-US" dirty="0" smtClean="0"/>
              <a:t>We will only discuss test-and-set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5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97659D-BFEB-E74B-A44D-D63FBDFA0448}" type="slidenum">
              <a:rPr lang="en-US"/>
              <a:pPr/>
              <a:t>13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300" dirty="0" smtClean="0"/>
              <a:t>Test-And-Set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3399"/>
            <a:ext cx="7924800" cy="46314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semantics of test-and-set are: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Record the old value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Set the value 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This is a write!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 the old value </a:t>
            </a:r>
          </a:p>
          <a:p>
            <a:pPr>
              <a:lnSpc>
                <a:spcPct val="90000"/>
              </a:lnSpc>
            </a:pPr>
            <a:r>
              <a:rPr lang="en-US" dirty="0"/>
              <a:t>Hardware executes it </a:t>
            </a:r>
            <a:r>
              <a:rPr lang="en-US" b="1" dirty="0">
                <a:solidFill>
                  <a:srgbClr val="FF0000"/>
                </a:solidFill>
              </a:rPr>
              <a:t>atomically</a:t>
            </a:r>
            <a:r>
              <a:rPr lang="en-US" dirty="0" smtClean="0"/>
              <a:t>!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 executing test-and-set on “flag”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>
                <a:solidFill>
                  <a:srgbClr val="0000FF"/>
                </a:solidFill>
              </a:rPr>
              <a:t>value of flag</a:t>
            </a:r>
            <a:r>
              <a:rPr lang="en-US" dirty="0"/>
              <a:t> afterwards if it was initially False?  True?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</a:t>
            </a:r>
            <a:r>
              <a:rPr lang="en-US" dirty="0">
                <a:solidFill>
                  <a:srgbClr val="0000FF"/>
                </a:solidFill>
              </a:rPr>
              <a:t>return result</a:t>
            </a:r>
            <a:r>
              <a:rPr lang="en-US" dirty="0"/>
              <a:t> if flag was initially False?  True?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312378" y="3706174"/>
            <a:ext cx="4099141" cy="169892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 err="1">
                <a:solidFill>
                  <a:schemeClr val="accent2"/>
                </a:solidFill>
                <a:latin typeface="Consolas"/>
                <a:cs typeface="Consolas"/>
              </a:rPr>
              <a:t>bool</a:t>
            </a: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US" b="0" dirty="0" err="1">
                <a:solidFill>
                  <a:srgbClr val="0000FF"/>
                </a:solidFill>
                <a:latin typeface="Consolas"/>
                <a:cs typeface="Consolas"/>
              </a:rPr>
              <a:t>test_and_set</a:t>
            </a: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(</a:t>
            </a:r>
            <a:r>
              <a:rPr lang="en-US" b="0" dirty="0" err="1">
                <a:solidFill>
                  <a:schemeClr val="accent2"/>
                </a:solidFill>
                <a:latin typeface="Consolas"/>
                <a:cs typeface="Consolas"/>
              </a:rPr>
              <a:t>bool</a:t>
            </a: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*flag</a:t>
            </a:r>
            <a:r>
              <a:rPr lang="en-US" b="0" dirty="0" smtClean="0">
                <a:solidFill>
                  <a:schemeClr val="accent2"/>
                </a:solidFill>
                <a:latin typeface="Consolas"/>
                <a:cs typeface="Consolas"/>
              </a:rPr>
              <a:t>){</a:t>
            </a:r>
            <a:endParaRPr lang="en-US" b="0" dirty="0">
              <a:solidFill>
                <a:schemeClr val="accent2"/>
              </a:solidFill>
              <a:latin typeface="Consolas"/>
              <a:cs typeface="Consolas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   </a:t>
            </a:r>
            <a:r>
              <a:rPr lang="en-US" b="0" dirty="0" err="1">
                <a:solidFill>
                  <a:schemeClr val="accent2"/>
                </a:solidFill>
                <a:latin typeface="Consolas"/>
                <a:cs typeface="Consolas"/>
              </a:rPr>
              <a:t>bool</a:t>
            </a: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old = *flag</a:t>
            </a:r>
            <a:r>
              <a:rPr lang="en-US" b="0" dirty="0" smtClean="0">
                <a:solidFill>
                  <a:schemeClr val="accent2"/>
                </a:solidFill>
                <a:latin typeface="Consolas"/>
                <a:cs typeface="Consolas"/>
              </a:rPr>
              <a:t>;</a:t>
            </a:r>
            <a:endParaRPr lang="en-US" b="0" dirty="0">
              <a:solidFill>
                <a:schemeClr val="accent2"/>
              </a:solidFill>
              <a:latin typeface="Consolas"/>
              <a:cs typeface="Consolas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   *flag = True;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   return old;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48019" y="3213100"/>
            <a:ext cx="4611393" cy="2405655"/>
            <a:chOff x="4348019" y="3213100"/>
            <a:chExt cx="4611393" cy="2405655"/>
          </a:xfrm>
        </p:grpSpPr>
        <p:sp>
          <p:nvSpPr>
            <p:cNvPr id="10" name="TextBox 9"/>
            <p:cNvSpPr txBox="1"/>
            <p:nvPr/>
          </p:nvSpPr>
          <p:spPr>
            <a:xfrm>
              <a:off x="4348019" y="3587430"/>
              <a:ext cx="3762568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latin typeface="Comic Sans MS"/>
                  <a:cs typeface="Comic Sans MS"/>
                </a:rPr>
                <a:t>Read</a:t>
              </a:r>
              <a:r>
                <a:rPr lang="en-US" dirty="0">
                  <a:latin typeface="Comic Sans MS"/>
                  <a:cs typeface="Comic Sans MS"/>
                </a:rPr>
                <a:t>-exclusive </a:t>
              </a:r>
              <a:r>
                <a:rPr lang="en-US" dirty="0" smtClean="0">
                  <a:latin typeface="Comic Sans MS"/>
                  <a:cs typeface="Comic Sans MS"/>
                </a:rPr>
                <a:t>(invalidations</a:t>
              </a:r>
              <a:r>
                <a:rPr lang="en-US" dirty="0">
                  <a:latin typeface="Comic Sans MS"/>
                  <a:cs typeface="Comic Sans MS"/>
                </a:rPr>
                <a:t>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latin typeface="Comic Sans MS"/>
                  <a:cs typeface="Comic Sans MS"/>
                </a:rPr>
                <a:t>Modify (change state</a:t>
              </a:r>
              <a:r>
                <a:rPr lang="en-US" dirty="0" smtClean="0">
                  <a:latin typeface="Comic Sans MS"/>
                  <a:cs typeface="Comic Sans MS"/>
                </a:rPr>
                <a:t>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latin typeface="Comic Sans MS"/>
                  <a:cs typeface="Comic Sans MS"/>
                </a:rPr>
                <a:t>Memory barrier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dirty="0" smtClean="0">
                  <a:latin typeface="Comic Sans MS"/>
                  <a:cs typeface="Comic Sans MS"/>
                </a:rPr>
                <a:t>completes all the </a:t>
              </a:r>
              <a:r>
                <a:rPr lang="en-US" dirty="0" err="1" smtClean="0">
                  <a:latin typeface="Comic Sans MS"/>
                  <a:cs typeface="Comic Sans MS"/>
                </a:rPr>
                <a:t>mem</a:t>
              </a:r>
              <a:r>
                <a:rPr lang="en-US" dirty="0" smtClean="0">
                  <a:latin typeface="Comic Sans MS"/>
                  <a:cs typeface="Comic Sans MS"/>
                </a:rPr>
                <a:t>. op. </a:t>
              </a:r>
            </a:p>
            <a:p>
              <a:pPr lvl="1"/>
              <a:r>
                <a:rPr lang="en-US" dirty="0">
                  <a:latin typeface="Comic Sans MS"/>
                  <a:cs typeface="Comic Sans MS"/>
                </a:rPr>
                <a:t> </a:t>
              </a:r>
              <a:r>
                <a:rPr lang="en-US" dirty="0" smtClean="0">
                  <a:latin typeface="Comic Sans MS"/>
                  <a:cs typeface="Comic Sans MS"/>
                </a:rPr>
                <a:t>   before this TAS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dirty="0" smtClean="0">
                  <a:latin typeface="Comic Sans MS"/>
                  <a:cs typeface="Comic Sans MS"/>
                </a:rPr>
                <a:t>cancel all the </a:t>
              </a:r>
              <a:r>
                <a:rPr lang="en-US" dirty="0" err="1" smtClean="0">
                  <a:latin typeface="Comic Sans MS"/>
                  <a:cs typeface="Comic Sans MS"/>
                </a:rPr>
                <a:t>mem</a:t>
              </a:r>
              <a:r>
                <a:rPr lang="en-US" dirty="0" smtClean="0">
                  <a:latin typeface="Comic Sans MS"/>
                  <a:cs typeface="Comic Sans MS"/>
                </a:rPr>
                <a:t>. op. </a:t>
              </a:r>
            </a:p>
            <a:p>
              <a:pPr lvl="1"/>
              <a:r>
                <a:rPr lang="en-US" dirty="0">
                  <a:latin typeface="Comic Sans MS"/>
                  <a:cs typeface="Comic Sans MS"/>
                </a:rPr>
                <a:t> </a:t>
              </a:r>
              <a:r>
                <a:rPr lang="en-US" dirty="0" smtClean="0">
                  <a:latin typeface="Comic Sans MS"/>
                  <a:cs typeface="Comic Sans MS"/>
                </a:rPr>
                <a:t>   after this TAS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98858" y="3213100"/>
              <a:ext cx="3004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Hardware implementation:</a:t>
              </a:r>
              <a:endParaRPr 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7939606" y="3706174"/>
              <a:ext cx="170981" cy="181832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8987" y="4367768"/>
              <a:ext cx="950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atomic!</a:t>
              </a:r>
              <a:endParaRPr 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27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 31, 2013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 sz="1400" b="0">
              <a:latin typeface="Times New Roman" pitchFamily="-109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23D4CC-30E6-1042-B2BE-019F3F116C60}" type="slidenum">
              <a:rPr lang="en-US"/>
              <a:pPr/>
              <a:t>14</a:t>
            </a:fld>
            <a:endParaRPr lang="en-US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Test-And-Set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0477"/>
            <a:ext cx="7924800" cy="4648200"/>
          </a:xfrm>
        </p:spPr>
        <p:txBody>
          <a:bodyPr>
            <a:noAutofit/>
          </a:bodyPr>
          <a:lstStyle/>
          <a:p>
            <a:r>
              <a:rPr lang="en-US" sz="2000" dirty="0"/>
              <a:t>Here is our lock implementation with test-and-set: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rgbClr val="D60093"/>
                </a:solidFill>
              </a:rPr>
              <a:t>When will the while return?  What is the value of held</a:t>
            </a:r>
            <a:r>
              <a:rPr lang="en-US" sz="2000" dirty="0" smtClean="0">
                <a:solidFill>
                  <a:srgbClr val="D60093"/>
                </a:solidFill>
              </a:rPr>
              <a:t>? </a:t>
            </a:r>
          </a:p>
          <a:p>
            <a:r>
              <a:rPr lang="en-US" sz="2000" dirty="0" smtClean="0">
                <a:solidFill>
                  <a:srgbClr val="D60093"/>
                </a:solidFill>
              </a:rPr>
              <a:t>Does it work? What </a:t>
            </a:r>
            <a:r>
              <a:rPr lang="en-US" sz="2000" dirty="0">
                <a:solidFill>
                  <a:srgbClr val="D60093"/>
                </a:solidFill>
              </a:rPr>
              <a:t>about multiprocessors?</a:t>
            </a: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1477962" y="2112652"/>
            <a:ext cx="5426076" cy="30285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struct lock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   int 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void </a:t>
            </a:r>
            <a:r>
              <a:rPr lang="en-US" b="0" dirty="0">
                <a:solidFill>
                  <a:srgbClr val="0000FF"/>
                </a:solidFill>
                <a:latin typeface="Consolas"/>
                <a:cs typeface="Consolas"/>
              </a:rPr>
              <a:t>acquire</a:t>
            </a: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   while (</a:t>
            </a:r>
            <a:r>
              <a:rPr lang="en-US" dirty="0">
                <a:solidFill>
                  <a:schemeClr val="accent2"/>
                </a:solidFill>
                <a:latin typeface="Consolas"/>
                <a:cs typeface="Consolas"/>
              </a:rPr>
              <a:t>test-and-set(&amp;lock-&gt;held)</a:t>
            </a: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void </a:t>
            </a:r>
            <a:r>
              <a:rPr lang="en-US" b="0" dirty="0">
                <a:solidFill>
                  <a:srgbClr val="0000FF"/>
                </a:solidFill>
                <a:latin typeface="Consolas"/>
                <a:cs typeface="Consolas"/>
              </a:rPr>
              <a:t>release</a:t>
            </a: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   lock-&gt;held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1016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TAS and cache coherence</a:t>
            </a:r>
            <a:endParaRPr lang="en-CA" dirty="0" smtClean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647950" y="4852988"/>
            <a:ext cx="342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</a:t>
            </a:r>
            <a:r>
              <a:rPr lang="en-CA" dirty="0" smtClean="0">
                <a:solidFill>
                  <a:srgbClr val="0000FF"/>
                </a:solidFill>
              </a:rPr>
              <a:t>(</a:t>
            </a:r>
            <a:r>
              <a:rPr lang="en-CA" dirty="0" smtClean="0">
                <a:solidFill>
                  <a:srgbClr val="0000FF"/>
                </a:solidFill>
              </a:rPr>
              <a:t>lock-&gt;held = 0</a:t>
            </a:r>
            <a:r>
              <a:rPr lang="en-CA" dirty="0" smtClean="0">
                <a:solidFill>
                  <a:srgbClr val="0000FF"/>
                </a:solidFill>
              </a:rPr>
              <a:t>)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56355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Text Box 15"/>
            <p:cNvSpPr txBox="1">
              <a:spLocks noChangeArrowheads="1"/>
            </p:cNvSpPr>
            <p:nvPr/>
          </p:nvSpPr>
          <p:spPr bwMode="auto">
            <a:xfrm>
              <a:off x="1200" y="2523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CA" dirty="0"/>
            </a:p>
          </p:txBody>
        </p:sp>
        <p:sp>
          <p:nvSpPr>
            <p:cNvPr id="56358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9" name="Text Box 17"/>
            <p:cNvSpPr txBox="1">
              <a:spLocks noChangeArrowheads="1"/>
            </p:cNvSpPr>
            <p:nvPr/>
          </p:nvSpPr>
          <p:spPr bwMode="auto">
            <a:xfrm>
              <a:off x="1920" y="2544"/>
              <a:ext cx="863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CA" sz="1600" dirty="0"/>
            </a:p>
          </p:txBody>
        </p:sp>
        <p:sp>
          <p:nvSpPr>
            <p:cNvPr id="56360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32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33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6334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36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37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8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9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56350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CA" dirty="0"/>
            </a:p>
          </p:txBody>
        </p:sp>
        <p:sp>
          <p:nvSpPr>
            <p:cNvPr id="5635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4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40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41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6342" name="Text Box 17"/>
          <p:cNvSpPr txBox="1">
            <a:spLocks noChangeArrowheads="1"/>
          </p:cNvSpPr>
          <p:nvPr/>
        </p:nvSpPr>
        <p:spPr bwMode="auto">
          <a:xfrm>
            <a:off x="5956300" y="3584575"/>
            <a:ext cx="1347789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CA" sz="1600" dirty="0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459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/>
              <a:t>acquire(lock)</a:t>
            </a:r>
            <a:endParaRPr kumimoji="0" lang="en-CA" dirty="0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421063" y="4267200"/>
            <a:ext cx="2325687" cy="512763"/>
            <a:chOff x="3421063" y="4267200"/>
            <a:chExt cx="2326278" cy="512763"/>
          </a:xfrm>
        </p:grpSpPr>
        <p:sp>
          <p:nvSpPr>
            <p:cNvPr id="56348" name="Text Box 37"/>
            <p:cNvSpPr txBox="1">
              <a:spLocks noChangeArrowheads="1"/>
            </p:cNvSpPr>
            <p:nvPr/>
          </p:nvSpPr>
          <p:spPr bwMode="auto">
            <a:xfrm>
              <a:off x="3421063" y="4289425"/>
              <a:ext cx="23262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/>
                <a:t>Read-Exclusive</a:t>
              </a:r>
            </a:p>
          </p:txBody>
        </p:sp>
        <p:sp>
          <p:nvSpPr>
            <p:cNvPr id="56349" name="Line 38"/>
            <p:cNvSpPr>
              <a:spLocks noChangeShapeType="1"/>
            </p:cNvSpPr>
            <p:nvPr/>
          </p:nvSpPr>
          <p:spPr bwMode="auto">
            <a:xfrm>
              <a:off x="3438525" y="4267200"/>
              <a:ext cx="0" cy="5127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29758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TAS and cache coherence</a:t>
            </a:r>
            <a:endParaRPr lang="en-CA" dirty="0" smtClean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647950" y="4852988"/>
            <a:ext cx="342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</a:t>
            </a:r>
            <a:r>
              <a:rPr lang="en-CA" dirty="0" smtClean="0">
                <a:solidFill>
                  <a:srgbClr val="0000FF"/>
                </a:solidFill>
              </a:rPr>
              <a:t>(</a:t>
            </a:r>
            <a:r>
              <a:rPr lang="en-CA" dirty="0" smtClean="0">
                <a:solidFill>
                  <a:srgbClr val="0000FF"/>
                </a:solidFill>
              </a:rPr>
              <a:t>lock-&gt;held = 0</a:t>
            </a:r>
            <a:r>
              <a:rPr lang="en-CA" dirty="0" smtClean="0">
                <a:solidFill>
                  <a:srgbClr val="0000FF"/>
                </a:solidFill>
              </a:rPr>
              <a:t>)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56355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Text Box 15"/>
            <p:cNvSpPr txBox="1">
              <a:spLocks noChangeArrowheads="1"/>
            </p:cNvSpPr>
            <p:nvPr/>
          </p:nvSpPr>
          <p:spPr bwMode="auto">
            <a:xfrm>
              <a:off x="1200" y="2523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dirty="0" smtClean="0"/>
                <a:t>Dirty</a:t>
              </a:r>
              <a:endParaRPr lang="en-CA" dirty="0"/>
            </a:p>
          </p:txBody>
        </p:sp>
        <p:sp>
          <p:nvSpPr>
            <p:cNvPr id="56358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9" name="Text Box 17"/>
            <p:cNvSpPr txBox="1">
              <a:spLocks noChangeArrowheads="1"/>
            </p:cNvSpPr>
            <p:nvPr/>
          </p:nvSpPr>
          <p:spPr bwMode="auto">
            <a:xfrm>
              <a:off x="1920" y="2544"/>
              <a:ext cx="863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600" dirty="0" smtClean="0"/>
                <a:t>lock-&gt;held=1</a:t>
              </a:r>
              <a:endParaRPr lang="en-CA" sz="1600" dirty="0"/>
            </a:p>
          </p:txBody>
        </p:sp>
        <p:sp>
          <p:nvSpPr>
            <p:cNvPr id="56360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32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33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6334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36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37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8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9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56350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CA" dirty="0"/>
            </a:p>
          </p:txBody>
        </p:sp>
        <p:sp>
          <p:nvSpPr>
            <p:cNvPr id="5635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4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40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41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6342" name="Text Box 17"/>
          <p:cNvSpPr txBox="1">
            <a:spLocks noChangeArrowheads="1"/>
          </p:cNvSpPr>
          <p:nvPr/>
        </p:nvSpPr>
        <p:spPr bwMode="auto">
          <a:xfrm>
            <a:off x="5956300" y="3584575"/>
            <a:ext cx="1347789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CA" sz="1600" dirty="0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459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/>
              <a:t>acquire(lock)</a:t>
            </a:r>
            <a:endParaRPr kumimoji="0" lang="en-CA" dirty="0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421063" y="4267200"/>
            <a:ext cx="2325687" cy="512763"/>
            <a:chOff x="3421063" y="4267200"/>
            <a:chExt cx="2326278" cy="512763"/>
          </a:xfrm>
        </p:grpSpPr>
        <p:sp>
          <p:nvSpPr>
            <p:cNvPr id="56348" name="Text Box 37"/>
            <p:cNvSpPr txBox="1">
              <a:spLocks noChangeArrowheads="1"/>
            </p:cNvSpPr>
            <p:nvPr/>
          </p:nvSpPr>
          <p:spPr bwMode="auto">
            <a:xfrm>
              <a:off x="3421063" y="4289425"/>
              <a:ext cx="23262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/>
                <a:t>Read-Exclusive</a:t>
              </a:r>
            </a:p>
          </p:txBody>
        </p:sp>
        <p:sp>
          <p:nvSpPr>
            <p:cNvPr id="56349" name="Line 38"/>
            <p:cNvSpPr>
              <a:spLocks noChangeShapeType="1"/>
            </p:cNvSpPr>
            <p:nvPr/>
          </p:nvSpPr>
          <p:spPr bwMode="auto">
            <a:xfrm>
              <a:off x="3438525" y="4267200"/>
              <a:ext cx="0" cy="5127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36" name="Group 39"/>
          <p:cNvGrpSpPr>
            <a:grpSpLocks/>
          </p:cNvGrpSpPr>
          <p:nvPr/>
        </p:nvGrpSpPr>
        <p:grpSpPr bwMode="auto">
          <a:xfrm>
            <a:off x="2259013" y="4264025"/>
            <a:ext cx="574675" cy="512763"/>
            <a:chOff x="2155" y="2688"/>
            <a:chExt cx="362" cy="323"/>
          </a:xfrm>
        </p:grpSpPr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2155" y="2702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Fill</a:t>
              </a:r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90707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TAS and cache coherence</a:t>
            </a:r>
            <a:endParaRPr lang="en-CA" dirty="0" smtClean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647950" y="4852988"/>
            <a:ext cx="342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</a:t>
            </a:r>
            <a:r>
              <a:rPr lang="en-CA" dirty="0" smtClean="0">
                <a:solidFill>
                  <a:srgbClr val="0000FF"/>
                </a:solidFill>
              </a:rPr>
              <a:t>(</a:t>
            </a:r>
            <a:r>
              <a:rPr lang="en-CA" dirty="0" smtClean="0">
                <a:solidFill>
                  <a:srgbClr val="0000FF"/>
                </a:solidFill>
              </a:rPr>
              <a:t>lock-&gt;held = 0</a:t>
            </a:r>
            <a:r>
              <a:rPr lang="en-CA" dirty="0" smtClean="0">
                <a:solidFill>
                  <a:srgbClr val="0000FF"/>
                </a:solidFill>
              </a:rPr>
              <a:t>)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56355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Text Box 15"/>
            <p:cNvSpPr txBox="1">
              <a:spLocks noChangeArrowheads="1"/>
            </p:cNvSpPr>
            <p:nvPr/>
          </p:nvSpPr>
          <p:spPr bwMode="auto">
            <a:xfrm>
              <a:off x="1200" y="2523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dirty="0" smtClean="0"/>
                <a:t>Dirty</a:t>
              </a:r>
              <a:endParaRPr lang="en-CA" dirty="0"/>
            </a:p>
          </p:txBody>
        </p:sp>
        <p:sp>
          <p:nvSpPr>
            <p:cNvPr id="56358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9" name="Text Box 17"/>
            <p:cNvSpPr txBox="1">
              <a:spLocks noChangeArrowheads="1"/>
            </p:cNvSpPr>
            <p:nvPr/>
          </p:nvSpPr>
          <p:spPr bwMode="auto">
            <a:xfrm>
              <a:off x="1920" y="2544"/>
              <a:ext cx="863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600" dirty="0" smtClean="0"/>
                <a:t>lock-&gt;held=1</a:t>
              </a:r>
              <a:endParaRPr lang="en-CA" sz="1600" dirty="0"/>
            </a:p>
          </p:txBody>
        </p:sp>
        <p:sp>
          <p:nvSpPr>
            <p:cNvPr id="56360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32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33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6334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36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37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CA" dirty="0" smtClean="0">
                <a:latin typeface="Times New Roman" pitchFamily="18" charset="0"/>
              </a:rPr>
              <a:t>acquire(lock)</a:t>
            </a:r>
            <a:endParaRPr kumimoji="0" lang="en-C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8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9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56350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CA" dirty="0"/>
            </a:p>
          </p:txBody>
        </p:sp>
        <p:sp>
          <p:nvSpPr>
            <p:cNvPr id="5635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4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40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41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6342" name="Text Box 17"/>
          <p:cNvSpPr txBox="1">
            <a:spLocks noChangeArrowheads="1"/>
          </p:cNvSpPr>
          <p:nvPr/>
        </p:nvSpPr>
        <p:spPr bwMode="auto">
          <a:xfrm>
            <a:off x="5956300" y="3584575"/>
            <a:ext cx="1347789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CA" sz="1600" dirty="0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459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/>
              <a:t>acquire(lock)</a:t>
            </a:r>
            <a:endParaRPr kumimoji="0" lang="en-CA" dirty="0"/>
          </a:p>
        </p:txBody>
      </p:sp>
      <p:grpSp>
        <p:nvGrpSpPr>
          <p:cNvPr id="40" name="Group 46"/>
          <p:cNvGrpSpPr>
            <a:grpSpLocks/>
          </p:cNvGrpSpPr>
          <p:nvPr/>
        </p:nvGrpSpPr>
        <p:grpSpPr bwMode="auto">
          <a:xfrm>
            <a:off x="6313553" y="4185443"/>
            <a:ext cx="2325687" cy="512763"/>
            <a:chOff x="3421063" y="4267200"/>
            <a:chExt cx="2326278" cy="512763"/>
          </a:xfrm>
        </p:grpSpPr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3421063" y="4289425"/>
              <a:ext cx="23262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 dirty="0"/>
                <a:t>Read-Exclusive</a:t>
              </a: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3438525" y="4267200"/>
              <a:ext cx="0" cy="5127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08998" y="4107955"/>
            <a:ext cx="3904554" cy="660895"/>
            <a:chOff x="2408998" y="4107955"/>
            <a:chExt cx="3904554" cy="660895"/>
          </a:xfrm>
        </p:grpSpPr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2408998" y="4107955"/>
              <a:ext cx="3904554" cy="660895"/>
            </a:xfrm>
            <a:custGeom>
              <a:avLst/>
              <a:gdLst>
                <a:gd name="T0" fmla="*/ 0 w 3504458"/>
                <a:gd name="T1" fmla="*/ 51019 h 1021786"/>
                <a:gd name="T2" fmla="*/ 8556 w 3504458"/>
                <a:gd name="T3" fmla="*/ 76527 h 1021786"/>
                <a:gd name="T4" fmla="*/ 487625 w 3504458"/>
                <a:gd name="T5" fmla="*/ 867311 h 1021786"/>
                <a:gd name="T6" fmla="*/ 607397 w 3504458"/>
                <a:gd name="T7" fmla="*/ 943838 h 1021786"/>
                <a:gd name="T8" fmla="*/ 795599 w 3504458"/>
                <a:gd name="T9" fmla="*/ 969350 h 1021786"/>
                <a:gd name="T10" fmla="*/ 2198594 w 3504458"/>
                <a:gd name="T11" fmla="*/ 867311 h 1021786"/>
                <a:gd name="T12" fmla="*/ 2515125 w 3504458"/>
                <a:gd name="T13" fmla="*/ 697252 h 1021786"/>
                <a:gd name="T14" fmla="*/ 2694775 w 3504458"/>
                <a:gd name="T15" fmla="*/ 595214 h 1021786"/>
                <a:gd name="T16" fmla="*/ 2840205 w 3504458"/>
                <a:gd name="T17" fmla="*/ 518687 h 1021786"/>
                <a:gd name="T18" fmla="*/ 3122515 w 3504458"/>
                <a:gd name="T19" fmla="*/ 340121 h 1021786"/>
                <a:gd name="T20" fmla="*/ 3216619 w 3504458"/>
                <a:gd name="T21" fmla="*/ 263595 h 1021786"/>
                <a:gd name="T22" fmla="*/ 3319279 w 3504458"/>
                <a:gd name="T23" fmla="*/ 204073 h 1021786"/>
                <a:gd name="T24" fmla="*/ 3456152 w 3504458"/>
                <a:gd name="T25" fmla="*/ 59520 h 1021786"/>
                <a:gd name="T26" fmla="*/ 3507486 w 3504458"/>
                <a:gd name="T27" fmla="*/ 0 h 10217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04458"/>
                <a:gd name="T43" fmla="*/ 0 h 1021786"/>
                <a:gd name="T44" fmla="*/ 3504458 w 3504458"/>
                <a:gd name="T45" fmla="*/ 1021786 h 10217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04458" h="1021786">
                  <a:moveTo>
                    <a:pt x="0" y="51274"/>
                  </a:moveTo>
                  <a:cubicBezTo>
                    <a:pt x="2849" y="59820"/>
                    <a:pt x="4322" y="68955"/>
                    <a:pt x="8546" y="76912"/>
                  </a:cubicBezTo>
                  <a:cubicBezTo>
                    <a:pt x="122159" y="290928"/>
                    <a:pt x="258518" y="675736"/>
                    <a:pt x="487110" y="871671"/>
                  </a:cubicBezTo>
                  <a:cubicBezTo>
                    <a:pt x="523107" y="902525"/>
                    <a:pt x="561775" y="933591"/>
                    <a:pt x="606752" y="948583"/>
                  </a:cubicBezTo>
                  <a:cubicBezTo>
                    <a:pt x="666755" y="968584"/>
                    <a:pt x="732090" y="965674"/>
                    <a:pt x="794759" y="974220"/>
                  </a:cubicBezTo>
                  <a:cubicBezTo>
                    <a:pt x="2033365" y="928346"/>
                    <a:pt x="1574360" y="1021786"/>
                    <a:pt x="2196269" y="871671"/>
                  </a:cubicBezTo>
                  <a:lnTo>
                    <a:pt x="2512464" y="700755"/>
                  </a:lnTo>
                  <a:cubicBezTo>
                    <a:pt x="2572790" y="667472"/>
                    <a:pt x="2631622" y="631530"/>
                    <a:pt x="2691925" y="598205"/>
                  </a:cubicBezTo>
                  <a:cubicBezTo>
                    <a:pt x="2739883" y="571702"/>
                    <a:pt x="2790976" y="550711"/>
                    <a:pt x="2837204" y="521293"/>
                  </a:cubicBezTo>
                  <a:cubicBezTo>
                    <a:pt x="2931208" y="461472"/>
                    <a:pt x="3032978" y="412388"/>
                    <a:pt x="3119215" y="341831"/>
                  </a:cubicBezTo>
                  <a:cubicBezTo>
                    <a:pt x="3150550" y="316194"/>
                    <a:pt x="3179984" y="288039"/>
                    <a:pt x="3213219" y="264919"/>
                  </a:cubicBezTo>
                  <a:cubicBezTo>
                    <a:pt x="3245705" y="242320"/>
                    <a:pt x="3284454" y="229296"/>
                    <a:pt x="3315768" y="205099"/>
                  </a:cubicBezTo>
                  <a:cubicBezTo>
                    <a:pt x="3373793" y="160262"/>
                    <a:pt x="3405000" y="111640"/>
                    <a:pt x="3452501" y="59820"/>
                  </a:cubicBezTo>
                  <a:cubicBezTo>
                    <a:pt x="3504458" y="3140"/>
                    <a:pt x="3484728" y="38094"/>
                    <a:pt x="3503776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10063" y="4368800"/>
              <a:ext cx="1342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invalidation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35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TAS and cache coherence</a:t>
            </a:r>
            <a:endParaRPr lang="en-CA" dirty="0" smtClean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647950" y="4852988"/>
            <a:ext cx="342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</a:t>
            </a:r>
            <a:r>
              <a:rPr lang="en-CA" dirty="0" smtClean="0">
                <a:solidFill>
                  <a:srgbClr val="0000FF"/>
                </a:solidFill>
              </a:rPr>
              <a:t>(</a:t>
            </a:r>
            <a:r>
              <a:rPr lang="en-CA" dirty="0" smtClean="0">
                <a:solidFill>
                  <a:srgbClr val="0000FF"/>
                </a:solidFill>
              </a:rPr>
              <a:t>lock-&gt;held = 1</a:t>
            </a:r>
            <a:r>
              <a:rPr lang="en-CA" dirty="0" smtClean="0">
                <a:solidFill>
                  <a:srgbClr val="0000FF"/>
                </a:solidFill>
              </a:rPr>
              <a:t>)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56355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Text Box 15"/>
            <p:cNvSpPr txBox="1">
              <a:spLocks noChangeArrowheads="1"/>
            </p:cNvSpPr>
            <p:nvPr/>
          </p:nvSpPr>
          <p:spPr bwMode="auto">
            <a:xfrm>
              <a:off x="1200" y="2523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Invalid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56358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9" name="Text Box 17"/>
            <p:cNvSpPr txBox="1">
              <a:spLocks noChangeArrowheads="1"/>
            </p:cNvSpPr>
            <p:nvPr/>
          </p:nvSpPr>
          <p:spPr bwMode="auto">
            <a:xfrm>
              <a:off x="1920" y="2544"/>
              <a:ext cx="863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600" dirty="0" smtClean="0"/>
                <a:t>lock-&gt;held=1</a:t>
              </a:r>
              <a:endParaRPr lang="en-CA" sz="1600" dirty="0"/>
            </a:p>
          </p:txBody>
        </p:sp>
        <p:sp>
          <p:nvSpPr>
            <p:cNvPr id="56360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32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33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6334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36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37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CA" dirty="0" smtClean="0">
                <a:latin typeface="Times New Roman" pitchFamily="18" charset="0"/>
              </a:rPr>
              <a:t>acquire(lock)</a:t>
            </a:r>
            <a:endParaRPr kumimoji="0" lang="en-C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8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9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56350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CA" dirty="0"/>
            </a:p>
          </p:txBody>
        </p:sp>
        <p:sp>
          <p:nvSpPr>
            <p:cNvPr id="5635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4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40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41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6342" name="Text Box 17"/>
          <p:cNvSpPr txBox="1">
            <a:spLocks noChangeArrowheads="1"/>
          </p:cNvSpPr>
          <p:nvPr/>
        </p:nvSpPr>
        <p:spPr bwMode="auto">
          <a:xfrm>
            <a:off x="5956300" y="3584575"/>
            <a:ext cx="1347789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CA" sz="1600" dirty="0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459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/>
              <a:t>acquire(lock)</a:t>
            </a:r>
            <a:endParaRPr kumimoji="0" lang="en-CA" dirty="0"/>
          </a:p>
        </p:txBody>
      </p:sp>
      <p:grpSp>
        <p:nvGrpSpPr>
          <p:cNvPr id="40" name="Group 46"/>
          <p:cNvGrpSpPr>
            <a:grpSpLocks/>
          </p:cNvGrpSpPr>
          <p:nvPr/>
        </p:nvGrpSpPr>
        <p:grpSpPr bwMode="auto">
          <a:xfrm>
            <a:off x="6313553" y="4185443"/>
            <a:ext cx="2325687" cy="512763"/>
            <a:chOff x="3421063" y="4267200"/>
            <a:chExt cx="2326278" cy="512763"/>
          </a:xfrm>
        </p:grpSpPr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3421063" y="4289425"/>
              <a:ext cx="23262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 dirty="0"/>
                <a:t>Read-Exclusive</a:t>
              </a: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3438525" y="4267200"/>
              <a:ext cx="0" cy="5127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08998" y="4107955"/>
            <a:ext cx="3904554" cy="660895"/>
            <a:chOff x="2408998" y="4107955"/>
            <a:chExt cx="3904554" cy="660895"/>
          </a:xfrm>
        </p:grpSpPr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2408998" y="4107955"/>
              <a:ext cx="3904554" cy="660895"/>
            </a:xfrm>
            <a:custGeom>
              <a:avLst/>
              <a:gdLst>
                <a:gd name="T0" fmla="*/ 0 w 3504458"/>
                <a:gd name="T1" fmla="*/ 51019 h 1021786"/>
                <a:gd name="T2" fmla="*/ 8556 w 3504458"/>
                <a:gd name="T3" fmla="*/ 76527 h 1021786"/>
                <a:gd name="T4" fmla="*/ 487625 w 3504458"/>
                <a:gd name="T5" fmla="*/ 867311 h 1021786"/>
                <a:gd name="T6" fmla="*/ 607397 w 3504458"/>
                <a:gd name="T7" fmla="*/ 943838 h 1021786"/>
                <a:gd name="T8" fmla="*/ 795599 w 3504458"/>
                <a:gd name="T9" fmla="*/ 969350 h 1021786"/>
                <a:gd name="T10" fmla="*/ 2198594 w 3504458"/>
                <a:gd name="T11" fmla="*/ 867311 h 1021786"/>
                <a:gd name="T12" fmla="*/ 2515125 w 3504458"/>
                <a:gd name="T13" fmla="*/ 697252 h 1021786"/>
                <a:gd name="T14" fmla="*/ 2694775 w 3504458"/>
                <a:gd name="T15" fmla="*/ 595214 h 1021786"/>
                <a:gd name="T16" fmla="*/ 2840205 w 3504458"/>
                <a:gd name="T17" fmla="*/ 518687 h 1021786"/>
                <a:gd name="T18" fmla="*/ 3122515 w 3504458"/>
                <a:gd name="T19" fmla="*/ 340121 h 1021786"/>
                <a:gd name="T20" fmla="*/ 3216619 w 3504458"/>
                <a:gd name="T21" fmla="*/ 263595 h 1021786"/>
                <a:gd name="T22" fmla="*/ 3319279 w 3504458"/>
                <a:gd name="T23" fmla="*/ 204073 h 1021786"/>
                <a:gd name="T24" fmla="*/ 3456152 w 3504458"/>
                <a:gd name="T25" fmla="*/ 59520 h 1021786"/>
                <a:gd name="T26" fmla="*/ 3507486 w 3504458"/>
                <a:gd name="T27" fmla="*/ 0 h 10217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04458"/>
                <a:gd name="T43" fmla="*/ 0 h 1021786"/>
                <a:gd name="T44" fmla="*/ 3504458 w 3504458"/>
                <a:gd name="T45" fmla="*/ 1021786 h 10217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04458" h="1021786">
                  <a:moveTo>
                    <a:pt x="0" y="51274"/>
                  </a:moveTo>
                  <a:cubicBezTo>
                    <a:pt x="2849" y="59820"/>
                    <a:pt x="4322" y="68955"/>
                    <a:pt x="8546" y="76912"/>
                  </a:cubicBezTo>
                  <a:cubicBezTo>
                    <a:pt x="122159" y="290928"/>
                    <a:pt x="258518" y="675736"/>
                    <a:pt x="487110" y="871671"/>
                  </a:cubicBezTo>
                  <a:cubicBezTo>
                    <a:pt x="523107" y="902525"/>
                    <a:pt x="561775" y="933591"/>
                    <a:pt x="606752" y="948583"/>
                  </a:cubicBezTo>
                  <a:cubicBezTo>
                    <a:pt x="666755" y="968584"/>
                    <a:pt x="732090" y="965674"/>
                    <a:pt x="794759" y="974220"/>
                  </a:cubicBezTo>
                  <a:cubicBezTo>
                    <a:pt x="2033365" y="928346"/>
                    <a:pt x="1574360" y="1021786"/>
                    <a:pt x="2196269" y="871671"/>
                  </a:cubicBezTo>
                  <a:lnTo>
                    <a:pt x="2512464" y="700755"/>
                  </a:lnTo>
                  <a:cubicBezTo>
                    <a:pt x="2572790" y="667472"/>
                    <a:pt x="2631622" y="631530"/>
                    <a:pt x="2691925" y="598205"/>
                  </a:cubicBezTo>
                  <a:cubicBezTo>
                    <a:pt x="2739883" y="571702"/>
                    <a:pt x="2790976" y="550711"/>
                    <a:pt x="2837204" y="521293"/>
                  </a:cubicBezTo>
                  <a:cubicBezTo>
                    <a:pt x="2931208" y="461472"/>
                    <a:pt x="3032978" y="412388"/>
                    <a:pt x="3119215" y="341831"/>
                  </a:cubicBezTo>
                  <a:cubicBezTo>
                    <a:pt x="3150550" y="316194"/>
                    <a:pt x="3179984" y="288039"/>
                    <a:pt x="3213219" y="264919"/>
                  </a:cubicBezTo>
                  <a:cubicBezTo>
                    <a:pt x="3245705" y="242320"/>
                    <a:pt x="3284454" y="229296"/>
                    <a:pt x="3315768" y="205099"/>
                  </a:cubicBezTo>
                  <a:cubicBezTo>
                    <a:pt x="3373793" y="160262"/>
                    <a:pt x="3405000" y="111640"/>
                    <a:pt x="3452501" y="59820"/>
                  </a:cubicBezTo>
                  <a:cubicBezTo>
                    <a:pt x="3504458" y="3140"/>
                    <a:pt x="3484728" y="38094"/>
                    <a:pt x="3503776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10063" y="4368800"/>
              <a:ext cx="1342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invalidation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2311400" y="4241800"/>
            <a:ext cx="0" cy="512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2289175" y="4251325"/>
            <a:ext cx="1127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80664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TAS and cache coherence</a:t>
            </a:r>
            <a:endParaRPr lang="en-CA" dirty="0" smtClean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647950" y="4852988"/>
            <a:ext cx="342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</a:t>
            </a:r>
            <a:r>
              <a:rPr lang="en-CA" dirty="0" smtClean="0">
                <a:solidFill>
                  <a:srgbClr val="0000FF"/>
                </a:solidFill>
              </a:rPr>
              <a:t>(</a:t>
            </a:r>
            <a:r>
              <a:rPr lang="en-CA" dirty="0" smtClean="0">
                <a:solidFill>
                  <a:srgbClr val="0000FF"/>
                </a:solidFill>
              </a:rPr>
              <a:t>lock-&gt;held = 1</a:t>
            </a:r>
            <a:r>
              <a:rPr lang="en-CA" dirty="0" smtClean="0">
                <a:solidFill>
                  <a:srgbClr val="0000FF"/>
                </a:solidFill>
              </a:rPr>
              <a:t>)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56355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Text Box 15"/>
            <p:cNvSpPr txBox="1">
              <a:spLocks noChangeArrowheads="1"/>
            </p:cNvSpPr>
            <p:nvPr/>
          </p:nvSpPr>
          <p:spPr bwMode="auto">
            <a:xfrm>
              <a:off x="1200" y="2523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Invalid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56358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9" name="Text Box 17"/>
            <p:cNvSpPr txBox="1">
              <a:spLocks noChangeArrowheads="1"/>
            </p:cNvSpPr>
            <p:nvPr/>
          </p:nvSpPr>
          <p:spPr bwMode="auto">
            <a:xfrm>
              <a:off x="1920" y="2544"/>
              <a:ext cx="863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600" dirty="0" smtClean="0"/>
                <a:t>lock-&gt;held=1</a:t>
              </a:r>
              <a:endParaRPr lang="en-CA" sz="1600" dirty="0"/>
            </a:p>
          </p:txBody>
        </p:sp>
        <p:sp>
          <p:nvSpPr>
            <p:cNvPr id="56360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32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33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6334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36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37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CA" dirty="0" smtClean="0">
                <a:latin typeface="Times New Roman" pitchFamily="18" charset="0"/>
              </a:rPr>
              <a:t>acquire(lock)</a:t>
            </a:r>
            <a:endParaRPr kumimoji="0" lang="en-C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8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9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56350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dirty="0" smtClean="0"/>
                <a:t>Dirty</a:t>
              </a:r>
              <a:endParaRPr lang="en-CA" dirty="0"/>
            </a:p>
          </p:txBody>
        </p:sp>
        <p:sp>
          <p:nvSpPr>
            <p:cNvPr id="5635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4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40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41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6342" name="Text Box 17"/>
          <p:cNvSpPr txBox="1">
            <a:spLocks noChangeArrowheads="1"/>
          </p:cNvSpPr>
          <p:nvPr/>
        </p:nvSpPr>
        <p:spPr bwMode="auto">
          <a:xfrm>
            <a:off x="5956300" y="3584575"/>
            <a:ext cx="1347789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600" dirty="0" smtClean="0"/>
              <a:t>lock-&gt;held=1</a:t>
            </a:r>
            <a:endParaRPr lang="en-CA" sz="1600" dirty="0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459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/>
              <a:t>acquire(lock)</a:t>
            </a:r>
            <a:endParaRPr kumimoji="0" lang="en-CA" dirty="0"/>
          </a:p>
        </p:txBody>
      </p:sp>
      <p:grpSp>
        <p:nvGrpSpPr>
          <p:cNvPr id="40" name="Group 46"/>
          <p:cNvGrpSpPr>
            <a:grpSpLocks/>
          </p:cNvGrpSpPr>
          <p:nvPr/>
        </p:nvGrpSpPr>
        <p:grpSpPr bwMode="auto">
          <a:xfrm>
            <a:off x="6313553" y="4185443"/>
            <a:ext cx="2325687" cy="512763"/>
            <a:chOff x="3421063" y="4267200"/>
            <a:chExt cx="2326278" cy="512763"/>
          </a:xfrm>
        </p:grpSpPr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3421063" y="4289425"/>
              <a:ext cx="23262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 dirty="0"/>
                <a:t>Read-Exclusive</a:t>
              </a: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3438525" y="4267200"/>
              <a:ext cx="0" cy="5127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45" name="Group 39"/>
          <p:cNvGrpSpPr>
            <a:grpSpLocks/>
          </p:cNvGrpSpPr>
          <p:nvPr/>
        </p:nvGrpSpPr>
        <p:grpSpPr bwMode="auto">
          <a:xfrm>
            <a:off x="5372100" y="4198143"/>
            <a:ext cx="574675" cy="512763"/>
            <a:chOff x="2155" y="2688"/>
            <a:chExt cx="362" cy="323"/>
          </a:xfrm>
        </p:grpSpPr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2155" y="2702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Fill</a:t>
              </a: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12464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</a:t>
            </a:r>
            <a:r>
              <a:rPr lang="en-US" dirty="0"/>
              <a:t>all </a:t>
            </a:r>
            <a:r>
              <a:rPr lang="en-US" dirty="0" smtClean="0"/>
              <a:t>together [</a:t>
            </a:r>
            <a:r>
              <a:rPr lang="en-US" dirty="0"/>
              <a:t>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36408"/>
            <a:ext cx="8900160" cy="4724083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implications for parallel architecture</a:t>
            </a:r>
          </a:p>
          <a:p>
            <a:r>
              <a:rPr lang="en-US" dirty="0" smtClean="0"/>
              <a:t>Background: architecture of the two testing machines</a:t>
            </a:r>
          </a:p>
          <a:p>
            <a:r>
              <a:rPr lang="en-US" dirty="0" smtClean="0"/>
              <a:t>Cache-coherence performance and implications to parallel software design</a:t>
            </a:r>
          </a:p>
          <a:p>
            <a:pPr marL="350838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95500" y="5360908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 Everything you always wanted to know about synchronization </a:t>
            </a:r>
          </a:p>
          <a:p>
            <a:r>
              <a:rPr lang="en-US" dirty="0" smtClean="0"/>
              <a:t>but were afraid to ask. David, et. al., SOSP’13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4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What if there are contentions?</a:t>
            </a:r>
            <a:endParaRPr lang="en-CA" dirty="0" smtClean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92338" y="5453062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97113" y="5532437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646363" y="5537200"/>
            <a:ext cx="342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</a:t>
            </a:r>
            <a:r>
              <a:rPr lang="en-CA" dirty="0" smtClean="0">
                <a:solidFill>
                  <a:srgbClr val="0000FF"/>
                </a:solidFill>
              </a:rPr>
              <a:t>(</a:t>
            </a:r>
            <a:r>
              <a:rPr lang="en-CA" dirty="0" smtClean="0">
                <a:solidFill>
                  <a:srgbClr val="0000FF"/>
                </a:solidFill>
              </a:rPr>
              <a:t>lock-&gt;held = 1</a:t>
            </a:r>
            <a:r>
              <a:rPr lang="en-CA" dirty="0" smtClean="0">
                <a:solidFill>
                  <a:srgbClr val="0000FF"/>
                </a:solidFill>
              </a:rPr>
              <a:t>)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2160588" y="3033712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643063" y="3402012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366963" y="3033712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219326" y="1890712"/>
            <a:ext cx="1847556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643063" y="2957512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1719263" y="3798887"/>
            <a:ext cx="2711450" cy="1063625"/>
            <a:chOff x="1152" y="2210"/>
            <a:chExt cx="1708" cy="670"/>
          </a:xfrm>
        </p:grpSpPr>
        <p:sp>
          <p:nvSpPr>
            <p:cNvPr id="56355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Text Box 15"/>
            <p:cNvSpPr txBox="1">
              <a:spLocks noChangeArrowheads="1"/>
            </p:cNvSpPr>
            <p:nvPr/>
          </p:nvSpPr>
          <p:spPr bwMode="auto">
            <a:xfrm>
              <a:off x="1200" y="2523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56358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9" name="Text Box 17"/>
            <p:cNvSpPr txBox="1">
              <a:spLocks noChangeArrowheads="1"/>
            </p:cNvSpPr>
            <p:nvPr/>
          </p:nvSpPr>
          <p:spPr bwMode="auto">
            <a:xfrm>
              <a:off x="1920" y="2544"/>
              <a:ext cx="863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CA" sz="1600" dirty="0"/>
            </a:p>
          </p:txBody>
        </p:sp>
        <p:sp>
          <p:nvSpPr>
            <p:cNvPr id="56360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32" name="Line 19"/>
          <p:cNvSpPr>
            <a:spLocks noChangeShapeType="1"/>
          </p:cNvSpPr>
          <p:nvPr/>
        </p:nvSpPr>
        <p:spPr bwMode="auto">
          <a:xfrm>
            <a:off x="3074988" y="3430587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33" name="Text Box 20"/>
          <p:cNvSpPr txBox="1">
            <a:spLocks noChangeArrowheads="1"/>
          </p:cNvSpPr>
          <p:nvPr/>
        </p:nvSpPr>
        <p:spPr bwMode="auto">
          <a:xfrm>
            <a:off x="1014413" y="2147887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6334" name="Oval 21"/>
          <p:cNvSpPr>
            <a:spLocks noChangeArrowheads="1"/>
          </p:cNvSpPr>
          <p:nvPr/>
        </p:nvSpPr>
        <p:spPr bwMode="auto">
          <a:xfrm>
            <a:off x="5176838" y="3033712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22"/>
          <p:cNvSpPr txBox="1">
            <a:spLocks noChangeArrowheads="1"/>
          </p:cNvSpPr>
          <p:nvPr/>
        </p:nvSpPr>
        <p:spPr bwMode="auto">
          <a:xfrm>
            <a:off x="4659313" y="3402012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36" name="Text Box 23"/>
          <p:cNvSpPr txBox="1">
            <a:spLocks noChangeArrowheads="1"/>
          </p:cNvSpPr>
          <p:nvPr/>
        </p:nvSpPr>
        <p:spPr bwMode="auto">
          <a:xfrm>
            <a:off x="5383213" y="3033712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37" name="Rectangle 24"/>
          <p:cNvSpPr>
            <a:spLocks noChangeArrowheads="1"/>
          </p:cNvSpPr>
          <p:nvPr/>
        </p:nvSpPr>
        <p:spPr bwMode="auto">
          <a:xfrm>
            <a:off x="5235576" y="1890712"/>
            <a:ext cx="2066926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CA" dirty="0" smtClean="0">
                <a:latin typeface="Times New Roman" pitchFamily="18" charset="0"/>
              </a:rPr>
              <a:t>while(TAS(lock))</a:t>
            </a:r>
          </a:p>
          <a:p>
            <a:pPr eaLnBrk="1" hangingPunct="1">
              <a:spcBef>
                <a:spcPct val="0"/>
              </a:spcBef>
            </a:pPr>
            <a:r>
              <a:rPr kumimoji="0" lang="en-CA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0" lang="en-CA" dirty="0" smtClean="0">
                <a:solidFill>
                  <a:schemeClr val="tx1"/>
                </a:solidFill>
                <a:latin typeface="Times New Roman" pitchFamily="18" charset="0"/>
              </a:rPr>
              <a:t>  ;</a:t>
            </a:r>
            <a:endParaRPr kumimoji="0" lang="en-C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8" name="Rectangle 25"/>
          <p:cNvSpPr>
            <a:spLocks noChangeArrowheads="1"/>
          </p:cNvSpPr>
          <p:nvPr/>
        </p:nvSpPr>
        <p:spPr bwMode="auto">
          <a:xfrm>
            <a:off x="4659313" y="2957512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9" name="Group 26"/>
          <p:cNvGrpSpPr>
            <a:grpSpLocks/>
          </p:cNvGrpSpPr>
          <p:nvPr/>
        </p:nvGrpSpPr>
        <p:grpSpPr bwMode="auto">
          <a:xfrm>
            <a:off x="4735513" y="3798887"/>
            <a:ext cx="2711450" cy="1063625"/>
            <a:chOff x="1152" y="2210"/>
            <a:chExt cx="1708" cy="670"/>
          </a:xfrm>
        </p:grpSpPr>
        <p:sp>
          <p:nvSpPr>
            <p:cNvPr id="56350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CA" dirty="0"/>
            </a:p>
          </p:txBody>
        </p:sp>
        <p:sp>
          <p:nvSpPr>
            <p:cNvPr id="5635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4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40" name="Line 34"/>
          <p:cNvSpPr>
            <a:spLocks noChangeShapeType="1"/>
          </p:cNvSpPr>
          <p:nvPr/>
        </p:nvSpPr>
        <p:spPr bwMode="auto">
          <a:xfrm>
            <a:off x="6091238" y="3430587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41" name="Text Box 35"/>
          <p:cNvSpPr txBox="1">
            <a:spLocks noChangeArrowheads="1"/>
          </p:cNvSpPr>
          <p:nvPr/>
        </p:nvSpPr>
        <p:spPr bwMode="auto">
          <a:xfrm>
            <a:off x="4033838" y="2147887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6342" name="Text Box 17"/>
          <p:cNvSpPr txBox="1">
            <a:spLocks noChangeArrowheads="1"/>
          </p:cNvSpPr>
          <p:nvPr/>
        </p:nvSpPr>
        <p:spPr bwMode="auto">
          <a:xfrm>
            <a:off x="5954713" y="4268787"/>
            <a:ext cx="1347789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CA" sz="1600" dirty="0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192338" y="1879600"/>
            <a:ext cx="1874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/>
              <a:t>while(TAS(lock))</a:t>
            </a:r>
          </a:p>
          <a:p>
            <a:pPr algn="l" eaLnBrk="1" hangingPunct="1">
              <a:spcBef>
                <a:spcPct val="0"/>
              </a:spcBef>
            </a:pPr>
            <a:r>
              <a:rPr lang="en-CA" dirty="0" smtClean="0"/>
              <a:t>   ;</a:t>
            </a:r>
            <a:endParaRPr kumimoji="0" lang="en-CA" dirty="0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2773363" y="4662487"/>
            <a:ext cx="3505200" cy="1020762"/>
          </a:xfrm>
          <a:custGeom>
            <a:avLst/>
            <a:gdLst>
              <a:gd name="T0" fmla="*/ 0 w 3504458"/>
              <a:gd name="T1" fmla="*/ 51019 h 1021786"/>
              <a:gd name="T2" fmla="*/ 8556 w 3504458"/>
              <a:gd name="T3" fmla="*/ 76527 h 1021786"/>
              <a:gd name="T4" fmla="*/ 487625 w 3504458"/>
              <a:gd name="T5" fmla="*/ 867311 h 1021786"/>
              <a:gd name="T6" fmla="*/ 607397 w 3504458"/>
              <a:gd name="T7" fmla="*/ 943838 h 1021786"/>
              <a:gd name="T8" fmla="*/ 795599 w 3504458"/>
              <a:gd name="T9" fmla="*/ 969350 h 1021786"/>
              <a:gd name="T10" fmla="*/ 2198594 w 3504458"/>
              <a:gd name="T11" fmla="*/ 867311 h 1021786"/>
              <a:gd name="T12" fmla="*/ 2515125 w 3504458"/>
              <a:gd name="T13" fmla="*/ 697252 h 1021786"/>
              <a:gd name="T14" fmla="*/ 2694775 w 3504458"/>
              <a:gd name="T15" fmla="*/ 595214 h 1021786"/>
              <a:gd name="T16" fmla="*/ 2840205 w 3504458"/>
              <a:gd name="T17" fmla="*/ 518687 h 1021786"/>
              <a:gd name="T18" fmla="*/ 3122515 w 3504458"/>
              <a:gd name="T19" fmla="*/ 340121 h 1021786"/>
              <a:gd name="T20" fmla="*/ 3216619 w 3504458"/>
              <a:gd name="T21" fmla="*/ 263595 h 1021786"/>
              <a:gd name="T22" fmla="*/ 3319279 w 3504458"/>
              <a:gd name="T23" fmla="*/ 204073 h 1021786"/>
              <a:gd name="T24" fmla="*/ 3456152 w 3504458"/>
              <a:gd name="T25" fmla="*/ 59520 h 1021786"/>
              <a:gd name="T26" fmla="*/ 3507486 w 3504458"/>
              <a:gd name="T27" fmla="*/ 0 h 10217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04458"/>
              <a:gd name="T43" fmla="*/ 0 h 1021786"/>
              <a:gd name="T44" fmla="*/ 3504458 w 3504458"/>
              <a:gd name="T45" fmla="*/ 1021786 h 10217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04458" h="1021786">
                <a:moveTo>
                  <a:pt x="0" y="51274"/>
                </a:moveTo>
                <a:cubicBezTo>
                  <a:pt x="2849" y="59820"/>
                  <a:pt x="4322" y="68955"/>
                  <a:pt x="8546" y="76912"/>
                </a:cubicBezTo>
                <a:cubicBezTo>
                  <a:pt x="122159" y="290928"/>
                  <a:pt x="258518" y="675736"/>
                  <a:pt x="487110" y="871671"/>
                </a:cubicBezTo>
                <a:cubicBezTo>
                  <a:pt x="523107" y="902525"/>
                  <a:pt x="561775" y="933591"/>
                  <a:pt x="606752" y="948583"/>
                </a:cubicBezTo>
                <a:cubicBezTo>
                  <a:pt x="666755" y="968584"/>
                  <a:pt x="732090" y="965674"/>
                  <a:pt x="794759" y="974220"/>
                </a:cubicBezTo>
                <a:cubicBezTo>
                  <a:pt x="2033365" y="928346"/>
                  <a:pt x="1574360" y="1021786"/>
                  <a:pt x="2196269" y="871671"/>
                </a:cubicBezTo>
                <a:lnTo>
                  <a:pt x="2512464" y="700755"/>
                </a:lnTo>
                <a:cubicBezTo>
                  <a:pt x="2572790" y="667472"/>
                  <a:pt x="2631622" y="631530"/>
                  <a:pt x="2691925" y="598205"/>
                </a:cubicBezTo>
                <a:cubicBezTo>
                  <a:pt x="2739883" y="571702"/>
                  <a:pt x="2790976" y="550711"/>
                  <a:pt x="2837204" y="521293"/>
                </a:cubicBezTo>
                <a:cubicBezTo>
                  <a:pt x="2931208" y="461472"/>
                  <a:pt x="3032978" y="412388"/>
                  <a:pt x="3119215" y="341831"/>
                </a:cubicBezTo>
                <a:cubicBezTo>
                  <a:pt x="3150550" y="316194"/>
                  <a:pt x="3179984" y="288039"/>
                  <a:pt x="3213219" y="264919"/>
                </a:cubicBezTo>
                <a:cubicBezTo>
                  <a:pt x="3245705" y="242320"/>
                  <a:pt x="3284454" y="229296"/>
                  <a:pt x="3315768" y="205099"/>
                </a:cubicBezTo>
                <a:cubicBezTo>
                  <a:pt x="3373793" y="160262"/>
                  <a:pt x="3405000" y="111640"/>
                  <a:pt x="3452501" y="59820"/>
                </a:cubicBezTo>
                <a:cubicBezTo>
                  <a:pt x="3504458" y="3140"/>
                  <a:pt x="3484728" y="38094"/>
                  <a:pt x="3503776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2909888" y="4668837"/>
            <a:ext cx="3503612" cy="1022350"/>
          </a:xfrm>
          <a:custGeom>
            <a:avLst/>
            <a:gdLst>
              <a:gd name="T0" fmla="*/ 0 w 3504458"/>
              <a:gd name="T1" fmla="*/ 51414 h 1021786"/>
              <a:gd name="T2" fmla="*/ 8536 w 3504458"/>
              <a:gd name="T3" fmla="*/ 77125 h 1021786"/>
              <a:gd name="T4" fmla="*/ 486521 w 3504458"/>
              <a:gd name="T5" fmla="*/ 874079 h 1021786"/>
              <a:gd name="T6" fmla="*/ 606022 w 3504458"/>
              <a:gd name="T7" fmla="*/ 951204 h 1021786"/>
              <a:gd name="T8" fmla="*/ 793799 w 3504458"/>
              <a:gd name="T9" fmla="*/ 976912 h 1021786"/>
              <a:gd name="T10" fmla="*/ 2193619 w 3504458"/>
              <a:gd name="T11" fmla="*/ 874079 h 1021786"/>
              <a:gd name="T12" fmla="*/ 2509434 w 3504458"/>
              <a:gd name="T13" fmla="*/ 702692 h 1021786"/>
              <a:gd name="T14" fmla="*/ 2688675 w 3504458"/>
              <a:gd name="T15" fmla="*/ 599858 h 1021786"/>
              <a:gd name="T16" fmla="*/ 2833780 w 3504458"/>
              <a:gd name="T17" fmla="*/ 522733 h 1021786"/>
              <a:gd name="T18" fmla="*/ 3115448 w 3504458"/>
              <a:gd name="T19" fmla="*/ 342776 h 1021786"/>
              <a:gd name="T20" fmla="*/ 3209339 w 3504458"/>
              <a:gd name="T21" fmla="*/ 265651 h 1021786"/>
              <a:gd name="T22" fmla="*/ 3311768 w 3504458"/>
              <a:gd name="T23" fmla="*/ 205664 h 1021786"/>
              <a:gd name="T24" fmla="*/ 3448331 w 3504458"/>
              <a:gd name="T25" fmla="*/ 59985 h 1021786"/>
              <a:gd name="T26" fmla="*/ 3499547 w 3504458"/>
              <a:gd name="T27" fmla="*/ 0 h 10217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04458"/>
              <a:gd name="T43" fmla="*/ 0 h 1021786"/>
              <a:gd name="T44" fmla="*/ 3504458 w 3504458"/>
              <a:gd name="T45" fmla="*/ 1021786 h 10217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04458" h="1021786">
                <a:moveTo>
                  <a:pt x="0" y="51274"/>
                </a:moveTo>
                <a:cubicBezTo>
                  <a:pt x="2849" y="59820"/>
                  <a:pt x="4322" y="68955"/>
                  <a:pt x="8546" y="76912"/>
                </a:cubicBezTo>
                <a:cubicBezTo>
                  <a:pt x="122159" y="290928"/>
                  <a:pt x="258518" y="675736"/>
                  <a:pt x="487110" y="871671"/>
                </a:cubicBezTo>
                <a:cubicBezTo>
                  <a:pt x="523107" y="902525"/>
                  <a:pt x="561775" y="933591"/>
                  <a:pt x="606752" y="948583"/>
                </a:cubicBezTo>
                <a:cubicBezTo>
                  <a:pt x="666755" y="968584"/>
                  <a:pt x="732090" y="965674"/>
                  <a:pt x="794759" y="974220"/>
                </a:cubicBezTo>
                <a:cubicBezTo>
                  <a:pt x="2033365" y="928346"/>
                  <a:pt x="1574360" y="1021786"/>
                  <a:pt x="2196269" y="871671"/>
                </a:cubicBezTo>
                <a:lnTo>
                  <a:pt x="2512464" y="700755"/>
                </a:lnTo>
                <a:cubicBezTo>
                  <a:pt x="2572790" y="667472"/>
                  <a:pt x="2631622" y="631530"/>
                  <a:pt x="2691925" y="598205"/>
                </a:cubicBezTo>
                <a:cubicBezTo>
                  <a:pt x="2739883" y="571702"/>
                  <a:pt x="2790976" y="550711"/>
                  <a:pt x="2837204" y="521293"/>
                </a:cubicBezTo>
                <a:cubicBezTo>
                  <a:pt x="2931208" y="461472"/>
                  <a:pt x="3032978" y="412388"/>
                  <a:pt x="3119215" y="341831"/>
                </a:cubicBezTo>
                <a:cubicBezTo>
                  <a:pt x="3150550" y="316194"/>
                  <a:pt x="3179984" y="288039"/>
                  <a:pt x="3213219" y="264919"/>
                </a:cubicBezTo>
                <a:cubicBezTo>
                  <a:pt x="3245705" y="242320"/>
                  <a:pt x="3284454" y="229296"/>
                  <a:pt x="3315768" y="205099"/>
                </a:cubicBezTo>
                <a:cubicBezTo>
                  <a:pt x="3373793" y="160262"/>
                  <a:pt x="3405000" y="111640"/>
                  <a:pt x="3452501" y="59820"/>
                </a:cubicBezTo>
                <a:cubicBezTo>
                  <a:pt x="3504458" y="3140"/>
                  <a:pt x="3484728" y="38094"/>
                  <a:pt x="3503776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>
            <a:off x="2670175" y="4600574"/>
            <a:ext cx="3503613" cy="1022350"/>
          </a:xfrm>
          <a:custGeom>
            <a:avLst/>
            <a:gdLst>
              <a:gd name="T0" fmla="*/ 0 w 3504458"/>
              <a:gd name="T1" fmla="*/ 51414 h 1021786"/>
              <a:gd name="T2" fmla="*/ 8536 w 3504458"/>
              <a:gd name="T3" fmla="*/ 77125 h 1021786"/>
              <a:gd name="T4" fmla="*/ 486525 w 3504458"/>
              <a:gd name="T5" fmla="*/ 874079 h 1021786"/>
              <a:gd name="T6" fmla="*/ 606022 w 3504458"/>
              <a:gd name="T7" fmla="*/ 951204 h 1021786"/>
              <a:gd name="T8" fmla="*/ 793801 w 3504458"/>
              <a:gd name="T9" fmla="*/ 976912 h 1021786"/>
              <a:gd name="T10" fmla="*/ 2193619 w 3504458"/>
              <a:gd name="T11" fmla="*/ 874079 h 1021786"/>
              <a:gd name="T12" fmla="*/ 2509435 w 3504458"/>
              <a:gd name="T13" fmla="*/ 702692 h 1021786"/>
              <a:gd name="T14" fmla="*/ 2688678 w 3504458"/>
              <a:gd name="T15" fmla="*/ 599858 h 1021786"/>
              <a:gd name="T16" fmla="*/ 2833785 w 3504458"/>
              <a:gd name="T17" fmla="*/ 522733 h 1021786"/>
              <a:gd name="T18" fmla="*/ 3115455 w 3504458"/>
              <a:gd name="T19" fmla="*/ 342776 h 1021786"/>
              <a:gd name="T20" fmla="*/ 3209344 w 3504458"/>
              <a:gd name="T21" fmla="*/ 265651 h 1021786"/>
              <a:gd name="T22" fmla="*/ 3311769 w 3504458"/>
              <a:gd name="T23" fmla="*/ 205664 h 1021786"/>
              <a:gd name="T24" fmla="*/ 3448340 w 3504458"/>
              <a:gd name="T25" fmla="*/ 59985 h 1021786"/>
              <a:gd name="T26" fmla="*/ 3499552 w 3504458"/>
              <a:gd name="T27" fmla="*/ 0 h 10217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04458"/>
              <a:gd name="T43" fmla="*/ 0 h 1021786"/>
              <a:gd name="T44" fmla="*/ 3504458 w 3504458"/>
              <a:gd name="T45" fmla="*/ 1021786 h 10217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04458" h="1021786">
                <a:moveTo>
                  <a:pt x="0" y="51274"/>
                </a:moveTo>
                <a:cubicBezTo>
                  <a:pt x="2849" y="59820"/>
                  <a:pt x="4322" y="68955"/>
                  <a:pt x="8546" y="76912"/>
                </a:cubicBezTo>
                <a:cubicBezTo>
                  <a:pt x="122159" y="290928"/>
                  <a:pt x="258518" y="675736"/>
                  <a:pt x="487110" y="871671"/>
                </a:cubicBezTo>
                <a:cubicBezTo>
                  <a:pt x="523107" y="902525"/>
                  <a:pt x="561775" y="933591"/>
                  <a:pt x="606752" y="948583"/>
                </a:cubicBezTo>
                <a:cubicBezTo>
                  <a:pt x="666755" y="968584"/>
                  <a:pt x="732090" y="965674"/>
                  <a:pt x="794759" y="974220"/>
                </a:cubicBezTo>
                <a:cubicBezTo>
                  <a:pt x="2033365" y="928346"/>
                  <a:pt x="1574360" y="1021786"/>
                  <a:pt x="2196269" y="871671"/>
                </a:cubicBezTo>
                <a:lnTo>
                  <a:pt x="2512464" y="700755"/>
                </a:lnTo>
                <a:cubicBezTo>
                  <a:pt x="2572790" y="667472"/>
                  <a:pt x="2631622" y="631530"/>
                  <a:pt x="2691925" y="598205"/>
                </a:cubicBezTo>
                <a:cubicBezTo>
                  <a:pt x="2739883" y="571702"/>
                  <a:pt x="2790976" y="550711"/>
                  <a:pt x="2837204" y="521293"/>
                </a:cubicBezTo>
                <a:cubicBezTo>
                  <a:pt x="2931208" y="461472"/>
                  <a:pt x="3032978" y="412388"/>
                  <a:pt x="3119215" y="341831"/>
                </a:cubicBezTo>
                <a:cubicBezTo>
                  <a:pt x="3150550" y="316194"/>
                  <a:pt x="3179984" y="288039"/>
                  <a:pt x="3213219" y="264919"/>
                </a:cubicBezTo>
                <a:cubicBezTo>
                  <a:pt x="3245705" y="242320"/>
                  <a:pt x="3284454" y="229296"/>
                  <a:pt x="3315768" y="205099"/>
                </a:cubicBezTo>
                <a:cubicBezTo>
                  <a:pt x="3373793" y="160262"/>
                  <a:pt x="3405000" y="111640"/>
                  <a:pt x="3452501" y="59820"/>
                </a:cubicBezTo>
                <a:cubicBezTo>
                  <a:pt x="3504458" y="3140"/>
                  <a:pt x="3484728" y="38094"/>
                  <a:pt x="3503776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 flipH="1">
            <a:off x="2805113" y="4608512"/>
            <a:ext cx="3505200" cy="1020762"/>
          </a:xfrm>
          <a:custGeom>
            <a:avLst/>
            <a:gdLst>
              <a:gd name="T0" fmla="*/ 0 w 3504458"/>
              <a:gd name="T1" fmla="*/ 51019 h 1021786"/>
              <a:gd name="T2" fmla="*/ 8556 w 3504458"/>
              <a:gd name="T3" fmla="*/ 76527 h 1021786"/>
              <a:gd name="T4" fmla="*/ 487625 w 3504458"/>
              <a:gd name="T5" fmla="*/ 867311 h 1021786"/>
              <a:gd name="T6" fmla="*/ 607397 w 3504458"/>
              <a:gd name="T7" fmla="*/ 943838 h 1021786"/>
              <a:gd name="T8" fmla="*/ 795599 w 3504458"/>
              <a:gd name="T9" fmla="*/ 969350 h 1021786"/>
              <a:gd name="T10" fmla="*/ 2198594 w 3504458"/>
              <a:gd name="T11" fmla="*/ 867311 h 1021786"/>
              <a:gd name="T12" fmla="*/ 2515125 w 3504458"/>
              <a:gd name="T13" fmla="*/ 697252 h 1021786"/>
              <a:gd name="T14" fmla="*/ 2694775 w 3504458"/>
              <a:gd name="T15" fmla="*/ 595214 h 1021786"/>
              <a:gd name="T16" fmla="*/ 2840205 w 3504458"/>
              <a:gd name="T17" fmla="*/ 518687 h 1021786"/>
              <a:gd name="T18" fmla="*/ 3122515 w 3504458"/>
              <a:gd name="T19" fmla="*/ 340121 h 1021786"/>
              <a:gd name="T20" fmla="*/ 3216619 w 3504458"/>
              <a:gd name="T21" fmla="*/ 263595 h 1021786"/>
              <a:gd name="T22" fmla="*/ 3319279 w 3504458"/>
              <a:gd name="T23" fmla="*/ 204073 h 1021786"/>
              <a:gd name="T24" fmla="*/ 3456152 w 3504458"/>
              <a:gd name="T25" fmla="*/ 59520 h 1021786"/>
              <a:gd name="T26" fmla="*/ 3507486 w 3504458"/>
              <a:gd name="T27" fmla="*/ 0 h 10217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04458"/>
              <a:gd name="T43" fmla="*/ 0 h 1021786"/>
              <a:gd name="T44" fmla="*/ 3504458 w 3504458"/>
              <a:gd name="T45" fmla="*/ 1021786 h 10217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04458" h="1021786">
                <a:moveTo>
                  <a:pt x="0" y="51274"/>
                </a:moveTo>
                <a:cubicBezTo>
                  <a:pt x="2849" y="59820"/>
                  <a:pt x="4322" y="68955"/>
                  <a:pt x="8546" y="76912"/>
                </a:cubicBezTo>
                <a:cubicBezTo>
                  <a:pt x="122159" y="290928"/>
                  <a:pt x="258518" y="675736"/>
                  <a:pt x="487110" y="871671"/>
                </a:cubicBezTo>
                <a:cubicBezTo>
                  <a:pt x="523107" y="902525"/>
                  <a:pt x="561775" y="933591"/>
                  <a:pt x="606752" y="948583"/>
                </a:cubicBezTo>
                <a:cubicBezTo>
                  <a:pt x="666755" y="968584"/>
                  <a:pt x="732090" y="965674"/>
                  <a:pt x="794759" y="974220"/>
                </a:cubicBezTo>
                <a:cubicBezTo>
                  <a:pt x="2033365" y="928346"/>
                  <a:pt x="1574360" y="1021786"/>
                  <a:pt x="2196269" y="871671"/>
                </a:cubicBezTo>
                <a:lnTo>
                  <a:pt x="2512464" y="700755"/>
                </a:lnTo>
                <a:cubicBezTo>
                  <a:pt x="2572790" y="667472"/>
                  <a:pt x="2631622" y="631530"/>
                  <a:pt x="2691925" y="598205"/>
                </a:cubicBezTo>
                <a:cubicBezTo>
                  <a:pt x="2739883" y="571702"/>
                  <a:pt x="2790976" y="550711"/>
                  <a:pt x="2837204" y="521293"/>
                </a:cubicBezTo>
                <a:cubicBezTo>
                  <a:pt x="2931208" y="461472"/>
                  <a:pt x="3032978" y="412388"/>
                  <a:pt x="3119215" y="341831"/>
                </a:cubicBezTo>
                <a:cubicBezTo>
                  <a:pt x="3150550" y="316194"/>
                  <a:pt x="3179984" y="288039"/>
                  <a:pt x="3213219" y="264919"/>
                </a:cubicBezTo>
                <a:cubicBezTo>
                  <a:pt x="3245705" y="242320"/>
                  <a:pt x="3284454" y="229296"/>
                  <a:pt x="3315768" y="205099"/>
                </a:cubicBezTo>
                <a:cubicBezTo>
                  <a:pt x="3373793" y="160262"/>
                  <a:pt x="3405000" y="111640"/>
                  <a:pt x="3452501" y="59820"/>
                </a:cubicBezTo>
                <a:cubicBezTo>
                  <a:pt x="3504458" y="3140"/>
                  <a:pt x="3484728" y="38094"/>
                  <a:pt x="3503776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52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bad can it be?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1" y="2776199"/>
            <a:ext cx="7311600" cy="351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794662"/>
            <a:ext cx="7365999" cy="1005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847" y="2774369"/>
            <a:ext cx="63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1" y="4381954"/>
            <a:ext cx="6376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Recall: TAS essentially is a Store + Memory Barrier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12" y="3219014"/>
            <a:ext cx="7308000" cy="3753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40200" y="2799769"/>
            <a:ext cx="863600" cy="788577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Ignore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8547" y="3219014"/>
            <a:ext cx="69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4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How to optimize?</a:t>
            </a:r>
            <a:endParaRPr lang="en-CA" dirty="0" smtClean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381000" y="1778001"/>
            <a:ext cx="8369300" cy="3931920"/>
          </a:xfrm>
        </p:spPr>
        <p:txBody>
          <a:bodyPr/>
          <a:lstStyle/>
          <a:p>
            <a:r>
              <a:rPr lang="en-US" dirty="0" smtClean="0"/>
              <a:t>When the lock is being held, a contending “acquire” keeps modifying the lock var. to 1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Not necessary!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040062" y="2684152"/>
            <a:ext cx="5426076" cy="33609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 smtClean="0">
                <a:solidFill>
                  <a:schemeClr val="accent2"/>
                </a:solidFill>
                <a:latin typeface="Consolas"/>
                <a:cs typeface="Consolas"/>
              </a:rPr>
              <a:t>void </a:t>
            </a:r>
            <a:r>
              <a:rPr lang="en-US" b="0" dirty="0" err="1" smtClean="0">
                <a:solidFill>
                  <a:srgbClr val="0000FF"/>
                </a:solidFill>
                <a:latin typeface="Consolas"/>
                <a:cs typeface="Consolas"/>
              </a:rPr>
              <a:t>test_and_test_and_set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b="0" dirty="0" smtClean="0">
                <a:solidFill>
                  <a:schemeClr val="accent2"/>
                </a:solidFill>
                <a:latin typeface="Consolas"/>
                <a:cs typeface="Consolas"/>
              </a:rPr>
              <a:t>(</a:t>
            </a: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lock) </a:t>
            </a:r>
            <a:r>
              <a:rPr lang="en-US" b="0" dirty="0" smtClean="0">
                <a:solidFill>
                  <a:schemeClr val="accent2"/>
                </a:solidFill>
                <a:latin typeface="Consolas"/>
                <a:cs typeface="Consolas"/>
              </a:rPr>
              <a:t>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nsolas"/>
                <a:cs typeface="Consolas"/>
              </a:rPr>
              <a:t>do {</a:t>
            </a:r>
            <a:endParaRPr lang="en-US" b="0" dirty="0">
              <a:solidFill>
                <a:schemeClr val="accent2"/>
              </a:solidFill>
              <a:latin typeface="Consolas"/>
              <a:cs typeface="Consolas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   while </a:t>
            </a:r>
            <a:r>
              <a:rPr lang="en-US" b="0" dirty="0" smtClean="0">
                <a:solidFill>
                  <a:schemeClr val="accent2"/>
                </a:solidFill>
                <a:latin typeface="Consolas"/>
                <a:cs typeface="Consolas"/>
              </a:rPr>
              <a:t>(lock-&gt;held == 1)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nsolas"/>
                <a:cs typeface="Consolas"/>
              </a:rPr>
              <a:t>     ; 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// spin</a:t>
            </a:r>
            <a:endParaRPr lang="en-US" b="0" dirty="0">
              <a:solidFill>
                <a:srgbClr val="008000"/>
              </a:solidFill>
              <a:latin typeface="Consolas"/>
              <a:cs typeface="Consolas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 smtClean="0">
                <a:solidFill>
                  <a:schemeClr val="accent2"/>
                </a:solidFill>
                <a:latin typeface="Consolas"/>
                <a:cs typeface="Consolas"/>
              </a:rPr>
              <a:t>    }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dirty="0">
                <a:solidFill>
                  <a:schemeClr val="accent2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nsolas"/>
                <a:cs typeface="Consolas"/>
              </a:rPr>
              <a:t>} while (</a:t>
            </a:r>
            <a:r>
              <a:rPr lang="en-US" dirty="0" err="1" smtClean="0">
                <a:solidFill>
                  <a:schemeClr val="accent2"/>
                </a:solidFill>
                <a:latin typeface="Consolas"/>
                <a:cs typeface="Consolas"/>
              </a:rPr>
              <a:t>test_and_set</a:t>
            </a:r>
            <a:r>
              <a:rPr lang="en-US" dirty="0" smtClean="0">
                <a:solidFill>
                  <a:schemeClr val="accent2"/>
                </a:solidFill>
                <a:latin typeface="Consolas"/>
                <a:cs typeface="Consolas"/>
              </a:rPr>
              <a:t>(lock-&gt;held));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}</a:t>
            </a:r>
            <a:endParaRPr lang="en-US" b="0" dirty="0">
              <a:solidFill>
                <a:schemeClr val="accent2"/>
              </a:solidFill>
              <a:latin typeface="Consolas"/>
              <a:cs typeface="Consolas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void </a:t>
            </a:r>
            <a:r>
              <a:rPr lang="en-US" b="0" dirty="0">
                <a:solidFill>
                  <a:srgbClr val="0000FF"/>
                </a:solidFill>
                <a:latin typeface="Consolas"/>
                <a:cs typeface="Consolas"/>
              </a:rPr>
              <a:t>release</a:t>
            </a: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(lock) {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    lock-&gt;held = 0;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-109" charset="2"/>
              <a:buNone/>
            </a:pPr>
            <a:r>
              <a:rPr lang="en-US" b="0" dirty="0">
                <a:solidFill>
                  <a:schemeClr val="accent2"/>
                </a:solidFill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50163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What if there are contentions?</a:t>
            </a:r>
            <a:endParaRPr lang="en-CA" dirty="0" smtClean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92338" y="5453062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97113" y="5532437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646363" y="5537200"/>
            <a:ext cx="342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</a:t>
            </a:r>
            <a:r>
              <a:rPr lang="en-CA" dirty="0" smtClean="0">
                <a:solidFill>
                  <a:srgbClr val="0000FF"/>
                </a:solidFill>
              </a:rPr>
              <a:t>(</a:t>
            </a:r>
            <a:r>
              <a:rPr lang="en-CA" dirty="0" smtClean="0">
                <a:solidFill>
                  <a:srgbClr val="0000FF"/>
                </a:solidFill>
              </a:rPr>
              <a:t>lock-&gt;held = 0</a:t>
            </a:r>
            <a:r>
              <a:rPr lang="en-CA" dirty="0" smtClean="0">
                <a:solidFill>
                  <a:srgbClr val="0000FF"/>
                </a:solidFill>
              </a:rPr>
              <a:t>)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820738" y="3082924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03213" y="3451224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027113" y="3082924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879476" y="1939924"/>
            <a:ext cx="1847556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03213" y="3006724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379413" y="3848099"/>
            <a:ext cx="2711450" cy="1063625"/>
            <a:chOff x="1152" y="2210"/>
            <a:chExt cx="1708" cy="670"/>
          </a:xfrm>
        </p:grpSpPr>
        <p:sp>
          <p:nvSpPr>
            <p:cNvPr id="56355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Text Box 15"/>
            <p:cNvSpPr txBox="1">
              <a:spLocks noChangeArrowheads="1"/>
            </p:cNvSpPr>
            <p:nvPr/>
          </p:nvSpPr>
          <p:spPr bwMode="auto">
            <a:xfrm>
              <a:off x="1200" y="2523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Dirty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56358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9" name="Text Box 17"/>
            <p:cNvSpPr txBox="1">
              <a:spLocks noChangeArrowheads="1"/>
            </p:cNvSpPr>
            <p:nvPr/>
          </p:nvSpPr>
          <p:spPr bwMode="auto">
            <a:xfrm>
              <a:off x="1920" y="2544"/>
              <a:ext cx="863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600" dirty="0" smtClean="0"/>
                <a:t>lock-&gt;held=1</a:t>
              </a:r>
              <a:endParaRPr lang="en-CA" sz="1600" dirty="0"/>
            </a:p>
          </p:txBody>
        </p:sp>
        <p:sp>
          <p:nvSpPr>
            <p:cNvPr id="56360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32" name="Line 19"/>
          <p:cNvSpPr>
            <a:spLocks noChangeShapeType="1"/>
          </p:cNvSpPr>
          <p:nvPr/>
        </p:nvSpPr>
        <p:spPr bwMode="auto">
          <a:xfrm>
            <a:off x="1735138" y="3479799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33" name="Text Box 20"/>
          <p:cNvSpPr txBox="1">
            <a:spLocks noChangeArrowheads="1"/>
          </p:cNvSpPr>
          <p:nvPr/>
        </p:nvSpPr>
        <p:spPr bwMode="auto">
          <a:xfrm>
            <a:off x="1027113" y="1435099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 dirty="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6334" name="Oval 21"/>
          <p:cNvSpPr>
            <a:spLocks noChangeArrowheads="1"/>
          </p:cNvSpPr>
          <p:nvPr/>
        </p:nvSpPr>
        <p:spPr bwMode="auto">
          <a:xfrm>
            <a:off x="3717926" y="3070224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22"/>
          <p:cNvSpPr txBox="1">
            <a:spLocks noChangeArrowheads="1"/>
          </p:cNvSpPr>
          <p:nvPr/>
        </p:nvSpPr>
        <p:spPr bwMode="auto">
          <a:xfrm>
            <a:off x="3200401" y="3438524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36" name="Text Box 23"/>
          <p:cNvSpPr txBox="1">
            <a:spLocks noChangeArrowheads="1"/>
          </p:cNvSpPr>
          <p:nvPr/>
        </p:nvSpPr>
        <p:spPr bwMode="auto">
          <a:xfrm>
            <a:off x="3924301" y="3070224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37" name="Rectangle 24"/>
          <p:cNvSpPr>
            <a:spLocks noChangeArrowheads="1"/>
          </p:cNvSpPr>
          <p:nvPr/>
        </p:nvSpPr>
        <p:spPr bwMode="auto">
          <a:xfrm>
            <a:off x="3429001" y="1927224"/>
            <a:ext cx="2414589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CA" dirty="0" smtClean="0">
                <a:latin typeface="Times New Roman" pitchFamily="18" charset="0"/>
              </a:rPr>
              <a:t>while(lock-&gt;held==1)</a:t>
            </a:r>
          </a:p>
          <a:p>
            <a:pPr eaLnBrk="1" hangingPunct="1">
              <a:spcBef>
                <a:spcPct val="0"/>
              </a:spcBef>
            </a:pPr>
            <a:r>
              <a:rPr kumimoji="0" lang="en-CA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0" lang="en-CA" dirty="0" smtClean="0">
                <a:solidFill>
                  <a:schemeClr val="tx1"/>
                </a:solidFill>
                <a:latin typeface="Times New Roman" pitchFamily="18" charset="0"/>
              </a:rPr>
              <a:t>  ; </a:t>
            </a:r>
            <a:endParaRPr kumimoji="0" lang="en-C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8" name="Rectangle 25"/>
          <p:cNvSpPr>
            <a:spLocks noChangeArrowheads="1"/>
          </p:cNvSpPr>
          <p:nvPr/>
        </p:nvSpPr>
        <p:spPr bwMode="auto">
          <a:xfrm>
            <a:off x="3200401" y="2994024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9" name="Group 26"/>
          <p:cNvGrpSpPr>
            <a:grpSpLocks/>
          </p:cNvGrpSpPr>
          <p:nvPr/>
        </p:nvGrpSpPr>
        <p:grpSpPr bwMode="auto">
          <a:xfrm>
            <a:off x="3276601" y="3835399"/>
            <a:ext cx="2711450" cy="1063625"/>
            <a:chOff x="1152" y="2210"/>
            <a:chExt cx="1708" cy="670"/>
          </a:xfrm>
        </p:grpSpPr>
        <p:sp>
          <p:nvSpPr>
            <p:cNvPr id="56350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CA" dirty="0"/>
            </a:p>
          </p:txBody>
        </p:sp>
        <p:sp>
          <p:nvSpPr>
            <p:cNvPr id="5635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4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40" name="Line 34"/>
          <p:cNvSpPr>
            <a:spLocks noChangeShapeType="1"/>
          </p:cNvSpPr>
          <p:nvPr/>
        </p:nvSpPr>
        <p:spPr bwMode="auto">
          <a:xfrm>
            <a:off x="4632326" y="3467099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41" name="Text Box 35"/>
          <p:cNvSpPr txBox="1">
            <a:spLocks noChangeArrowheads="1"/>
          </p:cNvSpPr>
          <p:nvPr/>
        </p:nvSpPr>
        <p:spPr bwMode="auto">
          <a:xfrm>
            <a:off x="4018029" y="1506537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 dirty="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6342" name="Text Box 17"/>
          <p:cNvSpPr txBox="1">
            <a:spLocks noChangeArrowheads="1"/>
          </p:cNvSpPr>
          <p:nvPr/>
        </p:nvSpPr>
        <p:spPr bwMode="auto">
          <a:xfrm>
            <a:off x="4495801" y="4305299"/>
            <a:ext cx="1347789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CA" sz="1600" dirty="0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852488" y="1928812"/>
            <a:ext cx="1397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/>
              <a:t>holding lock</a:t>
            </a:r>
            <a:endParaRPr kumimoji="0" lang="en-CA" dirty="0"/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6596067" y="3070224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6078542" y="3438524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6802442" y="3070224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6078542" y="2994024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6154742" y="3835399"/>
            <a:ext cx="2711450" cy="1063625"/>
            <a:chOff x="1152" y="2210"/>
            <a:chExt cx="1708" cy="670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CA" dirty="0"/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7510467" y="3467099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6896170" y="1506537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 dirty="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7373942" y="4305299"/>
            <a:ext cx="1347789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CA" sz="1600" dirty="0"/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6269042" y="1927224"/>
            <a:ext cx="2414589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3932305" y="501808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/>
              <a:t>Read</a:t>
            </a:r>
          </a:p>
        </p:txBody>
      </p:sp>
      <p:sp>
        <p:nvSpPr>
          <p:cNvPr id="57" name="Line 39"/>
          <p:cNvSpPr>
            <a:spLocks noChangeShapeType="1"/>
          </p:cNvSpPr>
          <p:nvPr/>
        </p:nvSpPr>
        <p:spPr bwMode="auto">
          <a:xfrm>
            <a:off x="3833813" y="4987924"/>
            <a:ext cx="0" cy="512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58" name="Group 43"/>
          <p:cNvGrpSpPr>
            <a:grpSpLocks/>
          </p:cNvGrpSpPr>
          <p:nvPr/>
        </p:nvGrpSpPr>
        <p:grpSpPr bwMode="auto">
          <a:xfrm>
            <a:off x="893498" y="4940300"/>
            <a:ext cx="2389188" cy="512762"/>
            <a:chOff x="1938" y="2688"/>
            <a:chExt cx="362" cy="323"/>
          </a:xfrm>
        </p:grpSpPr>
        <p:sp>
          <p:nvSpPr>
            <p:cNvPr id="59" name="Text Box 44"/>
            <p:cNvSpPr txBox="1">
              <a:spLocks noChangeArrowheads="1"/>
            </p:cNvSpPr>
            <p:nvPr/>
          </p:nvSpPr>
          <p:spPr bwMode="auto">
            <a:xfrm>
              <a:off x="1938" y="2710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 dirty="0">
                  <a:solidFill>
                    <a:srgbClr val="FF0000"/>
                  </a:solidFill>
                </a:rPr>
                <a:t>Read request</a:t>
              </a:r>
            </a:p>
          </p:txBody>
        </p:sp>
        <p:sp>
          <p:nvSpPr>
            <p:cNvPr id="60" name="Line 45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27653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What if there are contentions?</a:t>
            </a:r>
            <a:endParaRPr lang="en-CA" dirty="0" smtClean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92338" y="5453062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97113" y="5532437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646363" y="5537200"/>
            <a:ext cx="342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</a:t>
            </a:r>
            <a:r>
              <a:rPr lang="en-CA" dirty="0" smtClean="0">
                <a:solidFill>
                  <a:srgbClr val="0000FF"/>
                </a:solidFill>
              </a:rPr>
              <a:t>(</a:t>
            </a:r>
            <a:r>
              <a:rPr lang="en-CA" dirty="0" smtClean="0">
                <a:solidFill>
                  <a:srgbClr val="0000FF"/>
                </a:solidFill>
              </a:rPr>
              <a:t>lock-&gt;held = 1</a:t>
            </a:r>
            <a:r>
              <a:rPr lang="en-CA" dirty="0" smtClean="0">
                <a:solidFill>
                  <a:srgbClr val="0000FF"/>
                </a:solidFill>
              </a:rPr>
              <a:t>)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820738" y="3082924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03213" y="3451224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027113" y="3082924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879476" y="1939924"/>
            <a:ext cx="1847556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03213" y="3006724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379413" y="3848099"/>
            <a:ext cx="2711450" cy="1063625"/>
            <a:chOff x="1152" y="2210"/>
            <a:chExt cx="1708" cy="670"/>
          </a:xfrm>
        </p:grpSpPr>
        <p:sp>
          <p:nvSpPr>
            <p:cNvPr id="56355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Text Box 15"/>
            <p:cNvSpPr txBox="1">
              <a:spLocks noChangeArrowheads="1"/>
            </p:cNvSpPr>
            <p:nvPr/>
          </p:nvSpPr>
          <p:spPr bwMode="auto">
            <a:xfrm>
              <a:off x="1200" y="2523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Shared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56358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9" name="Text Box 17"/>
            <p:cNvSpPr txBox="1">
              <a:spLocks noChangeArrowheads="1"/>
            </p:cNvSpPr>
            <p:nvPr/>
          </p:nvSpPr>
          <p:spPr bwMode="auto">
            <a:xfrm>
              <a:off x="1920" y="2544"/>
              <a:ext cx="863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600" dirty="0" smtClean="0"/>
                <a:t>lock-&gt;held=1</a:t>
              </a:r>
              <a:endParaRPr lang="en-CA" sz="1600" dirty="0"/>
            </a:p>
          </p:txBody>
        </p:sp>
        <p:sp>
          <p:nvSpPr>
            <p:cNvPr id="56360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32" name="Line 19"/>
          <p:cNvSpPr>
            <a:spLocks noChangeShapeType="1"/>
          </p:cNvSpPr>
          <p:nvPr/>
        </p:nvSpPr>
        <p:spPr bwMode="auto">
          <a:xfrm>
            <a:off x="1735138" y="3479799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33" name="Text Box 20"/>
          <p:cNvSpPr txBox="1">
            <a:spLocks noChangeArrowheads="1"/>
          </p:cNvSpPr>
          <p:nvPr/>
        </p:nvSpPr>
        <p:spPr bwMode="auto">
          <a:xfrm>
            <a:off x="1027113" y="1435099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 dirty="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6334" name="Oval 21"/>
          <p:cNvSpPr>
            <a:spLocks noChangeArrowheads="1"/>
          </p:cNvSpPr>
          <p:nvPr/>
        </p:nvSpPr>
        <p:spPr bwMode="auto">
          <a:xfrm>
            <a:off x="3717926" y="3070224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22"/>
          <p:cNvSpPr txBox="1">
            <a:spLocks noChangeArrowheads="1"/>
          </p:cNvSpPr>
          <p:nvPr/>
        </p:nvSpPr>
        <p:spPr bwMode="auto">
          <a:xfrm>
            <a:off x="3200401" y="3438524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36" name="Text Box 23"/>
          <p:cNvSpPr txBox="1">
            <a:spLocks noChangeArrowheads="1"/>
          </p:cNvSpPr>
          <p:nvPr/>
        </p:nvSpPr>
        <p:spPr bwMode="auto">
          <a:xfrm>
            <a:off x="3924301" y="3070224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37" name="Rectangle 24"/>
          <p:cNvSpPr>
            <a:spLocks noChangeArrowheads="1"/>
          </p:cNvSpPr>
          <p:nvPr/>
        </p:nvSpPr>
        <p:spPr bwMode="auto">
          <a:xfrm>
            <a:off x="3429001" y="1927224"/>
            <a:ext cx="2414589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CA" dirty="0" smtClean="0">
                <a:latin typeface="Times New Roman" pitchFamily="18" charset="0"/>
              </a:rPr>
              <a:t>while(lock-&gt;held==1)</a:t>
            </a:r>
          </a:p>
          <a:p>
            <a:pPr eaLnBrk="1" hangingPunct="1">
              <a:spcBef>
                <a:spcPct val="0"/>
              </a:spcBef>
            </a:pPr>
            <a:r>
              <a:rPr kumimoji="0" lang="en-CA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0" lang="en-CA" dirty="0" smtClean="0">
                <a:solidFill>
                  <a:schemeClr val="tx1"/>
                </a:solidFill>
                <a:latin typeface="Times New Roman" pitchFamily="18" charset="0"/>
              </a:rPr>
              <a:t>  ; </a:t>
            </a:r>
            <a:endParaRPr kumimoji="0" lang="en-C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8" name="Rectangle 25"/>
          <p:cNvSpPr>
            <a:spLocks noChangeArrowheads="1"/>
          </p:cNvSpPr>
          <p:nvPr/>
        </p:nvSpPr>
        <p:spPr bwMode="auto">
          <a:xfrm>
            <a:off x="3200401" y="2994024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9" name="Group 26"/>
          <p:cNvGrpSpPr>
            <a:grpSpLocks/>
          </p:cNvGrpSpPr>
          <p:nvPr/>
        </p:nvGrpSpPr>
        <p:grpSpPr bwMode="auto">
          <a:xfrm>
            <a:off x="3276601" y="3835399"/>
            <a:ext cx="2711450" cy="1063625"/>
            <a:chOff x="1152" y="2210"/>
            <a:chExt cx="1708" cy="670"/>
          </a:xfrm>
        </p:grpSpPr>
        <p:sp>
          <p:nvSpPr>
            <p:cNvPr id="56350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Shared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5635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4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40" name="Line 34"/>
          <p:cNvSpPr>
            <a:spLocks noChangeShapeType="1"/>
          </p:cNvSpPr>
          <p:nvPr/>
        </p:nvSpPr>
        <p:spPr bwMode="auto">
          <a:xfrm>
            <a:off x="4632326" y="3467099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41" name="Text Box 35"/>
          <p:cNvSpPr txBox="1">
            <a:spLocks noChangeArrowheads="1"/>
          </p:cNvSpPr>
          <p:nvPr/>
        </p:nvSpPr>
        <p:spPr bwMode="auto">
          <a:xfrm>
            <a:off x="4018029" y="1506537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 dirty="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6342" name="Text Box 17"/>
          <p:cNvSpPr txBox="1">
            <a:spLocks noChangeArrowheads="1"/>
          </p:cNvSpPr>
          <p:nvPr/>
        </p:nvSpPr>
        <p:spPr bwMode="auto">
          <a:xfrm>
            <a:off x="4495801" y="4305299"/>
            <a:ext cx="1347789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600" dirty="0" smtClean="0"/>
              <a:t>lock-&gt;held=1</a:t>
            </a:r>
            <a:endParaRPr lang="en-CA" sz="1600" dirty="0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852488" y="1928812"/>
            <a:ext cx="1397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/>
              <a:t>holding lock</a:t>
            </a:r>
            <a:endParaRPr kumimoji="0" lang="en-CA" dirty="0"/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6596067" y="3070224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6078542" y="3438524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6802442" y="3070224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6078542" y="2994024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6154742" y="3835399"/>
            <a:ext cx="2711450" cy="1063625"/>
            <a:chOff x="1152" y="2210"/>
            <a:chExt cx="1708" cy="670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CA" dirty="0"/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7510467" y="3467099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6896170" y="1506537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 dirty="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7373942" y="4305299"/>
            <a:ext cx="1347789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CA" sz="1600" dirty="0"/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6269042" y="1927224"/>
            <a:ext cx="2414589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3932305" y="501808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/>
              <a:t>Read</a:t>
            </a:r>
          </a:p>
        </p:txBody>
      </p:sp>
      <p:sp>
        <p:nvSpPr>
          <p:cNvPr id="57" name="Line 39"/>
          <p:cNvSpPr>
            <a:spLocks noChangeShapeType="1"/>
          </p:cNvSpPr>
          <p:nvPr/>
        </p:nvSpPr>
        <p:spPr bwMode="auto">
          <a:xfrm>
            <a:off x="3833813" y="4987924"/>
            <a:ext cx="0" cy="512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58" name="Group 43"/>
          <p:cNvGrpSpPr>
            <a:grpSpLocks/>
          </p:cNvGrpSpPr>
          <p:nvPr/>
        </p:nvGrpSpPr>
        <p:grpSpPr bwMode="auto">
          <a:xfrm>
            <a:off x="893498" y="4940300"/>
            <a:ext cx="2389188" cy="512762"/>
            <a:chOff x="1938" y="2688"/>
            <a:chExt cx="362" cy="323"/>
          </a:xfrm>
        </p:grpSpPr>
        <p:sp>
          <p:nvSpPr>
            <p:cNvPr id="59" name="Text Box 44"/>
            <p:cNvSpPr txBox="1">
              <a:spLocks noChangeArrowheads="1"/>
            </p:cNvSpPr>
            <p:nvPr/>
          </p:nvSpPr>
          <p:spPr bwMode="auto">
            <a:xfrm>
              <a:off x="1938" y="2710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 dirty="0">
                  <a:solidFill>
                    <a:srgbClr val="FF0000"/>
                  </a:solidFill>
                </a:rPr>
                <a:t>Read request</a:t>
              </a:r>
            </a:p>
          </p:txBody>
        </p:sp>
        <p:sp>
          <p:nvSpPr>
            <p:cNvPr id="60" name="Line 45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61" name="Line 42"/>
          <p:cNvSpPr>
            <a:spLocks noChangeShapeType="1"/>
          </p:cNvSpPr>
          <p:nvPr/>
        </p:nvSpPr>
        <p:spPr bwMode="auto">
          <a:xfrm>
            <a:off x="2671763" y="4930775"/>
            <a:ext cx="0" cy="512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2649538" y="4940300"/>
            <a:ext cx="1127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14432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What if there are contentions?</a:t>
            </a:r>
            <a:endParaRPr lang="en-CA" dirty="0" smtClean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92338" y="5453062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97113" y="5532437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646363" y="5537200"/>
            <a:ext cx="342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</a:t>
            </a:r>
            <a:r>
              <a:rPr lang="en-CA" dirty="0" smtClean="0">
                <a:solidFill>
                  <a:srgbClr val="0000FF"/>
                </a:solidFill>
              </a:rPr>
              <a:t>(</a:t>
            </a:r>
            <a:r>
              <a:rPr lang="en-CA" dirty="0" smtClean="0">
                <a:solidFill>
                  <a:srgbClr val="0000FF"/>
                </a:solidFill>
              </a:rPr>
              <a:t>lock-&gt;held = 1</a:t>
            </a:r>
            <a:r>
              <a:rPr lang="en-CA" dirty="0" smtClean="0">
                <a:solidFill>
                  <a:srgbClr val="0000FF"/>
                </a:solidFill>
              </a:rPr>
              <a:t>)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820738" y="3082924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03213" y="3451224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027113" y="3082924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879476" y="1939924"/>
            <a:ext cx="1847556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03213" y="3006724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379413" y="3848099"/>
            <a:ext cx="2711450" cy="1063625"/>
            <a:chOff x="1152" y="2210"/>
            <a:chExt cx="1708" cy="670"/>
          </a:xfrm>
        </p:grpSpPr>
        <p:sp>
          <p:nvSpPr>
            <p:cNvPr id="56355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7" name="Text Box 15"/>
            <p:cNvSpPr txBox="1">
              <a:spLocks noChangeArrowheads="1"/>
            </p:cNvSpPr>
            <p:nvPr/>
          </p:nvSpPr>
          <p:spPr bwMode="auto">
            <a:xfrm>
              <a:off x="1200" y="2523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Shared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56358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9" name="Text Box 17"/>
            <p:cNvSpPr txBox="1">
              <a:spLocks noChangeArrowheads="1"/>
            </p:cNvSpPr>
            <p:nvPr/>
          </p:nvSpPr>
          <p:spPr bwMode="auto">
            <a:xfrm>
              <a:off x="1920" y="2544"/>
              <a:ext cx="863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600" dirty="0" smtClean="0"/>
                <a:t>lock-&gt;held=1</a:t>
              </a:r>
              <a:endParaRPr lang="en-CA" sz="1600" dirty="0"/>
            </a:p>
          </p:txBody>
        </p:sp>
        <p:sp>
          <p:nvSpPr>
            <p:cNvPr id="56360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32" name="Line 19"/>
          <p:cNvSpPr>
            <a:spLocks noChangeShapeType="1"/>
          </p:cNvSpPr>
          <p:nvPr/>
        </p:nvSpPr>
        <p:spPr bwMode="auto">
          <a:xfrm>
            <a:off x="1735138" y="3479799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33" name="Text Box 20"/>
          <p:cNvSpPr txBox="1">
            <a:spLocks noChangeArrowheads="1"/>
          </p:cNvSpPr>
          <p:nvPr/>
        </p:nvSpPr>
        <p:spPr bwMode="auto">
          <a:xfrm>
            <a:off x="1027113" y="1435099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 dirty="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6334" name="Oval 21"/>
          <p:cNvSpPr>
            <a:spLocks noChangeArrowheads="1"/>
          </p:cNvSpPr>
          <p:nvPr/>
        </p:nvSpPr>
        <p:spPr bwMode="auto">
          <a:xfrm>
            <a:off x="3717926" y="3070224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22"/>
          <p:cNvSpPr txBox="1">
            <a:spLocks noChangeArrowheads="1"/>
          </p:cNvSpPr>
          <p:nvPr/>
        </p:nvSpPr>
        <p:spPr bwMode="auto">
          <a:xfrm>
            <a:off x="3200401" y="3438524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36" name="Text Box 23"/>
          <p:cNvSpPr txBox="1">
            <a:spLocks noChangeArrowheads="1"/>
          </p:cNvSpPr>
          <p:nvPr/>
        </p:nvSpPr>
        <p:spPr bwMode="auto">
          <a:xfrm>
            <a:off x="3924301" y="3070224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37" name="Rectangle 24"/>
          <p:cNvSpPr>
            <a:spLocks noChangeArrowheads="1"/>
          </p:cNvSpPr>
          <p:nvPr/>
        </p:nvSpPr>
        <p:spPr bwMode="auto">
          <a:xfrm>
            <a:off x="3429001" y="1927224"/>
            <a:ext cx="2414589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CA" dirty="0" smtClean="0">
                <a:latin typeface="Times New Roman" pitchFamily="18" charset="0"/>
              </a:rPr>
              <a:t>while(lock-&gt;held==1)</a:t>
            </a:r>
          </a:p>
          <a:p>
            <a:pPr eaLnBrk="1" hangingPunct="1">
              <a:spcBef>
                <a:spcPct val="0"/>
              </a:spcBef>
            </a:pPr>
            <a:r>
              <a:rPr kumimoji="0" lang="en-CA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0" lang="en-CA" dirty="0" smtClean="0">
                <a:solidFill>
                  <a:schemeClr val="tx1"/>
                </a:solidFill>
                <a:latin typeface="Times New Roman" pitchFamily="18" charset="0"/>
              </a:rPr>
              <a:t>  ; </a:t>
            </a:r>
            <a:endParaRPr kumimoji="0" lang="en-C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8" name="Rectangle 25"/>
          <p:cNvSpPr>
            <a:spLocks noChangeArrowheads="1"/>
          </p:cNvSpPr>
          <p:nvPr/>
        </p:nvSpPr>
        <p:spPr bwMode="auto">
          <a:xfrm>
            <a:off x="3200401" y="2994024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9" name="Group 26"/>
          <p:cNvGrpSpPr>
            <a:grpSpLocks/>
          </p:cNvGrpSpPr>
          <p:nvPr/>
        </p:nvGrpSpPr>
        <p:grpSpPr bwMode="auto">
          <a:xfrm>
            <a:off x="3276601" y="3835399"/>
            <a:ext cx="2711450" cy="1063625"/>
            <a:chOff x="1152" y="2210"/>
            <a:chExt cx="1708" cy="670"/>
          </a:xfrm>
        </p:grpSpPr>
        <p:sp>
          <p:nvSpPr>
            <p:cNvPr id="56350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Shared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5635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4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40" name="Line 34"/>
          <p:cNvSpPr>
            <a:spLocks noChangeShapeType="1"/>
          </p:cNvSpPr>
          <p:nvPr/>
        </p:nvSpPr>
        <p:spPr bwMode="auto">
          <a:xfrm>
            <a:off x="4632326" y="3467099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41" name="Text Box 35"/>
          <p:cNvSpPr txBox="1">
            <a:spLocks noChangeArrowheads="1"/>
          </p:cNvSpPr>
          <p:nvPr/>
        </p:nvSpPr>
        <p:spPr bwMode="auto">
          <a:xfrm>
            <a:off x="4018029" y="1506537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 dirty="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6342" name="Text Box 17"/>
          <p:cNvSpPr txBox="1">
            <a:spLocks noChangeArrowheads="1"/>
          </p:cNvSpPr>
          <p:nvPr/>
        </p:nvSpPr>
        <p:spPr bwMode="auto">
          <a:xfrm>
            <a:off x="4495801" y="4305299"/>
            <a:ext cx="1347789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600" dirty="0" smtClean="0"/>
              <a:t>lock-&gt;held=1</a:t>
            </a:r>
            <a:endParaRPr lang="en-CA" sz="1600" dirty="0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852488" y="1928812"/>
            <a:ext cx="1397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/>
              <a:t>holding lock</a:t>
            </a:r>
            <a:endParaRPr kumimoji="0" lang="en-CA" dirty="0"/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6596067" y="3070224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6078542" y="3438524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6802442" y="3070224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6078542" y="2994024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6154742" y="3835399"/>
            <a:ext cx="2711450" cy="1063625"/>
            <a:chOff x="1152" y="2210"/>
            <a:chExt cx="1708" cy="670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636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Shared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7510467" y="3467099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6896170" y="1506537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 dirty="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7373942" y="4305299"/>
            <a:ext cx="1347789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600" dirty="0" smtClean="0"/>
              <a:t>lock-&gt;held=1</a:t>
            </a:r>
            <a:endParaRPr lang="en-CA" sz="1600" dirty="0"/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6269042" y="1927224"/>
            <a:ext cx="2414589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3972" y="2102535"/>
            <a:ext cx="2544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CA" dirty="0">
                <a:latin typeface="Times New Roman" pitchFamily="18" charset="0"/>
              </a:rPr>
              <a:t>while(lock-&gt;held==1)</a:t>
            </a:r>
          </a:p>
          <a:p>
            <a:pPr>
              <a:spcBef>
                <a:spcPct val="0"/>
              </a:spcBef>
            </a:pPr>
            <a:r>
              <a:rPr lang="en-CA" dirty="0">
                <a:latin typeface="Times New Roman" pitchFamily="18" charset="0"/>
              </a:rPr>
              <a:t>   ; </a:t>
            </a:r>
            <a:endParaRPr lang="en-CA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3197" y="5013324"/>
            <a:ext cx="656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Repeated read to “Shared” cache line: no cache coherence traffic!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3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1651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Let’s put everything together</a:t>
            </a:r>
            <a:endParaRPr lang="en-CA" dirty="0" smtClean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1" y="1810027"/>
            <a:ext cx="7311600" cy="35149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828490"/>
            <a:ext cx="7365999" cy="100510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62347" y="1808197"/>
            <a:ext cx="63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</a:t>
            </a:r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2566957"/>
            <a:ext cx="7353299" cy="69191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999" y="2276037"/>
            <a:ext cx="7327899" cy="35921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84547" y="2514082"/>
            <a:ext cx="69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62" name="Left Brace 61"/>
          <p:cNvSpPr/>
          <p:nvPr/>
        </p:nvSpPr>
        <p:spPr>
          <a:xfrm>
            <a:off x="1041401" y="2276037"/>
            <a:ext cx="190500" cy="9344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999" y="3248823"/>
            <a:ext cx="7308000" cy="37533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700" y="3586053"/>
            <a:ext cx="7308000" cy="660447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076700" y="1833596"/>
            <a:ext cx="863600" cy="2412904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Ignore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41697" y="3550079"/>
            <a:ext cx="73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71" name="Left Brace 70"/>
          <p:cNvSpPr/>
          <p:nvPr/>
        </p:nvSpPr>
        <p:spPr>
          <a:xfrm>
            <a:off x="1098551" y="3312034"/>
            <a:ext cx="190500" cy="9344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4850" y="4343400"/>
            <a:ext cx="2905550" cy="172339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3959597" y="5030145"/>
            <a:ext cx="140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4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-95250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to programmers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0"/>
            <a:ext cx="8064500" cy="4610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Cache coherence is expensive (more than you thought)</a:t>
            </a:r>
          </a:p>
          <a:p>
            <a:pPr lvl="1"/>
            <a:r>
              <a:rPr lang="en-US" dirty="0" smtClean="0"/>
              <a:t>Avoid unnecessary sharing (e.g., false sharing)</a:t>
            </a:r>
          </a:p>
          <a:p>
            <a:pPr lvl="2"/>
            <a:r>
              <a:rPr lang="en-US" dirty="0" smtClean="0"/>
              <a:t>Avoid unnecessary coherence (e.g., TAS -&gt; TATAS)</a:t>
            </a:r>
          </a:p>
          <a:p>
            <a:pPr lvl="1"/>
            <a:r>
              <a:rPr lang="en-US" dirty="0" smtClean="0"/>
              <a:t>Clear understanding of the performance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Crossing sockets is a killer</a:t>
            </a:r>
          </a:p>
          <a:p>
            <a:pPr lvl="1"/>
            <a:r>
              <a:rPr lang="en-US" b="1" i="1" dirty="0" smtClean="0">
                <a:solidFill>
                  <a:srgbClr val="0000FF"/>
                </a:solidFill>
              </a:rPr>
              <a:t>Can be slower than running the same program on single core!</a:t>
            </a:r>
          </a:p>
          <a:p>
            <a:pPr lvl="1"/>
            <a:r>
              <a:rPr lang="en-US" dirty="0" err="1" smtClean="0"/>
              <a:t>pthread</a:t>
            </a:r>
            <a:r>
              <a:rPr lang="en-US" dirty="0" smtClean="0"/>
              <a:t> provides CPU affinity mask</a:t>
            </a:r>
          </a:p>
          <a:p>
            <a:pPr lvl="2"/>
            <a:r>
              <a:rPr lang="en-US" dirty="0" smtClean="0"/>
              <a:t>pin cooperative threads on cores within the same die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Loads and stores can be as expensive as atomic operations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Programming gurus understand the hardware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 do you!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2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48-core AMD Opteron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80-core Intel Xeon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980" y="1368108"/>
            <a:ext cx="4198519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4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48-core AMD Opteron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2065276" y="4591845"/>
            <a:ext cx="5580063" cy="431800"/>
          </a:xfrm>
          <a:prstGeom prst="rect">
            <a:avLst/>
          </a:prstGeom>
          <a:solidFill>
            <a:srgbClr val="33CC3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CA" dirty="0" smtClean="0"/>
              <a:t>RAM</a:t>
            </a:r>
            <a:endParaRPr lang="en-CA" dirty="0"/>
          </a:p>
        </p:txBody>
      </p:sp>
      <p:sp>
        <p:nvSpPr>
          <p:cNvPr id="9" name="Rectangle 155"/>
          <p:cNvSpPr>
            <a:spLocks noChangeArrowheads="1"/>
          </p:cNvSpPr>
          <p:nvPr/>
        </p:nvSpPr>
        <p:spPr bwMode="auto">
          <a:xfrm>
            <a:off x="884176" y="1423195"/>
            <a:ext cx="7408863" cy="3767138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56"/>
          <p:cNvSpPr txBox="1">
            <a:spLocks noChangeArrowheads="1"/>
          </p:cNvSpPr>
          <p:nvPr/>
        </p:nvSpPr>
        <p:spPr bwMode="auto">
          <a:xfrm>
            <a:off x="2561296" y="5373688"/>
            <a:ext cx="419858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LLC </a:t>
            </a:r>
            <a:r>
              <a:rPr lang="en-US" sz="2000" b="1" dirty="0" smtClean="0">
                <a:solidFill>
                  <a:srgbClr val="FF0000"/>
                </a:solidFill>
              </a:rPr>
              <a:t>NOT</a:t>
            </a:r>
            <a:r>
              <a:rPr lang="en-US" sz="2000" b="1" dirty="0" smtClean="0"/>
              <a:t> shared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Directory-based cache coherence</a:t>
            </a:r>
            <a:endParaRPr lang="en-US" sz="2000" b="1" dirty="0"/>
          </a:p>
        </p:txBody>
      </p:sp>
      <p:sp>
        <p:nvSpPr>
          <p:cNvPr id="11" name="Text Box 157"/>
          <p:cNvSpPr txBox="1">
            <a:spLocks noChangeArrowheads="1"/>
          </p:cNvSpPr>
          <p:nvPr/>
        </p:nvSpPr>
        <p:spPr bwMode="auto">
          <a:xfrm rot="16200000">
            <a:off x="7807264" y="3148808"/>
            <a:ext cx="13081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(motherboard)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1338200" y="1526382"/>
            <a:ext cx="2786064" cy="2849368"/>
            <a:chOff x="1354137" y="1951037"/>
            <a:chExt cx="2786064" cy="2849368"/>
          </a:xfrm>
        </p:grpSpPr>
        <p:grpSp>
          <p:nvGrpSpPr>
            <p:cNvPr id="35" name="Group 110"/>
            <p:cNvGrpSpPr>
              <a:grpSpLocks/>
            </p:cNvGrpSpPr>
            <p:nvPr/>
          </p:nvGrpSpPr>
          <p:grpSpPr bwMode="auto">
            <a:xfrm>
              <a:off x="1504950" y="2638426"/>
              <a:ext cx="487363" cy="1219200"/>
              <a:chOff x="3393" y="1861"/>
              <a:chExt cx="307" cy="768"/>
            </a:xfrm>
          </p:grpSpPr>
          <p:sp>
            <p:nvSpPr>
              <p:cNvPr id="51" name="Oval 111"/>
              <p:cNvSpPr>
                <a:spLocks noChangeArrowheads="1"/>
              </p:cNvSpPr>
              <p:nvPr/>
            </p:nvSpPr>
            <p:spPr bwMode="auto">
              <a:xfrm>
                <a:off x="3395" y="1861"/>
                <a:ext cx="288" cy="288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12"/>
              <p:cNvSpPr>
                <a:spLocks noChangeArrowheads="1"/>
              </p:cNvSpPr>
              <p:nvPr/>
            </p:nvSpPr>
            <p:spPr bwMode="auto">
              <a:xfrm>
                <a:off x="3393" y="2247"/>
                <a:ext cx="300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Text Box 113"/>
              <p:cNvSpPr txBox="1">
                <a:spLocks noChangeArrowheads="1"/>
              </p:cNvSpPr>
              <p:nvPr/>
            </p:nvSpPr>
            <p:spPr bwMode="auto">
              <a:xfrm>
                <a:off x="3414" y="2240"/>
                <a:ext cx="2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L1</a:t>
                </a:r>
                <a:endParaRPr lang="en-CA" dirty="0"/>
              </a:p>
            </p:txBody>
          </p:sp>
          <p:sp>
            <p:nvSpPr>
              <p:cNvPr id="54" name="Text Box 114"/>
              <p:cNvSpPr txBox="1">
                <a:spLocks noChangeArrowheads="1"/>
              </p:cNvSpPr>
              <p:nvPr/>
            </p:nvSpPr>
            <p:spPr bwMode="auto">
              <a:xfrm>
                <a:off x="3412" y="1872"/>
                <a:ext cx="22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C</a:t>
                </a:r>
                <a:endParaRPr lang="en-CA" dirty="0"/>
              </a:p>
            </p:txBody>
          </p:sp>
          <p:sp>
            <p:nvSpPr>
              <p:cNvPr id="55" name="Line 115"/>
              <p:cNvSpPr>
                <a:spLocks noChangeShapeType="1"/>
              </p:cNvSpPr>
              <p:nvPr/>
            </p:nvSpPr>
            <p:spPr bwMode="auto">
              <a:xfrm>
                <a:off x="3543" y="2134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6" name="Line 116"/>
              <p:cNvSpPr>
                <a:spLocks noChangeShapeType="1"/>
              </p:cNvSpPr>
              <p:nvPr/>
            </p:nvSpPr>
            <p:spPr bwMode="auto">
              <a:xfrm>
                <a:off x="3543" y="2520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36" name="Group 117"/>
            <p:cNvGrpSpPr>
              <a:grpSpLocks/>
            </p:cNvGrpSpPr>
            <p:nvPr/>
          </p:nvGrpSpPr>
          <p:grpSpPr bwMode="auto">
            <a:xfrm>
              <a:off x="2047875" y="2638426"/>
              <a:ext cx="487363" cy="1219200"/>
              <a:chOff x="3393" y="1861"/>
              <a:chExt cx="307" cy="768"/>
            </a:xfrm>
          </p:grpSpPr>
          <p:sp>
            <p:nvSpPr>
              <p:cNvPr id="45" name="Oval 118"/>
              <p:cNvSpPr>
                <a:spLocks noChangeArrowheads="1"/>
              </p:cNvSpPr>
              <p:nvPr/>
            </p:nvSpPr>
            <p:spPr bwMode="auto">
              <a:xfrm>
                <a:off x="3395" y="1861"/>
                <a:ext cx="288" cy="288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119"/>
              <p:cNvSpPr>
                <a:spLocks noChangeArrowheads="1"/>
              </p:cNvSpPr>
              <p:nvPr/>
            </p:nvSpPr>
            <p:spPr bwMode="auto">
              <a:xfrm>
                <a:off x="3393" y="2247"/>
                <a:ext cx="300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Text Box 120"/>
              <p:cNvSpPr txBox="1">
                <a:spLocks noChangeArrowheads="1"/>
              </p:cNvSpPr>
              <p:nvPr/>
            </p:nvSpPr>
            <p:spPr bwMode="auto">
              <a:xfrm>
                <a:off x="3414" y="2240"/>
                <a:ext cx="2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L1</a:t>
                </a:r>
                <a:endParaRPr lang="en-CA" dirty="0"/>
              </a:p>
            </p:txBody>
          </p:sp>
          <p:sp>
            <p:nvSpPr>
              <p:cNvPr id="48" name="Text Box 121"/>
              <p:cNvSpPr txBox="1">
                <a:spLocks noChangeArrowheads="1"/>
              </p:cNvSpPr>
              <p:nvPr/>
            </p:nvSpPr>
            <p:spPr bwMode="auto">
              <a:xfrm>
                <a:off x="3412" y="1872"/>
                <a:ext cx="22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C</a:t>
                </a:r>
                <a:endParaRPr lang="en-CA" dirty="0"/>
              </a:p>
            </p:txBody>
          </p:sp>
          <p:sp>
            <p:nvSpPr>
              <p:cNvPr id="49" name="Line 122"/>
              <p:cNvSpPr>
                <a:spLocks noChangeShapeType="1"/>
              </p:cNvSpPr>
              <p:nvPr/>
            </p:nvSpPr>
            <p:spPr bwMode="auto">
              <a:xfrm>
                <a:off x="3543" y="2134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" name="Line 123"/>
              <p:cNvSpPr>
                <a:spLocks noChangeShapeType="1"/>
              </p:cNvSpPr>
              <p:nvPr/>
            </p:nvSpPr>
            <p:spPr bwMode="auto">
              <a:xfrm>
                <a:off x="3543" y="2520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37" name="Group 124"/>
            <p:cNvGrpSpPr>
              <a:grpSpLocks/>
            </p:cNvGrpSpPr>
            <p:nvPr/>
          </p:nvGrpSpPr>
          <p:grpSpPr bwMode="auto">
            <a:xfrm>
              <a:off x="1454149" y="3833811"/>
              <a:ext cx="2497076" cy="603250"/>
              <a:chOff x="2193" y="1572"/>
              <a:chExt cx="678" cy="380"/>
            </a:xfrm>
          </p:grpSpPr>
          <p:sp>
            <p:nvSpPr>
              <p:cNvPr id="42" name="Rectangle 125"/>
              <p:cNvSpPr>
                <a:spLocks noChangeArrowheads="1"/>
              </p:cNvSpPr>
              <p:nvPr/>
            </p:nvSpPr>
            <p:spPr bwMode="auto">
              <a:xfrm>
                <a:off x="2193" y="1579"/>
                <a:ext cx="678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Text Box 126"/>
              <p:cNvSpPr txBox="1">
                <a:spLocks noChangeArrowheads="1"/>
              </p:cNvSpPr>
              <p:nvPr/>
            </p:nvSpPr>
            <p:spPr bwMode="auto">
              <a:xfrm>
                <a:off x="2214" y="1572"/>
                <a:ext cx="59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CA" dirty="0" smtClean="0"/>
                  <a:t>Last Level Cache</a:t>
                </a:r>
                <a:endParaRPr lang="en-CA" dirty="0"/>
              </a:p>
            </p:txBody>
          </p:sp>
          <p:sp>
            <p:nvSpPr>
              <p:cNvPr id="44" name="Line 127"/>
              <p:cNvSpPr>
                <a:spLocks noChangeShapeType="1"/>
              </p:cNvSpPr>
              <p:nvPr/>
            </p:nvSpPr>
            <p:spPr bwMode="auto">
              <a:xfrm>
                <a:off x="2526" y="1843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38" name="Rectangle 128"/>
            <p:cNvSpPr>
              <a:spLocks noChangeArrowheads="1"/>
            </p:cNvSpPr>
            <p:nvPr/>
          </p:nvSpPr>
          <p:spPr bwMode="auto">
            <a:xfrm>
              <a:off x="1354137" y="2530476"/>
              <a:ext cx="2786064" cy="1912938"/>
            </a:xfrm>
            <a:prstGeom prst="rect">
              <a:avLst/>
            </a:prstGeom>
            <a:noFill/>
            <a:ln w="2857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29"/>
            <p:cNvSpPr txBox="1">
              <a:spLocks noChangeArrowheads="1"/>
            </p:cNvSpPr>
            <p:nvPr/>
          </p:nvSpPr>
          <p:spPr bwMode="auto">
            <a:xfrm>
              <a:off x="2044002" y="4492628"/>
              <a:ext cx="1325353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6-cores per die</a:t>
              </a:r>
              <a:endParaRPr lang="en-US" sz="1400" b="1" dirty="0"/>
            </a:p>
          </p:txBody>
        </p:sp>
        <p:sp>
          <p:nvSpPr>
            <p:cNvPr id="40" name="Freeform 130"/>
            <p:cNvSpPr>
              <a:spLocks/>
            </p:cNvSpPr>
            <p:nvPr/>
          </p:nvSpPr>
          <p:spPr bwMode="auto">
            <a:xfrm>
              <a:off x="1635125" y="1955801"/>
              <a:ext cx="120650" cy="533400"/>
            </a:xfrm>
            <a:custGeom>
              <a:avLst/>
              <a:gdLst>
                <a:gd name="T0" fmla="*/ 0 w 248"/>
                <a:gd name="T1" fmla="*/ 0 h 672"/>
                <a:gd name="T2" fmla="*/ 0 w 248"/>
                <a:gd name="T3" fmla="*/ 3 h 672"/>
                <a:gd name="T4" fmla="*/ 0 w 248"/>
                <a:gd name="T5" fmla="*/ 6 h 672"/>
                <a:gd name="T6" fmla="*/ 0 w 248"/>
                <a:gd name="T7" fmla="*/ 11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672"/>
                <a:gd name="T14" fmla="*/ 248 w 24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672">
                  <a:moveTo>
                    <a:pt x="8" y="0"/>
                  </a:moveTo>
                  <a:cubicBezTo>
                    <a:pt x="128" y="84"/>
                    <a:pt x="248" y="168"/>
                    <a:pt x="248" y="240"/>
                  </a:cubicBezTo>
                  <a:cubicBezTo>
                    <a:pt x="248" y="312"/>
                    <a:pt x="16" y="360"/>
                    <a:pt x="8" y="432"/>
                  </a:cubicBezTo>
                  <a:cubicBezTo>
                    <a:pt x="0" y="504"/>
                    <a:pt x="100" y="588"/>
                    <a:pt x="200" y="672"/>
                  </a:cubicBezTo>
                </a:path>
              </a:pathLst>
            </a:custGeom>
            <a:noFill/>
            <a:ln w="28575" cmpd="sng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Freeform 131"/>
            <p:cNvSpPr>
              <a:spLocks/>
            </p:cNvSpPr>
            <p:nvPr/>
          </p:nvSpPr>
          <p:spPr bwMode="auto">
            <a:xfrm>
              <a:off x="2219325" y="1951038"/>
              <a:ext cx="120650" cy="533400"/>
            </a:xfrm>
            <a:custGeom>
              <a:avLst/>
              <a:gdLst>
                <a:gd name="T0" fmla="*/ 0 w 248"/>
                <a:gd name="T1" fmla="*/ 0 h 672"/>
                <a:gd name="T2" fmla="*/ 0 w 248"/>
                <a:gd name="T3" fmla="*/ 3 h 672"/>
                <a:gd name="T4" fmla="*/ 0 w 248"/>
                <a:gd name="T5" fmla="*/ 6 h 672"/>
                <a:gd name="T6" fmla="*/ 0 w 248"/>
                <a:gd name="T7" fmla="*/ 11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672"/>
                <a:gd name="T14" fmla="*/ 248 w 24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672">
                  <a:moveTo>
                    <a:pt x="8" y="0"/>
                  </a:moveTo>
                  <a:cubicBezTo>
                    <a:pt x="128" y="84"/>
                    <a:pt x="248" y="168"/>
                    <a:pt x="248" y="240"/>
                  </a:cubicBezTo>
                  <a:cubicBezTo>
                    <a:pt x="248" y="312"/>
                    <a:pt x="16" y="360"/>
                    <a:pt x="8" y="432"/>
                  </a:cubicBezTo>
                  <a:cubicBezTo>
                    <a:pt x="0" y="504"/>
                    <a:pt x="100" y="588"/>
                    <a:pt x="200" y="672"/>
                  </a:cubicBezTo>
                </a:path>
              </a:pathLst>
            </a:custGeom>
            <a:noFill/>
            <a:ln w="28575" cmpd="sng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57" name="Group 117"/>
            <p:cNvGrpSpPr>
              <a:grpSpLocks/>
            </p:cNvGrpSpPr>
            <p:nvPr/>
          </p:nvGrpSpPr>
          <p:grpSpPr bwMode="auto">
            <a:xfrm>
              <a:off x="3514662" y="2638425"/>
              <a:ext cx="487363" cy="1219200"/>
              <a:chOff x="3393" y="1861"/>
              <a:chExt cx="307" cy="768"/>
            </a:xfrm>
          </p:grpSpPr>
          <p:sp>
            <p:nvSpPr>
              <p:cNvPr id="58" name="Oval 118"/>
              <p:cNvSpPr>
                <a:spLocks noChangeArrowheads="1"/>
              </p:cNvSpPr>
              <p:nvPr/>
            </p:nvSpPr>
            <p:spPr bwMode="auto">
              <a:xfrm>
                <a:off x="3395" y="1861"/>
                <a:ext cx="288" cy="288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19"/>
              <p:cNvSpPr>
                <a:spLocks noChangeArrowheads="1"/>
              </p:cNvSpPr>
              <p:nvPr/>
            </p:nvSpPr>
            <p:spPr bwMode="auto">
              <a:xfrm>
                <a:off x="3393" y="2247"/>
                <a:ext cx="300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120"/>
              <p:cNvSpPr txBox="1">
                <a:spLocks noChangeArrowheads="1"/>
              </p:cNvSpPr>
              <p:nvPr/>
            </p:nvSpPr>
            <p:spPr bwMode="auto">
              <a:xfrm>
                <a:off x="3414" y="2240"/>
                <a:ext cx="2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L1</a:t>
                </a:r>
                <a:endParaRPr lang="en-CA" dirty="0"/>
              </a:p>
            </p:txBody>
          </p:sp>
          <p:sp>
            <p:nvSpPr>
              <p:cNvPr id="61" name="Text Box 121"/>
              <p:cNvSpPr txBox="1">
                <a:spLocks noChangeArrowheads="1"/>
              </p:cNvSpPr>
              <p:nvPr/>
            </p:nvSpPr>
            <p:spPr bwMode="auto">
              <a:xfrm>
                <a:off x="3412" y="1872"/>
                <a:ext cx="22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C</a:t>
                </a:r>
                <a:endParaRPr lang="en-CA" dirty="0"/>
              </a:p>
            </p:txBody>
          </p:sp>
          <p:sp>
            <p:nvSpPr>
              <p:cNvPr id="62" name="Line 122"/>
              <p:cNvSpPr>
                <a:spLocks noChangeShapeType="1"/>
              </p:cNvSpPr>
              <p:nvPr/>
            </p:nvSpPr>
            <p:spPr bwMode="auto">
              <a:xfrm>
                <a:off x="3543" y="2134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3" name="Line 123"/>
              <p:cNvSpPr>
                <a:spLocks noChangeShapeType="1"/>
              </p:cNvSpPr>
              <p:nvPr/>
            </p:nvSpPr>
            <p:spPr bwMode="auto">
              <a:xfrm>
                <a:off x="3543" y="2520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64" name="Freeform 131"/>
            <p:cNvSpPr>
              <a:spLocks/>
            </p:cNvSpPr>
            <p:nvPr/>
          </p:nvSpPr>
          <p:spPr bwMode="auto">
            <a:xfrm>
              <a:off x="3686112" y="1951037"/>
              <a:ext cx="120650" cy="533400"/>
            </a:xfrm>
            <a:custGeom>
              <a:avLst/>
              <a:gdLst>
                <a:gd name="T0" fmla="*/ 0 w 248"/>
                <a:gd name="T1" fmla="*/ 0 h 672"/>
                <a:gd name="T2" fmla="*/ 0 w 248"/>
                <a:gd name="T3" fmla="*/ 3 h 672"/>
                <a:gd name="T4" fmla="*/ 0 w 248"/>
                <a:gd name="T5" fmla="*/ 6 h 672"/>
                <a:gd name="T6" fmla="*/ 0 w 248"/>
                <a:gd name="T7" fmla="*/ 11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672"/>
                <a:gd name="T14" fmla="*/ 248 w 24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672">
                  <a:moveTo>
                    <a:pt x="8" y="0"/>
                  </a:moveTo>
                  <a:cubicBezTo>
                    <a:pt x="128" y="84"/>
                    <a:pt x="248" y="168"/>
                    <a:pt x="248" y="240"/>
                  </a:cubicBezTo>
                  <a:cubicBezTo>
                    <a:pt x="248" y="312"/>
                    <a:pt x="16" y="360"/>
                    <a:pt x="8" y="432"/>
                  </a:cubicBezTo>
                  <a:cubicBezTo>
                    <a:pt x="0" y="504"/>
                    <a:pt x="100" y="588"/>
                    <a:pt x="200" y="672"/>
                  </a:cubicBezTo>
                </a:path>
              </a:pathLst>
            </a:custGeom>
            <a:noFill/>
            <a:ln w="28575" cmpd="sng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Text Box 158"/>
            <p:cNvSpPr txBox="1">
              <a:spLocks noChangeArrowheads="1"/>
            </p:cNvSpPr>
            <p:nvPr/>
          </p:nvSpPr>
          <p:spPr bwMode="auto">
            <a:xfrm>
              <a:off x="2552700" y="3306764"/>
              <a:ext cx="964502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…6x…</a:t>
              </a:r>
              <a:endParaRPr lang="en-US" sz="2000" b="1" dirty="0"/>
            </a:p>
          </p:txBody>
        </p:sp>
      </p:grpSp>
      <p:sp>
        <p:nvSpPr>
          <p:cNvPr id="66" name="Text Box 158"/>
          <p:cNvSpPr txBox="1">
            <a:spLocks noChangeArrowheads="1"/>
          </p:cNvSpPr>
          <p:nvPr/>
        </p:nvSpPr>
        <p:spPr bwMode="auto">
          <a:xfrm>
            <a:off x="4225863" y="3039180"/>
            <a:ext cx="96450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…8x…</a:t>
            </a:r>
            <a:endParaRPr lang="en-US" sz="2000" b="1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5364100" y="1551845"/>
            <a:ext cx="2786064" cy="2849368"/>
            <a:chOff x="5380037" y="1976500"/>
            <a:chExt cx="2786064" cy="2849368"/>
          </a:xfrm>
        </p:grpSpPr>
        <p:grpSp>
          <p:nvGrpSpPr>
            <p:cNvPr id="68" name="Group 110"/>
            <p:cNvGrpSpPr>
              <a:grpSpLocks/>
            </p:cNvGrpSpPr>
            <p:nvPr/>
          </p:nvGrpSpPr>
          <p:grpSpPr bwMode="auto">
            <a:xfrm>
              <a:off x="5530850" y="2663889"/>
              <a:ext cx="487363" cy="1219200"/>
              <a:chOff x="3393" y="1861"/>
              <a:chExt cx="307" cy="768"/>
            </a:xfrm>
          </p:grpSpPr>
          <p:sp>
            <p:nvSpPr>
              <p:cNvPr id="69" name="Oval 111"/>
              <p:cNvSpPr>
                <a:spLocks noChangeArrowheads="1"/>
              </p:cNvSpPr>
              <p:nvPr/>
            </p:nvSpPr>
            <p:spPr bwMode="auto">
              <a:xfrm>
                <a:off x="3395" y="1861"/>
                <a:ext cx="288" cy="288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112"/>
              <p:cNvSpPr>
                <a:spLocks noChangeArrowheads="1"/>
              </p:cNvSpPr>
              <p:nvPr/>
            </p:nvSpPr>
            <p:spPr bwMode="auto">
              <a:xfrm>
                <a:off x="3393" y="2247"/>
                <a:ext cx="300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113"/>
              <p:cNvSpPr txBox="1">
                <a:spLocks noChangeArrowheads="1"/>
              </p:cNvSpPr>
              <p:nvPr/>
            </p:nvSpPr>
            <p:spPr bwMode="auto">
              <a:xfrm>
                <a:off x="3414" y="2240"/>
                <a:ext cx="2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L1</a:t>
                </a:r>
                <a:endParaRPr lang="en-CA" dirty="0"/>
              </a:p>
            </p:txBody>
          </p:sp>
          <p:sp>
            <p:nvSpPr>
              <p:cNvPr id="72" name="Text Box 114"/>
              <p:cNvSpPr txBox="1">
                <a:spLocks noChangeArrowheads="1"/>
              </p:cNvSpPr>
              <p:nvPr/>
            </p:nvSpPr>
            <p:spPr bwMode="auto">
              <a:xfrm>
                <a:off x="3412" y="1872"/>
                <a:ext cx="22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C</a:t>
                </a:r>
                <a:endParaRPr lang="en-CA" dirty="0"/>
              </a:p>
            </p:txBody>
          </p:sp>
          <p:sp>
            <p:nvSpPr>
              <p:cNvPr id="73" name="Line 115"/>
              <p:cNvSpPr>
                <a:spLocks noChangeShapeType="1"/>
              </p:cNvSpPr>
              <p:nvPr/>
            </p:nvSpPr>
            <p:spPr bwMode="auto">
              <a:xfrm>
                <a:off x="3543" y="2134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74" name="Line 116"/>
              <p:cNvSpPr>
                <a:spLocks noChangeShapeType="1"/>
              </p:cNvSpPr>
              <p:nvPr/>
            </p:nvSpPr>
            <p:spPr bwMode="auto">
              <a:xfrm>
                <a:off x="3543" y="2520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75" name="Group 117"/>
            <p:cNvGrpSpPr>
              <a:grpSpLocks/>
            </p:cNvGrpSpPr>
            <p:nvPr/>
          </p:nvGrpSpPr>
          <p:grpSpPr bwMode="auto">
            <a:xfrm>
              <a:off x="6073775" y="2663889"/>
              <a:ext cx="487363" cy="1219200"/>
              <a:chOff x="3393" y="1861"/>
              <a:chExt cx="307" cy="768"/>
            </a:xfrm>
          </p:grpSpPr>
          <p:sp>
            <p:nvSpPr>
              <p:cNvPr id="76" name="Oval 118"/>
              <p:cNvSpPr>
                <a:spLocks noChangeArrowheads="1"/>
              </p:cNvSpPr>
              <p:nvPr/>
            </p:nvSpPr>
            <p:spPr bwMode="auto">
              <a:xfrm>
                <a:off x="3395" y="1861"/>
                <a:ext cx="288" cy="288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19"/>
              <p:cNvSpPr>
                <a:spLocks noChangeArrowheads="1"/>
              </p:cNvSpPr>
              <p:nvPr/>
            </p:nvSpPr>
            <p:spPr bwMode="auto">
              <a:xfrm>
                <a:off x="3393" y="2247"/>
                <a:ext cx="300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Text Box 120"/>
              <p:cNvSpPr txBox="1">
                <a:spLocks noChangeArrowheads="1"/>
              </p:cNvSpPr>
              <p:nvPr/>
            </p:nvSpPr>
            <p:spPr bwMode="auto">
              <a:xfrm>
                <a:off x="3414" y="2240"/>
                <a:ext cx="2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L1</a:t>
                </a:r>
                <a:endParaRPr lang="en-CA" dirty="0"/>
              </a:p>
            </p:txBody>
          </p:sp>
          <p:sp>
            <p:nvSpPr>
              <p:cNvPr id="79" name="Text Box 121"/>
              <p:cNvSpPr txBox="1">
                <a:spLocks noChangeArrowheads="1"/>
              </p:cNvSpPr>
              <p:nvPr/>
            </p:nvSpPr>
            <p:spPr bwMode="auto">
              <a:xfrm>
                <a:off x="3412" y="1872"/>
                <a:ext cx="22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C</a:t>
                </a:r>
                <a:endParaRPr lang="en-CA" dirty="0"/>
              </a:p>
            </p:txBody>
          </p:sp>
          <p:sp>
            <p:nvSpPr>
              <p:cNvPr id="80" name="Line 122"/>
              <p:cNvSpPr>
                <a:spLocks noChangeShapeType="1"/>
              </p:cNvSpPr>
              <p:nvPr/>
            </p:nvSpPr>
            <p:spPr bwMode="auto">
              <a:xfrm>
                <a:off x="3543" y="2134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1" name="Line 123"/>
              <p:cNvSpPr>
                <a:spLocks noChangeShapeType="1"/>
              </p:cNvSpPr>
              <p:nvPr/>
            </p:nvSpPr>
            <p:spPr bwMode="auto">
              <a:xfrm>
                <a:off x="3543" y="2520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82" name="Group 124"/>
            <p:cNvGrpSpPr>
              <a:grpSpLocks/>
            </p:cNvGrpSpPr>
            <p:nvPr/>
          </p:nvGrpSpPr>
          <p:grpSpPr bwMode="auto">
            <a:xfrm>
              <a:off x="5480049" y="3859274"/>
              <a:ext cx="2497076" cy="603250"/>
              <a:chOff x="2193" y="1572"/>
              <a:chExt cx="678" cy="380"/>
            </a:xfrm>
          </p:grpSpPr>
          <p:sp>
            <p:nvSpPr>
              <p:cNvPr id="83" name="Rectangle 125"/>
              <p:cNvSpPr>
                <a:spLocks noChangeArrowheads="1"/>
              </p:cNvSpPr>
              <p:nvPr/>
            </p:nvSpPr>
            <p:spPr bwMode="auto">
              <a:xfrm>
                <a:off x="2193" y="1579"/>
                <a:ext cx="678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Text Box 126"/>
              <p:cNvSpPr txBox="1">
                <a:spLocks noChangeArrowheads="1"/>
              </p:cNvSpPr>
              <p:nvPr/>
            </p:nvSpPr>
            <p:spPr bwMode="auto">
              <a:xfrm>
                <a:off x="2214" y="1572"/>
                <a:ext cx="59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CA" dirty="0" smtClean="0"/>
                  <a:t>Last Level Cache</a:t>
                </a:r>
                <a:endParaRPr lang="en-CA" dirty="0"/>
              </a:p>
            </p:txBody>
          </p:sp>
          <p:sp>
            <p:nvSpPr>
              <p:cNvPr id="85" name="Line 127"/>
              <p:cNvSpPr>
                <a:spLocks noChangeShapeType="1"/>
              </p:cNvSpPr>
              <p:nvPr/>
            </p:nvSpPr>
            <p:spPr bwMode="auto">
              <a:xfrm>
                <a:off x="2526" y="1843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86" name="Rectangle 128"/>
            <p:cNvSpPr>
              <a:spLocks noChangeArrowheads="1"/>
            </p:cNvSpPr>
            <p:nvPr/>
          </p:nvSpPr>
          <p:spPr bwMode="auto">
            <a:xfrm>
              <a:off x="5380037" y="2555939"/>
              <a:ext cx="2786064" cy="1912938"/>
            </a:xfrm>
            <a:prstGeom prst="rect">
              <a:avLst/>
            </a:prstGeom>
            <a:noFill/>
            <a:ln w="2857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 Box 129"/>
            <p:cNvSpPr txBox="1">
              <a:spLocks noChangeArrowheads="1"/>
            </p:cNvSpPr>
            <p:nvPr/>
          </p:nvSpPr>
          <p:spPr bwMode="auto">
            <a:xfrm>
              <a:off x="6069902" y="4518091"/>
              <a:ext cx="1325353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6-cores per die</a:t>
              </a:r>
              <a:endParaRPr lang="en-US" sz="1400" b="1" dirty="0"/>
            </a:p>
          </p:txBody>
        </p:sp>
        <p:sp>
          <p:nvSpPr>
            <p:cNvPr id="88" name="Freeform 130"/>
            <p:cNvSpPr>
              <a:spLocks/>
            </p:cNvSpPr>
            <p:nvPr/>
          </p:nvSpPr>
          <p:spPr bwMode="auto">
            <a:xfrm>
              <a:off x="5661025" y="1981264"/>
              <a:ext cx="120650" cy="533400"/>
            </a:xfrm>
            <a:custGeom>
              <a:avLst/>
              <a:gdLst>
                <a:gd name="T0" fmla="*/ 0 w 248"/>
                <a:gd name="T1" fmla="*/ 0 h 672"/>
                <a:gd name="T2" fmla="*/ 0 w 248"/>
                <a:gd name="T3" fmla="*/ 3 h 672"/>
                <a:gd name="T4" fmla="*/ 0 w 248"/>
                <a:gd name="T5" fmla="*/ 6 h 672"/>
                <a:gd name="T6" fmla="*/ 0 w 248"/>
                <a:gd name="T7" fmla="*/ 11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672"/>
                <a:gd name="T14" fmla="*/ 248 w 24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672">
                  <a:moveTo>
                    <a:pt x="8" y="0"/>
                  </a:moveTo>
                  <a:cubicBezTo>
                    <a:pt x="128" y="84"/>
                    <a:pt x="248" y="168"/>
                    <a:pt x="248" y="240"/>
                  </a:cubicBezTo>
                  <a:cubicBezTo>
                    <a:pt x="248" y="312"/>
                    <a:pt x="16" y="360"/>
                    <a:pt x="8" y="432"/>
                  </a:cubicBezTo>
                  <a:cubicBezTo>
                    <a:pt x="0" y="504"/>
                    <a:pt x="100" y="588"/>
                    <a:pt x="200" y="672"/>
                  </a:cubicBezTo>
                </a:path>
              </a:pathLst>
            </a:custGeom>
            <a:noFill/>
            <a:ln w="28575" cmpd="sng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Freeform 131"/>
            <p:cNvSpPr>
              <a:spLocks/>
            </p:cNvSpPr>
            <p:nvPr/>
          </p:nvSpPr>
          <p:spPr bwMode="auto">
            <a:xfrm>
              <a:off x="6245225" y="1976501"/>
              <a:ext cx="120650" cy="533400"/>
            </a:xfrm>
            <a:custGeom>
              <a:avLst/>
              <a:gdLst>
                <a:gd name="T0" fmla="*/ 0 w 248"/>
                <a:gd name="T1" fmla="*/ 0 h 672"/>
                <a:gd name="T2" fmla="*/ 0 w 248"/>
                <a:gd name="T3" fmla="*/ 3 h 672"/>
                <a:gd name="T4" fmla="*/ 0 w 248"/>
                <a:gd name="T5" fmla="*/ 6 h 672"/>
                <a:gd name="T6" fmla="*/ 0 w 248"/>
                <a:gd name="T7" fmla="*/ 11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672"/>
                <a:gd name="T14" fmla="*/ 248 w 24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672">
                  <a:moveTo>
                    <a:pt x="8" y="0"/>
                  </a:moveTo>
                  <a:cubicBezTo>
                    <a:pt x="128" y="84"/>
                    <a:pt x="248" y="168"/>
                    <a:pt x="248" y="240"/>
                  </a:cubicBezTo>
                  <a:cubicBezTo>
                    <a:pt x="248" y="312"/>
                    <a:pt x="16" y="360"/>
                    <a:pt x="8" y="432"/>
                  </a:cubicBezTo>
                  <a:cubicBezTo>
                    <a:pt x="0" y="504"/>
                    <a:pt x="100" y="588"/>
                    <a:pt x="200" y="672"/>
                  </a:cubicBezTo>
                </a:path>
              </a:pathLst>
            </a:custGeom>
            <a:noFill/>
            <a:ln w="28575" cmpd="sng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90" name="Group 117"/>
            <p:cNvGrpSpPr>
              <a:grpSpLocks/>
            </p:cNvGrpSpPr>
            <p:nvPr/>
          </p:nvGrpSpPr>
          <p:grpSpPr bwMode="auto">
            <a:xfrm>
              <a:off x="7540562" y="2663888"/>
              <a:ext cx="487363" cy="1219200"/>
              <a:chOff x="3393" y="1861"/>
              <a:chExt cx="307" cy="768"/>
            </a:xfrm>
          </p:grpSpPr>
          <p:sp>
            <p:nvSpPr>
              <p:cNvPr id="91" name="Oval 118"/>
              <p:cNvSpPr>
                <a:spLocks noChangeArrowheads="1"/>
              </p:cNvSpPr>
              <p:nvPr/>
            </p:nvSpPr>
            <p:spPr bwMode="auto">
              <a:xfrm>
                <a:off x="3395" y="1861"/>
                <a:ext cx="288" cy="288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19"/>
              <p:cNvSpPr>
                <a:spLocks noChangeArrowheads="1"/>
              </p:cNvSpPr>
              <p:nvPr/>
            </p:nvSpPr>
            <p:spPr bwMode="auto">
              <a:xfrm>
                <a:off x="3393" y="2247"/>
                <a:ext cx="300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Text Box 120"/>
              <p:cNvSpPr txBox="1">
                <a:spLocks noChangeArrowheads="1"/>
              </p:cNvSpPr>
              <p:nvPr/>
            </p:nvSpPr>
            <p:spPr bwMode="auto">
              <a:xfrm>
                <a:off x="3414" y="2240"/>
                <a:ext cx="2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L1</a:t>
                </a:r>
                <a:endParaRPr lang="en-CA" dirty="0"/>
              </a:p>
            </p:txBody>
          </p:sp>
          <p:sp>
            <p:nvSpPr>
              <p:cNvPr id="94" name="Text Box 121"/>
              <p:cNvSpPr txBox="1">
                <a:spLocks noChangeArrowheads="1"/>
              </p:cNvSpPr>
              <p:nvPr/>
            </p:nvSpPr>
            <p:spPr bwMode="auto">
              <a:xfrm>
                <a:off x="3412" y="1872"/>
                <a:ext cx="22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C</a:t>
                </a:r>
                <a:endParaRPr lang="en-CA" dirty="0"/>
              </a:p>
            </p:txBody>
          </p:sp>
          <p:sp>
            <p:nvSpPr>
              <p:cNvPr id="95" name="Line 122"/>
              <p:cNvSpPr>
                <a:spLocks noChangeShapeType="1"/>
              </p:cNvSpPr>
              <p:nvPr/>
            </p:nvSpPr>
            <p:spPr bwMode="auto">
              <a:xfrm>
                <a:off x="3543" y="2134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6" name="Line 123"/>
              <p:cNvSpPr>
                <a:spLocks noChangeShapeType="1"/>
              </p:cNvSpPr>
              <p:nvPr/>
            </p:nvSpPr>
            <p:spPr bwMode="auto">
              <a:xfrm>
                <a:off x="3543" y="2520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97" name="Freeform 131"/>
            <p:cNvSpPr>
              <a:spLocks/>
            </p:cNvSpPr>
            <p:nvPr/>
          </p:nvSpPr>
          <p:spPr bwMode="auto">
            <a:xfrm>
              <a:off x="7712012" y="1976500"/>
              <a:ext cx="120650" cy="533400"/>
            </a:xfrm>
            <a:custGeom>
              <a:avLst/>
              <a:gdLst>
                <a:gd name="T0" fmla="*/ 0 w 248"/>
                <a:gd name="T1" fmla="*/ 0 h 672"/>
                <a:gd name="T2" fmla="*/ 0 w 248"/>
                <a:gd name="T3" fmla="*/ 3 h 672"/>
                <a:gd name="T4" fmla="*/ 0 w 248"/>
                <a:gd name="T5" fmla="*/ 6 h 672"/>
                <a:gd name="T6" fmla="*/ 0 w 248"/>
                <a:gd name="T7" fmla="*/ 11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672"/>
                <a:gd name="T14" fmla="*/ 248 w 24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672">
                  <a:moveTo>
                    <a:pt x="8" y="0"/>
                  </a:moveTo>
                  <a:cubicBezTo>
                    <a:pt x="128" y="84"/>
                    <a:pt x="248" y="168"/>
                    <a:pt x="248" y="240"/>
                  </a:cubicBezTo>
                  <a:cubicBezTo>
                    <a:pt x="248" y="312"/>
                    <a:pt x="16" y="360"/>
                    <a:pt x="8" y="432"/>
                  </a:cubicBezTo>
                  <a:cubicBezTo>
                    <a:pt x="0" y="504"/>
                    <a:pt x="100" y="588"/>
                    <a:pt x="200" y="672"/>
                  </a:cubicBezTo>
                </a:path>
              </a:pathLst>
            </a:custGeom>
            <a:noFill/>
            <a:ln w="28575" cmpd="sng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Text Box 158"/>
            <p:cNvSpPr txBox="1">
              <a:spLocks noChangeArrowheads="1"/>
            </p:cNvSpPr>
            <p:nvPr/>
          </p:nvSpPr>
          <p:spPr bwMode="auto">
            <a:xfrm>
              <a:off x="6578600" y="3332227"/>
              <a:ext cx="964502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…6x…</a:t>
              </a:r>
              <a:endParaRPr lang="en-US" sz="2000" b="1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670175" y="2994820"/>
            <a:ext cx="2225739" cy="1152033"/>
            <a:chOff x="3686112" y="3419475"/>
            <a:chExt cx="2225739" cy="1152033"/>
          </a:xfrm>
        </p:grpSpPr>
        <p:sp>
          <p:nvSpPr>
            <p:cNvPr id="99" name="Freeform 45"/>
            <p:cNvSpPr>
              <a:spLocks/>
            </p:cNvSpPr>
            <p:nvPr/>
          </p:nvSpPr>
          <p:spPr bwMode="auto">
            <a:xfrm>
              <a:off x="3686112" y="3419475"/>
              <a:ext cx="2225739" cy="844549"/>
            </a:xfrm>
            <a:custGeom>
              <a:avLst/>
              <a:gdLst>
                <a:gd name="T0" fmla="*/ 0 w 3098"/>
                <a:gd name="T1" fmla="*/ 190 h 854"/>
                <a:gd name="T2" fmla="*/ 1613 w 3098"/>
                <a:gd name="T3" fmla="*/ 732 h 854"/>
                <a:gd name="T4" fmla="*/ 3098 w 3098"/>
                <a:gd name="T5" fmla="*/ 0 h 854"/>
                <a:gd name="T6" fmla="*/ 0 60000 65536"/>
                <a:gd name="T7" fmla="*/ 0 60000 65536"/>
                <a:gd name="T8" fmla="*/ 0 60000 65536"/>
                <a:gd name="T9" fmla="*/ 0 w 3098"/>
                <a:gd name="T10" fmla="*/ 0 h 854"/>
                <a:gd name="T11" fmla="*/ 3098 w 3098"/>
                <a:gd name="T12" fmla="*/ 854 h 8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8" h="854">
                  <a:moveTo>
                    <a:pt x="0" y="212"/>
                  </a:moveTo>
                  <a:cubicBezTo>
                    <a:pt x="548" y="533"/>
                    <a:pt x="1097" y="854"/>
                    <a:pt x="1613" y="819"/>
                  </a:cubicBezTo>
                  <a:cubicBezTo>
                    <a:pt x="2129" y="784"/>
                    <a:pt x="2613" y="392"/>
                    <a:pt x="3098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140201" y="4202176"/>
              <a:ext cx="1490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cross-socket!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209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128"/>
          <p:cNvSpPr>
            <a:spLocks noChangeArrowheads="1"/>
          </p:cNvSpPr>
          <p:nvPr/>
        </p:nvSpPr>
        <p:spPr bwMode="auto">
          <a:xfrm>
            <a:off x="5364100" y="2131284"/>
            <a:ext cx="2786064" cy="1912938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80-core Intel Xeon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2065276" y="4591845"/>
            <a:ext cx="5580063" cy="431800"/>
          </a:xfrm>
          <a:prstGeom prst="rect">
            <a:avLst/>
          </a:prstGeom>
          <a:solidFill>
            <a:srgbClr val="33CC3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CA" dirty="0" smtClean="0"/>
              <a:t>RAM</a:t>
            </a:r>
            <a:endParaRPr lang="en-CA" dirty="0"/>
          </a:p>
        </p:txBody>
      </p:sp>
      <p:sp>
        <p:nvSpPr>
          <p:cNvPr id="9" name="Rectangle 155"/>
          <p:cNvSpPr>
            <a:spLocks noChangeArrowheads="1"/>
          </p:cNvSpPr>
          <p:nvPr/>
        </p:nvSpPr>
        <p:spPr bwMode="auto">
          <a:xfrm>
            <a:off x="884176" y="1423195"/>
            <a:ext cx="7408863" cy="3767138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56"/>
          <p:cNvSpPr txBox="1">
            <a:spLocks noChangeArrowheads="1"/>
          </p:cNvSpPr>
          <p:nvPr/>
        </p:nvSpPr>
        <p:spPr bwMode="auto">
          <a:xfrm>
            <a:off x="2561296" y="5373688"/>
            <a:ext cx="4172937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LLC shared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Snooping-based cache coherence</a:t>
            </a:r>
            <a:endParaRPr lang="en-US" sz="2000" b="1" dirty="0"/>
          </a:p>
        </p:txBody>
      </p:sp>
      <p:sp>
        <p:nvSpPr>
          <p:cNvPr id="11" name="Text Box 157"/>
          <p:cNvSpPr txBox="1">
            <a:spLocks noChangeArrowheads="1"/>
          </p:cNvSpPr>
          <p:nvPr/>
        </p:nvSpPr>
        <p:spPr bwMode="auto">
          <a:xfrm rot="16200000">
            <a:off x="7807264" y="3148808"/>
            <a:ext cx="13081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(motherboard)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1338200" y="1526382"/>
            <a:ext cx="6663123" cy="2849368"/>
            <a:chOff x="1354137" y="1951037"/>
            <a:chExt cx="6663123" cy="2849368"/>
          </a:xfrm>
        </p:grpSpPr>
        <p:sp>
          <p:nvSpPr>
            <p:cNvPr id="38" name="Rectangle 128"/>
            <p:cNvSpPr>
              <a:spLocks noChangeArrowheads="1"/>
            </p:cNvSpPr>
            <p:nvPr/>
          </p:nvSpPr>
          <p:spPr bwMode="auto">
            <a:xfrm>
              <a:off x="1354137" y="2530476"/>
              <a:ext cx="2786064" cy="1912938"/>
            </a:xfrm>
            <a:prstGeom prst="rect">
              <a:avLst/>
            </a:prstGeom>
            <a:noFill/>
            <a:ln w="2857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" name="Group 110"/>
            <p:cNvGrpSpPr>
              <a:grpSpLocks/>
            </p:cNvGrpSpPr>
            <p:nvPr/>
          </p:nvGrpSpPr>
          <p:grpSpPr bwMode="auto">
            <a:xfrm>
              <a:off x="1504950" y="2638426"/>
              <a:ext cx="487363" cy="1219200"/>
              <a:chOff x="3393" y="1861"/>
              <a:chExt cx="307" cy="768"/>
            </a:xfrm>
          </p:grpSpPr>
          <p:sp>
            <p:nvSpPr>
              <p:cNvPr id="51" name="Oval 111"/>
              <p:cNvSpPr>
                <a:spLocks noChangeArrowheads="1"/>
              </p:cNvSpPr>
              <p:nvPr/>
            </p:nvSpPr>
            <p:spPr bwMode="auto">
              <a:xfrm>
                <a:off x="3395" y="1861"/>
                <a:ext cx="288" cy="288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12"/>
              <p:cNvSpPr>
                <a:spLocks noChangeArrowheads="1"/>
              </p:cNvSpPr>
              <p:nvPr/>
            </p:nvSpPr>
            <p:spPr bwMode="auto">
              <a:xfrm>
                <a:off x="3393" y="2247"/>
                <a:ext cx="300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Text Box 113"/>
              <p:cNvSpPr txBox="1">
                <a:spLocks noChangeArrowheads="1"/>
              </p:cNvSpPr>
              <p:nvPr/>
            </p:nvSpPr>
            <p:spPr bwMode="auto">
              <a:xfrm>
                <a:off x="3414" y="2240"/>
                <a:ext cx="2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L1</a:t>
                </a:r>
                <a:endParaRPr lang="en-CA" dirty="0"/>
              </a:p>
            </p:txBody>
          </p:sp>
          <p:sp>
            <p:nvSpPr>
              <p:cNvPr id="54" name="Text Box 114"/>
              <p:cNvSpPr txBox="1">
                <a:spLocks noChangeArrowheads="1"/>
              </p:cNvSpPr>
              <p:nvPr/>
            </p:nvSpPr>
            <p:spPr bwMode="auto">
              <a:xfrm>
                <a:off x="3412" y="1872"/>
                <a:ext cx="22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C</a:t>
                </a:r>
                <a:endParaRPr lang="en-CA" dirty="0"/>
              </a:p>
            </p:txBody>
          </p:sp>
          <p:sp>
            <p:nvSpPr>
              <p:cNvPr id="55" name="Line 115"/>
              <p:cNvSpPr>
                <a:spLocks noChangeShapeType="1"/>
              </p:cNvSpPr>
              <p:nvPr/>
            </p:nvSpPr>
            <p:spPr bwMode="auto">
              <a:xfrm>
                <a:off x="3543" y="2134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6" name="Line 116"/>
              <p:cNvSpPr>
                <a:spLocks noChangeShapeType="1"/>
              </p:cNvSpPr>
              <p:nvPr/>
            </p:nvSpPr>
            <p:spPr bwMode="auto">
              <a:xfrm>
                <a:off x="3543" y="2520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36" name="Group 117"/>
            <p:cNvGrpSpPr>
              <a:grpSpLocks/>
            </p:cNvGrpSpPr>
            <p:nvPr/>
          </p:nvGrpSpPr>
          <p:grpSpPr bwMode="auto">
            <a:xfrm>
              <a:off x="2047875" y="2638426"/>
              <a:ext cx="487363" cy="1219200"/>
              <a:chOff x="3393" y="1861"/>
              <a:chExt cx="307" cy="768"/>
            </a:xfrm>
          </p:grpSpPr>
          <p:sp>
            <p:nvSpPr>
              <p:cNvPr id="45" name="Oval 118"/>
              <p:cNvSpPr>
                <a:spLocks noChangeArrowheads="1"/>
              </p:cNvSpPr>
              <p:nvPr/>
            </p:nvSpPr>
            <p:spPr bwMode="auto">
              <a:xfrm>
                <a:off x="3395" y="1861"/>
                <a:ext cx="288" cy="288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119"/>
              <p:cNvSpPr>
                <a:spLocks noChangeArrowheads="1"/>
              </p:cNvSpPr>
              <p:nvPr/>
            </p:nvSpPr>
            <p:spPr bwMode="auto">
              <a:xfrm>
                <a:off x="3393" y="2247"/>
                <a:ext cx="300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Text Box 120"/>
              <p:cNvSpPr txBox="1">
                <a:spLocks noChangeArrowheads="1"/>
              </p:cNvSpPr>
              <p:nvPr/>
            </p:nvSpPr>
            <p:spPr bwMode="auto">
              <a:xfrm>
                <a:off x="3414" y="2240"/>
                <a:ext cx="2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L1</a:t>
                </a:r>
                <a:endParaRPr lang="en-CA" dirty="0"/>
              </a:p>
            </p:txBody>
          </p:sp>
          <p:sp>
            <p:nvSpPr>
              <p:cNvPr id="48" name="Text Box 121"/>
              <p:cNvSpPr txBox="1">
                <a:spLocks noChangeArrowheads="1"/>
              </p:cNvSpPr>
              <p:nvPr/>
            </p:nvSpPr>
            <p:spPr bwMode="auto">
              <a:xfrm>
                <a:off x="3412" y="1872"/>
                <a:ext cx="22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C</a:t>
                </a:r>
                <a:endParaRPr lang="en-CA" dirty="0"/>
              </a:p>
            </p:txBody>
          </p:sp>
          <p:sp>
            <p:nvSpPr>
              <p:cNvPr id="49" name="Line 122"/>
              <p:cNvSpPr>
                <a:spLocks noChangeShapeType="1"/>
              </p:cNvSpPr>
              <p:nvPr/>
            </p:nvSpPr>
            <p:spPr bwMode="auto">
              <a:xfrm>
                <a:off x="3543" y="2134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50" name="Line 123"/>
              <p:cNvSpPr>
                <a:spLocks noChangeShapeType="1"/>
              </p:cNvSpPr>
              <p:nvPr/>
            </p:nvSpPr>
            <p:spPr bwMode="auto">
              <a:xfrm>
                <a:off x="3543" y="2520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37" name="Group 124"/>
            <p:cNvGrpSpPr>
              <a:grpSpLocks/>
            </p:cNvGrpSpPr>
            <p:nvPr/>
          </p:nvGrpSpPr>
          <p:grpSpPr bwMode="auto">
            <a:xfrm>
              <a:off x="1454149" y="3844926"/>
              <a:ext cx="6563111" cy="592138"/>
              <a:chOff x="2193" y="1579"/>
              <a:chExt cx="1782" cy="373"/>
            </a:xfrm>
          </p:grpSpPr>
          <p:sp>
            <p:nvSpPr>
              <p:cNvPr id="44" name="Line 127"/>
              <p:cNvSpPr>
                <a:spLocks noChangeShapeType="1"/>
              </p:cNvSpPr>
              <p:nvPr/>
            </p:nvSpPr>
            <p:spPr bwMode="auto">
              <a:xfrm>
                <a:off x="2526" y="1843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2" name="Rectangle 125"/>
              <p:cNvSpPr>
                <a:spLocks noChangeArrowheads="1"/>
              </p:cNvSpPr>
              <p:nvPr/>
            </p:nvSpPr>
            <p:spPr bwMode="auto">
              <a:xfrm>
                <a:off x="2193" y="1579"/>
                <a:ext cx="1782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Text Box 126"/>
              <p:cNvSpPr txBox="1">
                <a:spLocks noChangeArrowheads="1"/>
              </p:cNvSpPr>
              <p:nvPr/>
            </p:nvSpPr>
            <p:spPr bwMode="auto">
              <a:xfrm>
                <a:off x="2834" y="1586"/>
                <a:ext cx="59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CA" dirty="0" smtClean="0"/>
                  <a:t>Last Level Cache</a:t>
                </a:r>
                <a:endParaRPr lang="en-CA" dirty="0"/>
              </a:p>
            </p:txBody>
          </p:sp>
        </p:grpSp>
        <p:sp>
          <p:nvSpPr>
            <p:cNvPr id="39" name="Text Box 129"/>
            <p:cNvSpPr txBox="1">
              <a:spLocks noChangeArrowheads="1"/>
            </p:cNvSpPr>
            <p:nvPr/>
          </p:nvSpPr>
          <p:spPr bwMode="auto">
            <a:xfrm>
              <a:off x="2044002" y="4492628"/>
              <a:ext cx="1416874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10-cores per die</a:t>
              </a:r>
              <a:endParaRPr lang="en-US" sz="1400" b="1" dirty="0"/>
            </a:p>
          </p:txBody>
        </p:sp>
        <p:sp>
          <p:nvSpPr>
            <p:cNvPr id="40" name="Freeform 130"/>
            <p:cNvSpPr>
              <a:spLocks/>
            </p:cNvSpPr>
            <p:nvPr/>
          </p:nvSpPr>
          <p:spPr bwMode="auto">
            <a:xfrm>
              <a:off x="1635125" y="1955801"/>
              <a:ext cx="120650" cy="533400"/>
            </a:xfrm>
            <a:custGeom>
              <a:avLst/>
              <a:gdLst>
                <a:gd name="T0" fmla="*/ 0 w 248"/>
                <a:gd name="T1" fmla="*/ 0 h 672"/>
                <a:gd name="T2" fmla="*/ 0 w 248"/>
                <a:gd name="T3" fmla="*/ 3 h 672"/>
                <a:gd name="T4" fmla="*/ 0 w 248"/>
                <a:gd name="T5" fmla="*/ 6 h 672"/>
                <a:gd name="T6" fmla="*/ 0 w 248"/>
                <a:gd name="T7" fmla="*/ 11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672"/>
                <a:gd name="T14" fmla="*/ 248 w 24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672">
                  <a:moveTo>
                    <a:pt x="8" y="0"/>
                  </a:moveTo>
                  <a:cubicBezTo>
                    <a:pt x="128" y="84"/>
                    <a:pt x="248" y="168"/>
                    <a:pt x="248" y="240"/>
                  </a:cubicBezTo>
                  <a:cubicBezTo>
                    <a:pt x="248" y="312"/>
                    <a:pt x="16" y="360"/>
                    <a:pt x="8" y="432"/>
                  </a:cubicBezTo>
                  <a:cubicBezTo>
                    <a:pt x="0" y="504"/>
                    <a:pt x="100" y="588"/>
                    <a:pt x="200" y="672"/>
                  </a:cubicBezTo>
                </a:path>
              </a:pathLst>
            </a:custGeom>
            <a:noFill/>
            <a:ln w="28575" cmpd="sng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Freeform 131"/>
            <p:cNvSpPr>
              <a:spLocks/>
            </p:cNvSpPr>
            <p:nvPr/>
          </p:nvSpPr>
          <p:spPr bwMode="auto">
            <a:xfrm>
              <a:off x="2219325" y="1951038"/>
              <a:ext cx="120650" cy="533400"/>
            </a:xfrm>
            <a:custGeom>
              <a:avLst/>
              <a:gdLst>
                <a:gd name="T0" fmla="*/ 0 w 248"/>
                <a:gd name="T1" fmla="*/ 0 h 672"/>
                <a:gd name="T2" fmla="*/ 0 w 248"/>
                <a:gd name="T3" fmla="*/ 3 h 672"/>
                <a:gd name="T4" fmla="*/ 0 w 248"/>
                <a:gd name="T5" fmla="*/ 6 h 672"/>
                <a:gd name="T6" fmla="*/ 0 w 248"/>
                <a:gd name="T7" fmla="*/ 11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672"/>
                <a:gd name="T14" fmla="*/ 248 w 24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672">
                  <a:moveTo>
                    <a:pt x="8" y="0"/>
                  </a:moveTo>
                  <a:cubicBezTo>
                    <a:pt x="128" y="84"/>
                    <a:pt x="248" y="168"/>
                    <a:pt x="248" y="240"/>
                  </a:cubicBezTo>
                  <a:cubicBezTo>
                    <a:pt x="248" y="312"/>
                    <a:pt x="16" y="360"/>
                    <a:pt x="8" y="432"/>
                  </a:cubicBezTo>
                  <a:cubicBezTo>
                    <a:pt x="0" y="504"/>
                    <a:pt x="100" y="588"/>
                    <a:pt x="200" y="672"/>
                  </a:cubicBezTo>
                </a:path>
              </a:pathLst>
            </a:custGeom>
            <a:noFill/>
            <a:ln w="28575" cmpd="sng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57" name="Group 117"/>
            <p:cNvGrpSpPr>
              <a:grpSpLocks/>
            </p:cNvGrpSpPr>
            <p:nvPr/>
          </p:nvGrpSpPr>
          <p:grpSpPr bwMode="auto">
            <a:xfrm>
              <a:off x="3514662" y="2638425"/>
              <a:ext cx="487363" cy="1219200"/>
              <a:chOff x="3393" y="1861"/>
              <a:chExt cx="307" cy="768"/>
            </a:xfrm>
          </p:grpSpPr>
          <p:sp>
            <p:nvSpPr>
              <p:cNvPr id="58" name="Oval 118"/>
              <p:cNvSpPr>
                <a:spLocks noChangeArrowheads="1"/>
              </p:cNvSpPr>
              <p:nvPr/>
            </p:nvSpPr>
            <p:spPr bwMode="auto">
              <a:xfrm>
                <a:off x="3395" y="1861"/>
                <a:ext cx="288" cy="288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19"/>
              <p:cNvSpPr>
                <a:spLocks noChangeArrowheads="1"/>
              </p:cNvSpPr>
              <p:nvPr/>
            </p:nvSpPr>
            <p:spPr bwMode="auto">
              <a:xfrm>
                <a:off x="3393" y="2247"/>
                <a:ext cx="300" cy="278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120"/>
              <p:cNvSpPr txBox="1">
                <a:spLocks noChangeArrowheads="1"/>
              </p:cNvSpPr>
              <p:nvPr/>
            </p:nvSpPr>
            <p:spPr bwMode="auto">
              <a:xfrm>
                <a:off x="3414" y="2240"/>
                <a:ext cx="2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L1</a:t>
                </a:r>
                <a:endParaRPr lang="en-CA" dirty="0"/>
              </a:p>
            </p:txBody>
          </p:sp>
          <p:sp>
            <p:nvSpPr>
              <p:cNvPr id="61" name="Text Box 121"/>
              <p:cNvSpPr txBox="1">
                <a:spLocks noChangeArrowheads="1"/>
              </p:cNvSpPr>
              <p:nvPr/>
            </p:nvSpPr>
            <p:spPr bwMode="auto">
              <a:xfrm>
                <a:off x="3412" y="1872"/>
                <a:ext cx="22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dirty="0" smtClean="0"/>
                  <a:t>C</a:t>
                </a:r>
                <a:endParaRPr lang="en-CA" dirty="0"/>
              </a:p>
            </p:txBody>
          </p:sp>
          <p:sp>
            <p:nvSpPr>
              <p:cNvPr id="62" name="Line 122"/>
              <p:cNvSpPr>
                <a:spLocks noChangeShapeType="1"/>
              </p:cNvSpPr>
              <p:nvPr/>
            </p:nvSpPr>
            <p:spPr bwMode="auto">
              <a:xfrm>
                <a:off x="3543" y="2134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3" name="Line 123"/>
              <p:cNvSpPr>
                <a:spLocks noChangeShapeType="1"/>
              </p:cNvSpPr>
              <p:nvPr/>
            </p:nvSpPr>
            <p:spPr bwMode="auto">
              <a:xfrm>
                <a:off x="3543" y="2520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64" name="Freeform 131"/>
            <p:cNvSpPr>
              <a:spLocks/>
            </p:cNvSpPr>
            <p:nvPr/>
          </p:nvSpPr>
          <p:spPr bwMode="auto">
            <a:xfrm>
              <a:off x="3686112" y="1951037"/>
              <a:ext cx="120650" cy="533400"/>
            </a:xfrm>
            <a:custGeom>
              <a:avLst/>
              <a:gdLst>
                <a:gd name="T0" fmla="*/ 0 w 248"/>
                <a:gd name="T1" fmla="*/ 0 h 672"/>
                <a:gd name="T2" fmla="*/ 0 w 248"/>
                <a:gd name="T3" fmla="*/ 3 h 672"/>
                <a:gd name="T4" fmla="*/ 0 w 248"/>
                <a:gd name="T5" fmla="*/ 6 h 672"/>
                <a:gd name="T6" fmla="*/ 0 w 248"/>
                <a:gd name="T7" fmla="*/ 11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672"/>
                <a:gd name="T14" fmla="*/ 248 w 24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672">
                  <a:moveTo>
                    <a:pt x="8" y="0"/>
                  </a:moveTo>
                  <a:cubicBezTo>
                    <a:pt x="128" y="84"/>
                    <a:pt x="248" y="168"/>
                    <a:pt x="248" y="240"/>
                  </a:cubicBezTo>
                  <a:cubicBezTo>
                    <a:pt x="248" y="312"/>
                    <a:pt x="16" y="360"/>
                    <a:pt x="8" y="432"/>
                  </a:cubicBezTo>
                  <a:cubicBezTo>
                    <a:pt x="0" y="504"/>
                    <a:pt x="100" y="588"/>
                    <a:pt x="200" y="672"/>
                  </a:cubicBezTo>
                </a:path>
              </a:pathLst>
            </a:custGeom>
            <a:noFill/>
            <a:ln w="28575" cmpd="sng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Text Box 158"/>
            <p:cNvSpPr txBox="1">
              <a:spLocks noChangeArrowheads="1"/>
            </p:cNvSpPr>
            <p:nvPr/>
          </p:nvSpPr>
          <p:spPr bwMode="auto">
            <a:xfrm>
              <a:off x="2552700" y="3306764"/>
              <a:ext cx="1095247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…10x…</a:t>
              </a:r>
              <a:endParaRPr lang="en-US" sz="2000" b="1" dirty="0"/>
            </a:p>
          </p:txBody>
        </p:sp>
      </p:grpSp>
      <p:sp>
        <p:nvSpPr>
          <p:cNvPr id="66" name="Text Box 158"/>
          <p:cNvSpPr txBox="1">
            <a:spLocks noChangeArrowheads="1"/>
          </p:cNvSpPr>
          <p:nvPr/>
        </p:nvSpPr>
        <p:spPr bwMode="auto">
          <a:xfrm>
            <a:off x="4225863" y="3039180"/>
            <a:ext cx="96450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…8x…</a:t>
            </a:r>
            <a:endParaRPr lang="en-US" sz="2000" b="1" dirty="0"/>
          </a:p>
        </p:txBody>
      </p:sp>
      <p:grpSp>
        <p:nvGrpSpPr>
          <p:cNvPr id="68" name="Group 110"/>
          <p:cNvGrpSpPr>
            <a:grpSpLocks/>
          </p:cNvGrpSpPr>
          <p:nvPr/>
        </p:nvGrpSpPr>
        <p:grpSpPr bwMode="auto">
          <a:xfrm>
            <a:off x="5514913" y="2239234"/>
            <a:ext cx="487363" cy="1219200"/>
            <a:chOff x="3393" y="1861"/>
            <a:chExt cx="307" cy="768"/>
          </a:xfrm>
        </p:grpSpPr>
        <p:sp>
          <p:nvSpPr>
            <p:cNvPr id="69" name="Oval 111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auto">
            <a:xfrm>
              <a:off x="3393" y="2247"/>
              <a:ext cx="300" cy="27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Text Box 113"/>
            <p:cNvSpPr txBox="1">
              <a:spLocks noChangeArrowheads="1"/>
            </p:cNvSpPr>
            <p:nvPr/>
          </p:nvSpPr>
          <p:spPr bwMode="auto">
            <a:xfrm>
              <a:off x="3414" y="2240"/>
              <a:ext cx="2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L1</a:t>
              </a:r>
              <a:endParaRPr lang="en-CA" dirty="0"/>
            </a:p>
          </p:txBody>
        </p:sp>
        <p:sp>
          <p:nvSpPr>
            <p:cNvPr id="72" name="Text Box 114"/>
            <p:cNvSpPr txBox="1">
              <a:spLocks noChangeArrowheads="1"/>
            </p:cNvSpPr>
            <p:nvPr/>
          </p:nvSpPr>
          <p:spPr bwMode="auto">
            <a:xfrm>
              <a:off x="3412" y="1872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</a:t>
              </a:r>
              <a:endParaRPr lang="en-CA" dirty="0"/>
            </a:p>
          </p:txBody>
        </p:sp>
        <p:sp>
          <p:nvSpPr>
            <p:cNvPr id="73" name="Line 115"/>
            <p:cNvSpPr>
              <a:spLocks noChangeShapeType="1"/>
            </p:cNvSpPr>
            <p:nvPr/>
          </p:nvSpPr>
          <p:spPr bwMode="auto">
            <a:xfrm>
              <a:off x="3543" y="2134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4" name="Line 116"/>
            <p:cNvSpPr>
              <a:spLocks noChangeShapeType="1"/>
            </p:cNvSpPr>
            <p:nvPr/>
          </p:nvSpPr>
          <p:spPr bwMode="auto">
            <a:xfrm>
              <a:off x="3543" y="2520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75" name="Group 117"/>
          <p:cNvGrpSpPr>
            <a:grpSpLocks/>
          </p:cNvGrpSpPr>
          <p:nvPr/>
        </p:nvGrpSpPr>
        <p:grpSpPr bwMode="auto">
          <a:xfrm>
            <a:off x="6057838" y="2239234"/>
            <a:ext cx="487363" cy="1219200"/>
            <a:chOff x="3393" y="1861"/>
            <a:chExt cx="307" cy="768"/>
          </a:xfrm>
        </p:grpSpPr>
        <p:sp>
          <p:nvSpPr>
            <p:cNvPr id="76" name="Oval 118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/>
            <p:cNvSpPr>
              <a:spLocks noChangeArrowheads="1"/>
            </p:cNvSpPr>
            <p:nvPr/>
          </p:nvSpPr>
          <p:spPr bwMode="auto">
            <a:xfrm>
              <a:off x="3393" y="2247"/>
              <a:ext cx="300" cy="27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120"/>
            <p:cNvSpPr txBox="1">
              <a:spLocks noChangeArrowheads="1"/>
            </p:cNvSpPr>
            <p:nvPr/>
          </p:nvSpPr>
          <p:spPr bwMode="auto">
            <a:xfrm>
              <a:off x="3414" y="2240"/>
              <a:ext cx="2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L1</a:t>
              </a:r>
              <a:endParaRPr lang="en-CA" dirty="0"/>
            </a:p>
          </p:txBody>
        </p:sp>
        <p:sp>
          <p:nvSpPr>
            <p:cNvPr id="79" name="Text Box 121"/>
            <p:cNvSpPr txBox="1">
              <a:spLocks noChangeArrowheads="1"/>
            </p:cNvSpPr>
            <p:nvPr/>
          </p:nvSpPr>
          <p:spPr bwMode="auto">
            <a:xfrm>
              <a:off x="3412" y="1872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</a:t>
              </a:r>
              <a:endParaRPr lang="en-CA" dirty="0"/>
            </a:p>
          </p:txBody>
        </p:sp>
        <p:sp>
          <p:nvSpPr>
            <p:cNvPr id="80" name="Line 122"/>
            <p:cNvSpPr>
              <a:spLocks noChangeShapeType="1"/>
            </p:cNvSpPr>
            <p:nvPr/>
          </p:nvSpPr>
          <p:spPr bwMode="auto">
            <a:xfrm>
              <a:off x="3543" y="2134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1" name="Line 123"/>
            <p:cNvSpPr>
              <a:spLocks noChangeShapeType="1"/>
            </p:cNvSpPr>
            <p:nvPr/>
          </p:nvSpPr>
          <p:spPr bwMode="auto">
            <a:xfrm>
              <a:off x="3543" y="2520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87" name="Text Box 129"/>
          <p:cNvSpPr txBox="1">
            <a:spLocks noChangeArrowheads="1"/>
          </p:cNvSpPr>
          <p:nvPr/>
        </p:nvSpPr>
        <p:spPr bwMode="auto">
          <a:xfrm>
            <a:off x="6053965" y="4093436"/>
            <a:ext cx="141687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10-cores per die</a:t>
            </a:r>
            <a:endParaRPr lang="en-US" sz="1400" b="1" dirty="0"/>
          </a:p>
        </p:txBody>
      </p:sp>
      <p:sp>
        <p:nvSpPr>
          <p:cNvPr id="88" name="Freeform 130"/>
          <p:cNvSpPr>
            <a:spLocks/>
          </p:cNvSpPr>
          <p:nvPr/>
        </p:nvSpPr>
        <p:spPr bwMode="auto">
          <a:xfrm>
            <a:off x="5645088" y="1556609"/>
            <a:ext cx="120650" cy="533400"/>
          </a:xfrm>
          <a:custGeom>
            <a:avLst/>
            <a:gdLst>
              <a:gd name="T0" fmla="*/ 0 w 248"/>
              <a:gd name="T1" fmla="*/ 0 h 672"/>
              <a:gd name="T2" fmla="*/ 0 w 248"/>
              <a:gd name="T3" fmla="*/ 3 h 672"/>
              <a:gd name="T4" fmla="*/ 0 w 248"/>
              <a:gd name="T5" fmla="*/ 6 h 672"/>
              <a:gd name="T6" fmla="*/ 0 w 248"/>
              <a:gd name="T7" fmla="*/ 11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248"/>
              <a:gd name="T13" fmla="*/ 0 h 672"/>
              <a:gd name="T14" fmla="*/ 248 w 24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" h="672">
                <a:moveTo>
                  <a:pt x="8" y="0"/>
                </a:moveTo>
                <a:cubicBezTo>
                  <a:pt x="128" y="84"/>
                  <a:pt x="248" y="168"/>
                  <a:pt x="248" y="240"/>
                </a:cubicBezTo>
                <a:cubicBezTo>
                  <a:pt x="248" y="312"/>
                  <a:pt x="16" y="360"/>
                  <a:pt x="8" y="432"/>
                </a:cubicBezTo>
                <a:cubicBezTo>
                  <a:pt x="0" y="504"/>
                  <a:pt x="100" y="588"/>
                  <a:pt x="200" y="672"/>
                </a:cubicBezTo>
              </a:path>
            </a:pathLst>
          </a:custGeom>
          <a:noFill/>
          <a:ln w="28575" cmpd="sng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9" name="Freeform 131"/>
          <p:cNvSpPr>
            <a:spLocks/>
          </p:cNvSpPr>
          <p:nvPr/>
        </p:nvSpPr>
        <p:spPr bwMode="auto">
          <a:xfrm>
            <a:off x="6229288" y="1551846"/>
            <a:ext cx="120650" cy="533400"/>
          </a:xfrm>
          <a:custGeom>
            <a:avLst/>
            <a:gdLst>
              <a:gd name="T0" fmla="*/ 0 w 248"/>
              <a:gd name="T1" fmla="*/ 0 h 672"/>
              <a:gd name="T2" fmla="*/ 0 w 248"/>
              <a:gd name="T3" fmla="*/ 3 h 672"/>
              <a:gd name="T4" fmla="*/ 0 w 248"/>
              <a:gd name="T5" fmla="*/ 6 h 672"/>
              <a:gd name="T6" fmla="*/ 0 w 248"/>
              <a:gd name="T7" fmla="*/ 11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248"/>
              <a:gd name="T13" fmla="*/ 0 h 672"/>
              <a:gd name="T14" fmla="*/ 248 w 24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" h="672">
                <a:moveTo>
                  <a:pt x="8" y="0"/>
                </a:moveTo>
                <a:cubicBezTo>
                  <a:pt x="128" y="84"/>
                  <a:pt x="248" y="168"/>
                  <a:pt x="248" y="240"/>
                </a:cubicBezTo>
                <a:cubicBezTo>
                  <a:pt x="248" y="312"/>
                  <a:pt x="16" y="360"/>
                  <a:pt x="8" y="432"/>
                </a:cubicBezTo>
                <a:cubicBezTo>
                  <a:pt x="0" y="504"/>
                  <a:pt x="100" y="588"/>
                  <a:pt x="200" y="672"/>
                </a:cubicBezTo>
              </a:path>
            </a:pathLst>
          </a:custGeom>
          <a:noFill/>
          <a:ln w="28575" cmpd="sng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90" name="Group 117"/>
          <p:cNvGrpSpPr>
            <a:grpSpLocks/>
          </p:cNvGrpSpPr>
          <p:nvPr/>
        </p:nvGrpSpPr>
        <p:grpSpPr bwMode="auto">
          <a:xfrm>
            <a:off x="7524625" y="2239233"/>
            <a:ext cx="487363" cy="1219200"/>
            <a:chOff x="3393" y="1861"/>
            <a:chExt cx="307" cy="768"/>
          </a:xfrm>
        </p:grpSpPr>
        <p:sp>
          <p:nvSpPr>
            <p:cNvPr id="91" name="Oval 118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/>
            <p:cNvSpPr>
              <a:spLocks noChangeArrowheads="1"/>
            </p:cNvSpPr>
            <p:nvPr/>
          </p:nvSpPr>
          <p:spPr bwMode="auto">
            <a:xfrm>
              <a:off x="3393" y="2247"/>
              <a:ext cx="300" cy="27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120"/>
            <p:cNvSpPr txBox="1">
              <a:spLocks noChangeArrowheads="1"/>
            </p:cNvSpPr>
            <p:nvPr/>
          </p:nvSpPr>
          <p:spPr bwMode="auto">
            <a:xfrm>
              <a:off x="3414" y="2240"/>
              <a:ext cx="2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L1</a:t>
              </a:r>
              <a:endParaRPr lang="en-CA" dirty="0"/>
            </a:p>
          </p:txBody>
        </p:sp>
        <p:sp>
          <p:nvSpPr>
            <p:cNvPr id="94" name="Text Box 121"/>
            <p:cNvSpPr txBox="1">
              <a:spLocks noChangeArrowheads="1"/>
            </p:cNvSpPr>
            <p:nvPr/>
          </p:nvSpPr>
          <p:spPr bwMode="auto">
            <a:xfrm>
              <a:off x="3412" y="1872"/>
              <a:ext cx="2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 smtClean="0"/>
                <a:t>C</a:t>
              </a:r>
              <a:endParaRPr lang="en-CA" dirty="0"/>
            </a:p>
          </p:txBody>
        </p:sp>
        <p:sp>
          <p:nvSpPr>
            <p:cNvPr id="95" name="Line 122"/>
            <p:cNvSpPr>
              <a:spLocks noChangeShapeType="1"/>
            </p:cNvSpPr>
            <p:nvPr/>
          </p:nvSpPr>
          <p:spPr bwMode="auto">
            <a:xfrm>
              <a:off x="3543" y="2134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6" name="Line 123"/>
            <p:cNvSpPr>
              <a:spLocks noChangeShapeType="1"/>
            </p:cNvSpPr>
            <p:nvPr/>
          </p:nvSpPr>
          <p:spPr bwMode="auto">
            <a:xfrm>
              <a:off x="3543" y="2520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97" name="Freeform 131"/>
          <p:cNvSpPr>
            <a:spLocks/>
          </p:cNvSpPr>
          <p:nvPr/>
        </p:nvSpPr>
        <p:spPr bwMode="auto">
          <a:xfrm>
            <a:off x="7696075" y="1551845"/>
            <a:ext cx="120650" cy="533400"/>
          </a:xfrm>
          <a:custGeom>
            <a:avLst/>
            <a:gdLst>
              <a:gd name="T0" fmla="*/ 0 w 248"/>
              <a:gd name="T1" fmla="*/ 0 h 672"/>
              <a:gd name="T2" fmla="*/ 0 w 248"/>
              <a:gd name="T3" fmla="*/ 3 h 672"/>
              <a:gd name="T4" fmla="*/ 0 w 248"/>
              <a:gd name="T5" fmla="*/ 6 h 672"/>
              <a:gd name="T6" fmla="*/ 0 w 248"/>
              <a:gd name="T7" fmla="*/ 11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248"/>
              <a:gd name="T13" fmla="*/ 0 h 672"/>
              <a:gd name="T14" fmla="*/ 248 w 24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" h="672">
                <a:moveTo>
                  <a:pt x="8" y="0"/>
                </a:moveTo>
                <a:cubicBezTo>
                  <a:pt x="128" y="84"/>
                  <a:pt x="248" y="168"/>
                  <a:pt x="248" y="240"/>
                </a:cubicBezTo>
                <a:cubicBezTo>
                  <a:pt x="248" y="312"/>
                  <a:pt x="16" y="360"/>
                  <a:pt x="8" y="432"/>
                </a:cubicBezTo>
                <a:cubicBezTo>
                  <a:pt x="0" y="504"/>
                  <a:pt x="100" y="588"/>
                  <a:pt x="200" y="672"/>
                </a:cubicBezTo>
              </a:path>
            </a:pathLst>
          </a:custGeom>
          <a:noFill/>
          <a:ln w="28575" cmpd="sng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8" name="Text Box 158"/>
          <p:cNvSpPr txBox="1">
            <a:spLocks noChangeArrowheads="1"/>
          </p:cNvSpPr>
          <p:nvPr/>
        </p:nvSpPr>
        <p:spPr bwMode="auto">
          <a:xfrm>
            <a:off x="6562663" y="2907572"/>
            <a:ext cx="109524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…10x…</a:t>
            </a:r>
            <a:endParaRPr lang="en-US" sz="2000" b="1" dirty="0"/>
          </a:p>
        </p:txBody>
      </p:sp>
      <p:sp>
        <p:nvSpPr>
          <p:cNvPr id="99" name="Freeform 45"/>
          <p:cNvSpPr>
            <a:spLocks/>
          </p:cNvSpPr>
          <p:nvPr/>
        </p:nvSpPr>
        <p:spPr bwMode="auto">
          <a:xfrm flipV="1">
            <a:off x="3670175" y="2706201"/>
            <a:ext cx="2225739" cy="288619"/>
          </a:xfrm>
          <a:custGeom>
            <a:avLst/>
            <a:gdLst>
              <a:gd name="T0" fmla="*/ 0 w 3098"/>
              <a:gd name="T1" fmla="*/ 190 h 854"/>
              <a:gd name="T2" fmla="*/ 1613 w 3098"/>
              <a:gd name="T3" fmla="*/ 732 h 854"/>
              <a:gd name="T4" fmla="*/ 3098 w 3098"/>
              <a:gd name="T5" fmla="*/ 0 h 854"/>
              <a:gd name="T6" fmla="*/ 0 60000 65536"/>
              <a:gd name="T7" fmla="*/ 0 60000 65536"/>
              <a:gd name="T8" fmla="*/ 0 60000 65536"/>
              <a:gd name="T9" fmla="*/ 0 w 3098"/>
              <a:gd name="T10" fmla="*/ 0 h 854"/>
              <a:gd name="T11" fmla="*/ 3098 w 3098"/>
              <a:gd name="T12" fmla="*/ 854 h 8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98" h="854">
                <a:moveTo>
                  <a:pt x="0" y="212"/>
                </a:moveTo>
                <a:cubicBezTo>
                  <a:pt x="548" y="533"/>
                  <a:pt x="1097" y="854"/>
                  <a:pt x="1613" y="819"/>
                </a:cubicBezTo>
                <a:cubicBezTo>
                  <a:pt x="2129" y="784"/>
                  <a:pt x="2613" y="392"/>
                  <a:pt x="309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163261" y="230329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cross-socket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5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Interconnect between sockets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24" y="2413001"/>
            <a:ext cx="7483676" cy="306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7900" y="5791200"/>
            <a:ext cx="479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smic"/>
                <a:cs typeface="Cosmic"/>
              </a:rPr>
              <a:t>Cross-sockets communication can be 2-hops</a:t>
            </a:r>
            <a:endParaRPr lang="en-US" dirty="0">
              <a:solidFill>
                <a:srgbClr val="0000FF"/>
              </a:solidFill>
              <a:latin typeface="Cosmic"/>
              <a:cs typeface="Cosmic"/>
            </a:endParaRPr>
          </a:p>
        </p:txBody>
      </p:sp>
    </p:spTree>
    <p:extLst>
      <p:ext uri="{BB962C8B-B14F-4D97-AF65-F5344CB8AC3E}">
        <p14:creationId xmlns:p14="http://schemas.microsoft.com/office/powerpoint/2010/main" val="174936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3" y="250475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of memory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Local caches and memory latencies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81201"/>
            <a:ext cx="7345363" cy="3931920"/>
          </a:xfrm>
        </p:spPr>
        <p:txBody>
          <a:bodyPr/>
          <a:lstStyle/>
          <a:p>
            <a:r>
              <a:rPr lang="en-US" dirty="0" smtClean="0"/>
              <a:t>Memory access to a line cached locally (</a:t>
            </a:r>
            <a:r>
              <a:rPr lang="en-US" dirty="0" smtClean="0">
                <a:solidFill>
                  <a:srgbClr val="0000FF"/>
                </a:solidFill>
              </a:rPr>
              <a:t>cycles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Best case: L1 &lt; 10 cycles</a:t>
            </a:r>
          </a:p>
          <a:p>
            <a:pPr lvl="1"/>
            <a:r>
              <a:rPr lang="en-US" dirty="0" smtClean="0"/>
              <a:t>Worst case: RAM 136 – 355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3298191"/>
            <a:ext cx="5181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9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Latency of remote access: read (cycles)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11/19/2013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32" y="1273962"/>
            <a:ext cx="7365999" cy="1005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32" y="2496006"/>
            <a:ext cx="7353299" cy="691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31" y="2205086"/>
            <a:ext cx="7327899" cy="3592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56532" y="2230486"/>
            <a:ext cx="863600" cy="909066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Ignore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67419" y="3174594"/>
            <a:ext cx="54313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“State” is the MESI state of a cache line in a remote cache. 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3721098"/>
            <a:ext cx="8483600" cy="27432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Cross-socket communication is expensive!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Xeon: loading from Shared state is </a:t>
            </a:r>
            <a:r>
              <a:rPr lang="en-US" dirty="0" smtClean="0">
                <a:solidFill>
                  <a:srgbClr val="FF0000"/>
                </a:solidFill>
              </a:rPr>
              <a:t>7.5 times more expensive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 two hops than within socket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Opteron: cross-socket latency even larger than RAM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Opteron: uniform latency </a:t>
            </a:r>
            <a:r>
              <a:rPr lang="en-US" dirty="0" smtClean="0">
                <a:solidFill>
                  <a:srgbClr val="0000FF"/>
                </a:solidFill>
              </a:rPr>
              <a:t>regardless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the cache state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Directory-based protocol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Xeon: load from “Shared” state is much faster than from “M” and “E” states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“Shared” state read is served from LLC instead from remote cache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5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46429</TotalTime>
  <Words>1488</Words>
  <Application>Microsoft Macintosh PowerPoint</Application>
  <PresentationFormat>On-screen Show (4:3)</PresentationFormat>
  <Paragraphs>395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Capital</vt:lpstr>
      <vt:lpstr>ECE 454  Computer Systems Programming Parallel Architectures and  Performance Implications (II)</vt:lpstr>
      <vt:lpstr>Putting it all together [1]</vt:lpstr>
      <vt:lpstr>Two case studies</vt:lpstr>
      <vt:lpstr>48-core AMD Opteron</vt:lpstr>
      <vt:lpstr>80-core Intel Xeon</vt:lpstr>
      <vt:lpstr>Interconnect between sockets</vt:lpstr>
      <vt:lpstr>Performance of memory operations</vt:lpstr>
      <vt:lpstr>Local caches and memory latencies</vt:lpstr>
      <vt:lpstr>Latency of remote access: read (cycles)</vt:lpstr>
      <vt:lpstr>Latency of remote access: write (cycles)</vt:lpstr>
      <vt:lpstr>How about synchronization?</vt:lpstr>
      <vt:lpstr>Synchronization implementation</vt:lpstr>
      <vt:lpstr>Test-And-Set</vt:lpstr>
      <vt:lpstr>Using Test-And-Set</vt:lpstr>
      <vt:lpstr>TAS and cache coherence</vt:lpstr>
      <vt:lpstr>TAS and cache coherence</vt:lpstr>
      <vt:lpstr>TAS and cache coherence</vt:lpstr>
      <vt:lpstr>TAS and cache coherence</vt:lpstr>
      <vt:lpstr>TAS and cache coherence</vt:lpstr>
      <vt:lpstr>What if there are contentions?</vt:lpstr>
      <vt:lpstr>How bad can it be?</vt:lpstr>
      <vt:lpstr>How to optimize?</vt:lpstr>
      <vt:lpstr>What if there are contentions?</vt:lpstr>
      <vt:lpstr>What if there are contentions?</vt:lpstr>
      <vt:lpstr>What if there are contentions?</vt:lpstr>
      <vt:lpstr>Let’s put everything together</vt:lpstr>
      <vt:lpstr>Implications to programmers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432</cp:revision>
  <cp:lastPrinted>2013-09-11T16:09:48Z</cp:lastPrinted>
  <dcterms:created xsi:type="dcterms:W3CDTF">2013-01-10T16:28:45Z</dcterms:created>
  <dcterms:modified xsi:type="dcterms:W3CDTF">2013-11-20T03:04:20Z</dcterms:modified>
</cp:coreProperties>
</file>