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2" r:id="rId4"/>
    <p:sldId id="263" r:id="rId5"/>
    <p:sldId id="264" r:id="rId6"/>
    <p:sldId id="265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2BC87-BA2D-E748-B6EE-0DDC17EBBB43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7CF1F-9C3C-6744-98B0-F85E61ABF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13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7CF1F-9C3C-6744-98B0-F85E61ABFB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85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7CF1F-9C3C-6744-98B0-F85E61ABFB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85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7CF1F-9C3C-6744-98B0-F85E61ABFB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85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533-2DC1-1F48-8620-0FF6723DDB9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533-2DC1-1F48-8620-0FF6723DDB9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3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533-2DC1-1F48-8620-0FF6723DDB9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7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533-2DC1-1F48-8620-0FF6723DDB9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9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533-2DC1-1F48-8620-0FF6723DDB9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3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533-2DC1-1F48-8620-0FF6723DDB9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3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533-2DC1-1F48-8620-0FF6723DDB9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533-2DC1-1F48-8620-0FF6723DDB9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8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533-2DC1-1F48-8620-0FF6723DDB9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1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533-2DC1-1F48-8620-0FF6723DDB9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3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533-2DC1-1F48-8620-0FF6723DDB9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6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C533-2DC1-1F48-8620-0FF6723DDB9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77FD9-00FE-8E41-8B4D-3C0A2F7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0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postmortem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Solution posted on course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87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Mean: 70.9</a:t>
            </a:r>
          </a:p>
          <a:p>
            <a:r>
              <a:rPr lang="en-US" dirty="0" smtClean="0"/>
              <a:t>Median: 71</a:t>
            </a:r>
          </a:p>
          <a:p>
            <a:r>
              <a:rPr lang="en-US" dirty="0" smtClean="0"/>
              <a:t>90</a:t>
            </a:r>
            <a:r>
              <a:rPr lang="en-US" baseline="30000" dirty="0" smtClean="0"/>
              <a:t>th</a:t>
            </a:r>
            <a:r>
              <a:rPr lang="en-US" dirty="0" smtClean="0"/>
              <a:t> percentile: 84</a:t>
            </a:r>
          </a:p>
          <a:p>
            <a:r>
              <a:rPr lang="en-US" dirty="0" smtClean="0"/>
              <a:t>80</a:t>
            </a:r>
            <a:r>
              <a:rPr lang="en-US" baseline="30000" dirty="0" smtClean="0"/>
              <a:t>th</a:t>
            </a:r>
            <a:r>
              <a:rPr lang="en-US" dirty="0" smtClean="0"/>
              <a:t> percentile: 81</a:t>
            </a:r>
          </a:p>
          <a:p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percentile: 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23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Q7: memory performance (curve)</a:t>
            </a:r>
          </a:p>
          <a:p>
            <a:pPr lvl="1"/>
            <a:r>
              <a:rPr lang="en-US" dirty="0" smtClean="0"/>
              <a:t>Trend is wrong (some of you draw decreasing curves)</a:t>
            </a:r>
          </a:p>
          <a:p>
            <a:pPr lvl="1"/>
            <a:r>
              <a:rPr lang="en-US" dirty="0" smtClean="0"/>
              <a:t>TLB misses are not considered</a:t>
            </a:r>
          </a:p>
          <a:p>
            <a:pPr lvl="1"/>
            <a:r>
              <a:rPr lang="en-US" dirty="0" smtClean="0"/>
              <a:t>Calculation of N is wrong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715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Q8(b): how to tell if the machine is 64-bit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Acceptable solutions:</a:t>
            </a:r>
          </a:p>
          <a:p>
            <a:pPr lvl="1"/>
            <a:r>
              <a:rPr lang="en-US" dirty="0" err="1" smtClean="0"/>
              <a:t>sizeof</a:t>
            </a:r>
            <a:r>
              <a:rPr lang="en-US" dirty="0" smtClean="0"/>
              <a:t> (void *)</a:t>
            </a:r>
          </a:p>
          <a:p>
            <a:pPr lvl="1"/>
            <a:r>
              <a:rPr lang="en-US" dirty="0" smtClean="0"/>
              <a:t>check alignment of addresses from </a:t>
            </a:r>
            <a:r>
              <a:rPr lang="en-US" dirty="0" err="1" smtClean="0"/>
              <a:t>malloc</a:t>
            </a:r>
            <a:endParaRPr lang="en-US" dirty="0" smtClean="0"/>
          </a:p>
          <a:p>
            <a:r>
              <a:rPr lang="en-US" dirty="0" smtClean="0"/>
              <a:t>Common mistakes</a:t>
            </a:r>
          </a:p>
          <a:p>
            <a:pPr lvl="1"/>
            <a:r>
              <a:rPr lang="en-US" dirty="0" smtClean="0"/>
              <a:t>size of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2"/>
            <a:r>
              <a:rPr lang="en-US" dirty="0" smtClean="0"/>
              <a:t>Integer is 32-bits on both 32 and 64 bit machines</a:t>
            </a:r>
          </a:p>
          <a:p>
            <a:pPr lvl="1"/>
            <a:r>
              <a:rPr lang="en-US" dirty="0" smtClean="0"/>
              <a:t>Address alignment of stack or global variables</a:t>
            </a:r>
          </a:p>
          <a:p>
            <a:pPr lvl="2"/>
            <a:r>
              <a:rPr lang="en-US" dirty="0" smtClean="0"/>
              <a:t>Same alignments on 32- and 64-bits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39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Q10: Memory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mistake:</a:t>
            </a:r>
          </a:p>
          <a:p>
            <a:pPr lvl="1"/>
            <a:r>
              <a:rPr lang="en-US" dirty="0" smtClean="0"/>
              <a:t>L1 hit -&gt; data will be read from L1. Some of you think L1 only gives you physical </a:t>
            </a:r>
            <a:r>
              <a:rPr lang="en-US" dirty="0" err="1" smtClean="0"/>
              <a:t>addr</a:t>
            </a:r>
            <a:r>
              <a:rPr lang="en-US" dirty="0" smtClean="0"/>
              <a:t>. instead of memory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279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Q11: loop 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one get full mark..</a:t>
            </a:r>
            <a:endParaRPr lang="en-US" dirty="0"/>
          </a:p>
        </p:txBody>
      </p:sp>
      <p:pic>
        <p:nvPicPr>
          <p:cNvPr id="4" name="Picture 4" descr="C:\Documents and Settings\Greg Steffan\My Documents\tmp\facep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1824" y="2603927"/>
            <a:ext cx="4337675" cy="3470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6740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3" name="Straight Connector 142"/>
          <p:cNvCxnSpPr/>
          <p:nvPr/>
        </p:nvCxnSpPr>
        <p:spPr>
          <a:xfrm>
            <a:off x="220416" y="3793991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170308" y="1431791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3008" y="987291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203456" y="529376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221108" y="2828791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183008" y="3311391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183008" y="1876291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221108" y="2371591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193" name="Freeform 42"/>
          <p:cNvSpPr>
            <a:spLocks/>
          </p:cNvSpPr>
          <p:nvPr/>
        </p:nvSpPr>
        <p:spPr bwMode="auto">
          <a:xfrm>
            <a:off x="1005401" y="1859976"/>
            <a:ext cx="3729717" cy="199160"/>
          </a:xfrm>
          <a:custGeom>
            <a:avLst/>
            <a:gdLst>
              <a:gd name="T0" fmla="*/ 0 w 432"/>
              <a:gd name="T1" fmla="*/ 0 h 144"/>
              <a:gd name="T2" fmla="*/ 0 w 432"/>
              <a:gd name="T3" fmla="*/ 48 h 144"/>
              <a:gd name="T4" fmla="*/ 432 w 432"/>
              <a:gd name="T5" fmla="*/ 48 h 144"/>
              <a:gd name="T6" fmla="*/ 432 w 432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44"/>
              <a:gd name="T14" fmla="*/ 432 w 432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44">
                <a:moveTo>
                  <a:pt x="0" y="0"/>
                </a:moveTo>
                <a:lnTo>
                  <a:pt x="0" y="48"/>
                </a:lnTo>
                <a:lnTo>
                  <a:pt x="432" y="48"/>
                </a:lnTo>
                <a:lnTo>
                  <a:pt x="432" y="144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E2EB-A301-9845-9DA1-F9E142E83497}" type="datetime1">
              <a:rPr lang="en-CA" smtClean="0"/>
              <a:t>10/30/2013</a:t>
            </a:fld>
            <a:endParaRPr lang="en-US" dirty="0"/>
          </a:p>
        </p:txBody>
      </p:sp>
      <p:sp>
        <p:nvSpPr>
          <p:cNvPr id="136" name="Text Box 15"/>
          <p:cNvSpPr txBox="1">
            <a:spLocks noChangeArrowheads="1"/>
          </p:cNvSpPr>
          <p:nvPr/>
        </p:nvSpPr>
        <p:spPr bwMode="auto">
          <a:xfrm>
            <a:off x="133443" y="17161"/>
            <a:ext cx="923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400" dirty="0" err="1" smtClean="0">
                <a:latin typeface="Courier New" pitchFamily="49" charset="0"/>
              </a:rPr>
              <a:t>xpwr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48" name="AutoShape 38"/>
          <p:cNvSpPr>
            <a:spLocks noChangeArrowheads="1"/>
          </p:cNvSpPr>
          <p:nvPr/>
        </p:nvSpPr>
        <p:spPr bwMode="auto">
          <a:xfrm>
            <a:off x="623956" y="665102"/>
            <a:ext cx="755650" cy="1143000"/>
          </a:xfrm>
          <a:prstGeom prst="roundRect">
            <a:avLst>
              <a:gd name="adj" fmla="val 18181"/>
            </a:avLst>
          </a:prstGeom>
          <a:solidFill>
            <a:srgbClr val="99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mult</a:t>
            </a:r>
            <a:endParaRPr lang="en-US" sz="1600" dirty="0">
              <a:latin typeface="Courier New" pitchFamily="49" charset="0"/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>
            <a:off x="227312" y="4259805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212762" y="4725610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232540" y="5207910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255668" y="5673715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292610" y="6123025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263576" y="6522850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AutoShape 38"/>
          <p:cNvSpPr>
            <a:spLocks noChangeArrowheads="1"/>
          </p:cNvSpPr>
          <p:nvPr/>
        </p:nvSpPr>
        <p:spPr bwMode="auto">
          <a:xfrm>
            <a:off x="3168041" y="2051824"/>
            <a:ext cx="755650" cy="1143000"/>
          </a:xfrm>
          <a:prstGeom prst="roundRect">
            <a:avLst>
              <a:gd name="adj" fmla="val 18181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mult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62" name="AutoShape 37"/>
          <p:cNvSpPr>
            <a:spLocks noChangeArrowheads="1"/>
          </p:cNvSpPr>
          <p:nvPr/>
        </p:nvSpPr>
        <p:spPr bwMode="auto">
          <a:xfrm>
            <a:off x="3167494" y="630858"/>
            <a:ext cx="755650" cy="1143000"/>
          </a:xfrm>
          <a:prstGeom prst="roundRect">
            <a:avLst>
              <a:gd name="adj" fmla="val 18181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load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63" name="Line 18"/>
          <p:cNvSpPr>
            <a:spLocks noChangeShapeType="1"/>
          </p:cNvSpPr>
          <p:nvPr/>
        </p:nvSpPr>
        <p:spPr bwMode="auto">
          <a:xfrm>
            <a:off x="3437108" y="1934201"/>
            <a:ext cx="0" cy="127630"/>
          </a:xfrm>
          <a:prstGeom prst="line">
            <a:avLst/>
          </a:prstGeom>
          <a:ln w="28575" cmpd="sng">
            <a:solidFill>
              <a:srgbClr val="FF0000"/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66" name="AutoShape 38"/>
          <p:cNvSpPr>
            <a:spLocks noChangeArrowheads="1"/>
          </p:cNvSpPr>
          <p:nvPr/>
        </p:nvSpPr>
        <p:spPr bwMode="auto">
          <a:xfrm>
            <a:off x="4186749" y="2059135"/>
            <a:ext cx="755650" cy="1143000"/>
          </a:xfrm>
          <a:prstGeom prst="roundRect">
            <a:avLst>
              <a:gd name="adj" fmla="val 18181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mult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69" name="AutoShape 28"/>
          <p:cNvSpPr>
            <a:spLocks noChangeArrowheads="1"/>
          </p:cNvSpPr>
          <p:nvPr/>
        </p:nvSpPr>
        <p:spPr bwMode="auto">
          <a:xfrm>
            <a:off x="3173639" y="3465059"/>
            <a:ext cx="755650" cy="22860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addl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70" name="Line 40"/>
          <p:cNvSpPr>
            <a:spLocks noChangeShapeType="1"/>
          </p:cNvSpPr>
          <p:nvPr/>
        </p:nvSpPr>
        <p:spPr bwMode="auto">
          <a:xfrm>
            <a:off x="3528155" y="3238411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1068914" y="6814"/>
            <a:ext cx="369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400" dirty="0" smtClean="0">
                <a:latin typeface="Courier New" pitchFamily="49" charset="0"/>
              </a:rPr>
              <a:t>x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65" name="Line 18"/>
          <p:cNvSpPr>
            <a:spLocks noChangeShapeType="1"/>
          </p:cNvSpPr>
          <p:nvPr/>
        </p:nvSpPr>
        <p:spPr bwMode="auto">
          <a:xfrm>
            <a:off x="1207865" y="42641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6" name="Line 18"/>
          <p:cNvSpPr>
            <a:spLocks noChangeShapeType="1"/>
          </p:cNvSpPr>
          <p:nvPr/>
        </p:nvSpPr>
        <p:spPr bwMode="auto">
          <a:xfrm>
            <a:off x="806034" y="42398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1056733" y="1828283"/>
            <a:ext cx="923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400" dirty="0" err="1" smtClean="0">
                <a:latin typeface="Courier New" pitchFamily="49" charset="0"/>
              </a:rPr>
              <a:t>xpwr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78" name="Text Box 16"/>
          <p:cNvSpPr txBox="1">
            <a:spLocks noChangeArrowheads="1"/>
          </p:cNvSpPr>
          <p:nvPr/>
        </p:nvSpPr>
        <p:spPr bwMode="auto">
          <a:xfrm>
            <a:off x="5107726" y="1085370"/>
            <a:ext cx="887413" cy="2746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200">
                <a:latin typeface="Courier New" pitchFamily="49" charset="0"/>
              </a:rPr>
              <a:t>%ecx.</a:t>
            </a:r>
            <a:r>
              <a:rPr lang="en-US" sz="1200" i="1">
                <a:latin typeface="Times New Roman" pitchFamily="18" charset="0"/>
              </a:rPr>
              <a:t>i </a:t>
            </a:r>
            <a:r>
              <a:rPr lang="en-US" sz="1200">
                <a:latin typeface="Times New Roman" pitchFamily="18" charset="0"/>
              </a:rPr>
              <a:t>+1</a:t>
            </a:r>
          </a:p>
        </p:txBody>
      </p:sp>
      <p:sp>
        <p:nvSpPr>
          <p:cNvPr id="79" name="AutoShape 19"/>
          <p:cNvSpPr>
            <a:spLocks noChangeArrowheads="1"/>
          </p:cNvSpPr>
          <p:nvPr/>
        </p:nvSpPr>
        <p:spPr bwMode="auto">
          <a:xfrm>
            <a:off x="5183926" y="628170"/>
            <a:ext cx="762000" cy="22860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addl</a:t>
            </a:r>
          </a:p>
        </p:txBody>
      </p:sp>
      <p:sp>
        <p:nvSpPr>
          <p:cNvPr id="80" name="AutoShape 20"/>
          <p:cNvSpPr>
            <a:spLocks noChangeArrowheads="1"/>
          </p:cNvSpPr>
          <p:nvPr/>
        </p:nvSpPr>
        <p:spPr bwMode="auto">
          <a:xfrm>
            <a:off x="5183926" y="1085370"/>
            <a:ext cx="755650" cy="22860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cmpl</a:t>
            </a:r>
          </a:p>
        </p:txBody>
      </p:sp>
      <p:sp>
        <p:nvSpPr>
          <p:cNvPr id="81" name="AutoShape 21"/>
          <p:cNvSpPr>
            <a:spLocks noChangeArrowheads="1"/>
          </p:cNvSpPr>
          <p:nvPr/>
        </p:nvSpPr>
        <p:spPr bwMode="auto">
          <a:xfrm>
            <a:off x="5183926" y="1476590"/>
            <a:ext cx="755650" cy="22860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jl</a:t>
            </a: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5564926" y="85677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 flipH="1">
            <a:off x="5564926" y="131397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7" name="Freeform 42"/>
          <p:cNvSpPr>
            <a:spLocks/>
          </p:cNvSpPr>
          <p:nvPr/>
        </p:nvSpPr>
        <p:spPr bwMode="auto">
          <a:xfrm>
            <a:off x="4586969" y="3275163"/>
            <a:ext cx="3729717" cy="199160"/>
          </a:xfrm>
          <a:custGeom>
            <a:avLst/>
            <a:gdLst>
              <a:gd name="T0" fmla="*/ 0 w 432"/>
              <a:gd name="T1" fmla="*/ 0 h 144"/>
              <a:gd name="T2" fmla="*/ 0 w 432"/>
              <a:gd name="T3" fmla="*/ 48 h 144"/>
              <a:gd name="T4" fmla="*/ 432 w 432"/>
              <a:gd name="T5" fmla="*/ 48 h 144"/>
              <a:gd name="T6" fmla="*/ 432 w 432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44"/>
              <a:gd name="T14" fmla="*/ 432 w 432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44">
                <a:moveTo>
                  <a:pt x="0" y="0"/>
                </a:moveTo>
                <a:lnTo>
                  <a:pt x="0" y="48"/>
                </a:lnTo>
                <a:lnTo>
                  <a:pt x="432" y="48"/>
                </a:lnTo>
                <a:lnTo>
                  <a:pt x="432" y="144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8" name="AutoShape 38"/>
          <p:cNvSpPr>
            <a:spLocks noChangeArrowheads="1"/>
          </p:cNvSpPr>
          <p:nvPr/>
        </p:nvSpPr>
        <p:spPr bwMode="auto">
          <a:xfrm>
            <a:off x="6749609" y="3467011"/>
            <a:ext cx="755650" cy="1143000"/>
          </a:xfrm>
          <a:prstGeom prst="roundRect">
            <a:avLst>
              <a:gd name="adj" fmla="val 18181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mult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9" name="Line 18"/>
          <p:cNvSpPr>
            <a:spLocks noChangeShapeType="1"/>
          </p:cNvSpPr>
          <p:nvPr/>
        </p:nvSpPr>
        <p:spPr bwMode="auto">
          <a:xfrm>
            <a:off x="7018676" y="3349388"/>
            <a:ext cx="0" cy="1276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70" name="AutoShape 38"/>
          <p:cNvSpPr>
            <a:spLocks noChangeArrowheads="1"/>
          </p:cNvSpPr>
          <p:nvPr/>
        </p:nvSpPr>
        <p:spPr bwMode="auto">
          <a:xfrm>
            <a:off x="7768317" y="3474322"/>
            <a:ext cx="755650" cy="1143000"/>
          </a:xfrm>
          <a:prstGeom prst="roundRect">
            <a:avLst>
              <a:gd name="adj" fmla="val 18181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mult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1" name="AutoShape 28"/>
          <p:cNvSpPr>
            <a:spLocks noChangeArrowheads="1"/>
          </p:cNvSpPr>
          <p:nvPr/>
        </p:nvSpPr>
        <p:spPr bwMode="auto">
          <a:xfrm>
            <a:off x="6755207" y="4880246"/>
            <a:ext cx="755650" cy="228600"/>
          </a:xfrm>
          <a:prstGeom prst="roundRect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addl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2" name="Line 40"/>
          <p:cNvSpPr>
            <a:spLocks noChangeShapeType="1"/>
          </p:cNvSpPr>
          <p:nvPr/>
        </p:nvSpPr>
        <p:spPr bwMode="auto">
          <a:xfrm>
            <a:off x="7109723" y="465359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4638301" y="3243470"/>
            <a:ext cx="923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400" dirty="0" err="1" smtClean="0">
                <a:latin typeface="Courier New" pitchFamily="49" charset="0"/>
              </a:rPr>
              <a:t>xpwr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75" name="AutoShape 37"/>
          <p:cNvSpPr>
            <a:spLocks noChangeArrowheads="1"/>
          </p:cNvSpPr>
          <p:nvPr/>
        </p:nvSpPr>
        <p:spPr bwMode="auto">
          <a:xfrm>
            <a:off x="6731898" y="2051824"/>
            <a:ext cx="755650" cy="1143000"/>
          </a:xfrm>
          <a:prstGeom prst="roundRect">
            <a:avLst>
              <a:gd name="adj" fmla="val 18181"/>
            </a:avLst>
          </a:prstGeom>
          <a:solidFill>
            <a:srgbClr val="C6D9F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load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6" name="Text Box 16"/>
          <p:cNvSpPr txBox="1">
            <a:spLocks noChangeArrowheads="1"/>
          </p:cNvSpPr>
          <p:nvPr/>
        </p:nvSpPr>
        <p:spPr bwMode="auto">
          <a:xfrm>
            <a:off x="8058553" y="2525390"/>
            <a:ext cx="887413" cy="274638"/>
          </a:xfrm>
          <a:prstGeom prst="rect">
            <a:avLst/>
          </a:prstGeom>
          <a:solidFill>
            <a:srgbClr val="C6D9F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200">
                <a:latin typeface="Courier New" pitchFamily="49" charset="0"/>
              </a:rPr>
              <a:t>%ecx.</a:t>
            </a:r>
            <a:r>
              <a:rPr lang="en-US" sz="1200" i="1">
                <a:latin typeface="Times New Roman" pitchFamily="18" charset="0"/>
              </a:rPr>
              <a:t>i </a:t>
            </a:r>
            <a:r>
              <a:rPr lang="en-US" sz="1200">
                <a:latin typeface="Times New Roman" pitchFamily="18" charset="0"/>
              </a:rPr>
              <a:t>+1</a:t>
            </a:r>
          </a:p>
        </p:txBody>
      </p:sp>
      <p:sp>
        <p:nvSpPr>
          <p:cNvPr id="77" name="AutoShape 19"/>
          <p:cNvSpPr>
            <a:spLocks noChangeArrowheads="1"/>
          </p:cNvSpPr>
          <p:nvPr/>
        </p:nvSpPr>
        <p:spPr bwMode="auto">
          <a:xfrm>
            <a:off x="8134753" y="2068190"/>
            <a:ext cx="762000" cy="228600"/>
          </a:xfrm>
          <a:prstGeom prst="roundRect">
            <a:avLst>
              <a:gd name="adj" fmla="val 50000"/>
            </a:avLst>
          </a:prstGeom>
          <a:solidFill>
            <a:srgbClr val="C6D9F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addl</a:t>
            </a:r>
          </a:p>
        </p:txBody>
      </p:sp>
      <p:sp>
        <p:nvSpPr>
          <p:cNvPr id="85" name="AutoShape 20"/>
          <p:cNvSpPr>
            <a:spLocks noChangeArrowheads="1"/>
          </p:cNvSpPr>
          <p:nvPr/>
        </p:nvSpPr>
        <p:spPr bwMode="auto">
          <a:xfrm>
            <a:off x="8134753" y="2525390"/>
            <a:ext cx="755650" cy="228600"/>
          </a:xfrm>
          <a:prstGeom prst="roundRect">
            <a:avLst>
              <a:gd name="adj" fmla="val 50000"/>
            </a:avLst>
          </a:prstGeom>
          <a:solidFill>
            <a:srgbClr val="C6D9F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cmpl</a:t>
            </a:r>
          </a:p>
        </p:txBody>
      </p:sp>
      <p:sp>
        <p:nvSpPr>
          <p:cNvPr id="86" name="AutoShape 21"/>
          <p:cNvSpPr>
            <a:spLocks noChangeArrowheads="1"/>
          </p:cNvSpPr>
          <p:nvPr/>
        </p:nvSpPr>
        <p:spPr bwMode="auto">
          <a:xfrm>
            <a:off x="8134753" y="2916610"/>
            <a:ext cx="755650" cy="228600"/>
          </a:xfrm>
          <a:prstGeom prst="roundRect">
            <a:avLst>
              <a:gd name="adj" fmla="val 50000"/>
            </a:avLst>
          </a:prstGeom>
          <a:solidFill>
            <a:srgbClr val="C6D9F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jl</a:t>
            </a:r>
          </a:p>
        </p:txBody>
      </p:sp>
      <p:sp>
        <p:nvSpPr>
          <p:cNvPr id="87" name="Line 22"/>
          <p:cNvSpPr>
            <a:spLocks noChangeShapeType="1"/>
          </p:cNvSpPr>
          <p:nvPr/>
        </p:nvSpPr>
        <p:spPr bwMode="auto">
          <a:xfrm>
            <a:off x="8515753" y="229679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88" name="Line 23"/>
          <p:cNvSpPr>
            <a:spLocks noChangeShapeType="1"/>
          </p:cNvSpPr>
          <p:nvPr/>
        </p:nvSpPr>
        <p:spPr bwMode="auto">
          <a:xfrm flipH="1">
            <a:off x="8515753" y="275399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0" name="Freeform 42"/>
          <p:cNvSpPr>
            <a:spLocks/>
          </p:cNvSpPr>
          <p:nvPr/>
        </p:nvSpPr>
        <p:spPr bwMode="auto">
          <a:xfrm>
            <a:off x="3545319" y="4610010"/>
            <a:ext cx="3473357" cy="272188"/>
          </a:xfrm>
          <a:custGeom>
            <a:avLst/>
            <a:gdLst>
              <a:gd name="T0" fmla="*/ 0 w 432"/>
              <a:gd name="T1" fmla="*/ 0 h 144"/>
              <a:gd name="T2" fmla="*/ 0 w 432"/>
              <a:gd name="T3" fmla="*/ 48 h 144"/>
              <a:gd name="T4" fmla="*/ 432 w 432"/>
              <a:gd name="T5" fmla="*/ 48 h 144"/>
              <a:gd name="T6" fmla="*/ 432 w 432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44"/>
              <a:gd name="T14" fmla="*/ 432 w 432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44">
                <a:moveTo>
                  <a:pt x="0" y="0"/>
                </a:moveTo>
                <a:lnTo>
                  <a:pt x="0" y="48"/>
                </a:lnTo>
                <a:lnTo>
                  <a:pt x="432" y="48"/>
                </a:lnTo>
                <a:lnTo>
                  <a:pt x="432" y="144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cxnSp>
        <p:nvCxnSpPr>
          <p:cNvPr id="92" name="Straight Connector 91"/>
          <p:cNvCxnSpPr>
            <a:stCxn id="169" idx="2"/>
            <a:endCxn id="90" idx="0"/>
          </p:cNvCxnSpPr>
          <p:nvPr/>
        </p:nvCxnSpPr>
        <p:spPr>
          <a:xfrm flipH="1">
            <a:off x="3545319" y="3693659"/>
            <a:ext cx="6145" cy="916351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 Box 15"/>
          <p:cNvSpPr txBox="1">
            <a:spLocks noChangeArrowheads="1"/>
          </p:cNvSpPr>
          <p:nvPr/>
        </p:nvSpPr>
        <p:spPr bwMode="auto">
          <a:xfrm>
            <a:off x="4638301" y="4684210"/>
            <a:ext cx="12928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400" dirty="0" smtClean="0">
                <a:latin typeface="Courier New" pitchFamily="49" charset="0"/>
              </a:rPr>
              <a:t>result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94" name="Freeform 42"/>
          <p:cNvSpPr>
            <a:spLocks/>
          </p:cNvSpPr>
          <p:nvPr/>
        </p:nvSpPr>
        <p:spPr bwMode="auto">
          <a:xfrm>
            <a:off x="5772007" y="887711"/>
            <a:ext cx="1337716" cy="426259"/>
          </a:xfrm>
          <a:custGeom>
            <a:avLst/>
            <a:gdLst>
              <a:gd name="T0" fmla="*/ 0 w 432"/>
              <a:gd name="T1" fmla="*/ 0 h 144"/>
              <a:gd name="T2" fmla="*/ 0 w 432"/>
              <a:gd name="T3" fmla="*/ 48 h 144"/>
              <a:gd name="T4" fmla="*/ 432 w 432"/>
              <a:gd name="T5" fmla="*/ 48 h 144"/>
              <a:gd name="T6" fmla="*/ 432 w 432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44"/>
              <a:gd name="T14" fmla="*/ 432 w 432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44">
                <a:moveTo>
                  <a:pt x="0" y="0"/>
                </a:moveTo>
                <a:lnTo>
                  <a:pt x="0" y="48"/>
                </a:lnTo>
                <a:lnTo>
                  <a:pt x="432" y="48"/>
                </a:lnTo>
                <a:lnTo>
                  <a:pt x="432" y="144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5" name="Line 18"/>
          <p:cNvSpPr>
            <a:spLocks noChangeShapeType="1"/>
          </p:cNvSpPr>
          <p:nvPr/>
        </p:nvSpPr>
        <p:spPr bwMode="auto">
          <a:xfrm>
            <a:off x="7085805" y="1085370"/>
            <a:ext cx="0" cy="98282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6" name="Text Box 15"/>
          <p:cNvSpPr txBox="1">
            <a:spLocks noChangeArrowheads="1"/>
          </p:cNvSpPr>
          <p:nvPr/>
        </p:nvSpPr>
        <p:spPr bwMode="auto">
          <a:xfrm>
            <a:off x="6357913" y="932603"/>
            <a:ext cx="369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400" dirty="0" err="1" smtClean="0">
                <a:latin typeface="Courier New" pitchFamily="49" charset="0"/>
              </a:rPr>
              <a:t>i</a:t>
            </a:r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357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3" name="Straight Connector 142"/>
          <p:cNvCxnSpPr/>
          <p:nvPr/>
        </p:nvCxnSpPr>
        <p:spPr>
          <a:xfrm>
            <a:off x="220416" y="3793991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170308" y="1431791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3008" y="987291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203456" y="529376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221108" y="2828791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183008" y="3311391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183008" y="1876291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221108" y="2371591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193" name="Freeform 42"/>
          <p:cNvSpPr>
            <a:spLocks/>
          </p:cNvSpPr>
          <p:nvPr/>
        </p:nvSpPr>
        <p:spPr bwMode="auto">
          <a:xfrm>
            <a:off x="1005401" y="1859976"/>
            <a:ext cx="3729717" cy="199160"/>
          </a:xfrm>
          <a:custGeom>
            <a:avLst/>
            <a:gdLst>
              <a:gd name="T0" fmla="*/ 0 w 432"/>
              <a:gd name="T1" fmla="*/ 0 h 144"/>
              <a:gd name="T2" fmla="*/ 0 w 432"/>
              <a:gd name="T3" fmla="*/ 48 h 144"/>
              <a:gd name="T4" fmla="*/ 432 w 432"/>
              <a:gd name="T5" fmla="*/ 48 h 144"/>
              <a:gd name="T6" fmla="*/ 432 w 432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44"/>
              <a:gd name="T14" fmla="*/ 432 w 432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44">
                <a:moveTo>
                  <a:pt x="0" y="0"/>
                </a:moveTo>
                <a:lnTo>
                  <a:pt x="0" y="48"/>
                </a:lnTo>
                <a:lnTo>
                  <a:pt x="432" y="48"/>
                </a:lnTo>
                <a:lnTo>
                  <a:pt x="432" y="144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E2EB-A301-9845-9DA1-F9E142E83497}" type="datetime1">
              <a:rPr lang="en-CA" smtClean="0"/>
              <a:t>10/29/2013</a:t>
            </a:fld>
            <a:endParaRPr lang="en-US" dirty="0"/>
          </a:p>
        </p:txBody>
      </p:sp>
      <p:sp>
        <p:nvSpPr>
          <p:cNvPr id="136" name="Text Box 15"/>
          <p:cNvSpPr txBox="1">
            <a:spLocks noChangeArrowheads="1"/>
          </p:cNvSpPr>
          <p:nvPr/>
        </p:nvSpPr>
        <p:spPr bwMode="auto">
          <a:xfrm>
            <a:off x="133443" y="17161"/>
            <a:ext cx="923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400" dirty="0" err="1" smtClean="0">
                <a:latin typeface="Courier New" pitchFamily="49" charset="0"/>
              </a:rPr>
              <a:t>xpwr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48" name="AutoShape 38"/>
          <p:cNvSpPr>
            <a:spLocks noChangeArrowheads="1"/>
          </p:cNvSpPr>
          <p:nvPr/>
        </p:nvSpPr>
        <p:spPr bwMode="auto">
          <a:xfrm>
            <a:off x="623956" y="665102"/>
            <a:ext cx="755650" cy="1143000"/>
          </a:xfrm>
          <a:prstGeom prst="roundRect">
            <a:avLst>
              <a:gd name="adj" fmla="val 18181"/>
            </a:avLst>
          </a:prstGeom>
          <a:solidFill>
            <a:srgbClr val="99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mult</a:t>
            </a:r>
            <a:endParaRPr lang="en-US" sz="1600" dirty="0">
              <a:latin typeface="Courier New" pitchFamily="49" charset="0"/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>
            <a:off x="227312" y="4259805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212762" y="4725610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232540" y="5207910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255668" y="5673715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292610" y="6123025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263576" y="6522850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AutoShape 38"/>
          <p:cNvSpPr>
            <a:spLocks noChangeArrowheads="1"/>
          </p:cNvSpPr>
          <p:nvPr/>
        </p:nvSpPr>
        <p:spPr bwMode="auto">
          <a:xfrm>
            <a:off x="3168041" y="2051824"/>
            <a:ext cx="755650" cy="1143000"/>
          </a:xfrm>
          <a:prstGeom prst="roundRect">
            <a:avLst>
              <a:gd name="adj" fmla="val 18181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mult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63" name="Line 18"/>
          <p:cNvSpPr>
            <a:spLocks noChangeShapeType="1"/>
          </p:cNvSpPr>
          <p:nvPr/>
        </p:nvSpPr>
        <p:spPr bwMode="auto">
          <a:xfrm>
            <a:off x="3437108" y="1934201"/>
            <a:ext cx="0" cy="127630"/>
          </a:xfrm>
          <a:prstGeom prst="line">
            <a:avLst/>
          </a:prstGeom>
          <a:ln w="28575" cmpd="sng">
            <a:solidFill>
              <a:srgbClr val="FF0000"/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66" name="AutoShape 38"/>
          <p:cNvSpPr>
            <a:spLocks noChangeArrowheads="1"/>
          </p:cNvSpPr>
          <p:nvPr/>
        </p:nvSpPr>
        <p:spPr bwMode="auto">
          <a:xfrm>
            <a:off x="4186749" y="2059135"/>
            <a:ext cx="755650" cy="1143000"/>
          </a:xfrm>
          <a:prstGeom prst="roundRect">
            <a:avLst>
              <a:gd name="adj" fmla="val 18181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mult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69" name="AutoShape 28"/>
          <p:cNvSpPr>
            <a:spLocks noChangeArrowheads="1"/>
          </p:cNvSpPr>
          <p:nvPr/>
        </p:nvSpPr>
        <p:spPr bwMode="auto">
          <a:xfrm>
            <a:off x="3173639" y="3465059"/>
            <a:ext cx="755650" cy="22860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addl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70" name="Line 40"/>
          <p:cNvSpPr>
            <a:spLocks noChangeShapeType="1"/>
          </p:cNvSpPr>
          <p:nvPr/>
        </p:nvSpPr>
        <p:spPr bwMode="auto">
          <a:xfrm>
            <a:off x="3528155" y="3238411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1068914" y="6814"/>
            <a:ext cx="369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400" dirty="0" smtClean="0">
                <a:latin typeface="Courier New" pitchFamily="49" charset="0"/>
              </a:rPr>
              <a:t>x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65" name="Line 18"/>
          <p:cNvSpPr>
            <a:spLocks noChangeShapeType="1"/>
          </p:cNvSpPr>
          <p:nvPr/>
        </p:nvSpPr>
        <p:spPr bwMode="auto">
          <a:xfrm>
            <a:off x="1207865" y="42641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6" name="Line 18"/>
          <p:cNvSpPr>
            <a:spLocks noChangeShapeType="1"/>
          </p:cNvSpPr>
          <p:nvPr/>
        </p:nvSpPr>
        <p:spPr bwMode="auto">
          <a:xfrm>
            <a:off x="806034" y="42398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1056733" y="1828283"/>
            <a:ext cx="923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400" dirty="0" err="1" smtClean="0">
                <a:latin typeface="Courier New" pitchFamily="49" charset="0"/>
              </a:rPr>
              <a:t>xpwr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67" name="Freeform 42"/>
          <p:cNvSpPr>
            <a:spLocks/>
          </p:cNvSpPr>
          <p:nvPr/>
        </p:nvSpPr>
        <p:spPr bwMode="auto">
          <a:xfrm>
            <a:off x="4586969" y="3275163"/>
            <a:ext cx="3729717" cy="199160"/>
          </a:xfrm>
          <a:custGeom>
            <a:avLst/>
            <a:gdLst>
              <a:gd name="T0" fmla="*/ 0 w 432"/>
              <a:gd name="T1" fmla="*/ 0 h 144"/>
              <a:gd name="T2" fmla="*/ 0 w 432"/>
              <a:gd name="T3" fmla="*/ 48 h 144"/>
              <a:gd name="T4" fmla="*/ 432 w 432"/>
              <a:gd name="T5" fmla="*/ 48 h 144"/>
              <a:gd name="T6" fmla="*/ 432 w 432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44"/>
              <a:gd name="T14" fmla="*/ 432 w 432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44">
                <a:moveTo>
                  <a:pt x="0" y="0"/>
                </a:moveTo>
                <a:lnTo>
                  <a:pt x="0" y="48"/>
                </a:lnTo>
                <a:lnTo>
                  <a:pt x="432" y="48"/>
                </a:lnTo>
                <a:lnTo>
                  <a:pt x="432" y="144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8" name="AutoShape 38"/>
          <p:cNvSpPr>
            <a:spLocks noChangeArrowheads="1"/>
          </p:cNvSpPr>
          <p:nvPr/>
        </p:nvSpPr>
        <p:spPr bwMode="auto">
          <a:xfrm>
            <a:off x="6749609" y="3467011"/>
            <a:ext cx="755650" cy="1143000"/>
          </a:xfrm>
          <a:prstGeom prst="roundRect">
            <a:avLst>
              <a:gd name="adj" fmla="val 18181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mult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9" name="Line 18"/>
          <p:cNvSpPr>
            <a:spLocks noChangeShapeType="1"/>
          </p:cNvSpPr>
          <p:nvPr/>
        </p:nvSpPr>
        <p:spPr bwMode="auto">
          <a:xfrm>
            <a:off x="7018676" y="3349388"/>
            <a:ext cx="0" cy="1276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70" name="AutoShape 38"/>
          <p:cNvSpPr>
            <a:spLocks noChangeArrowheads="1"/>
          </p:cNvSpPr>
          <p:nvPr/>
        </p:nvSpPr>
        <p:spPr bwMode="auto">
          <a:xfrm>
            <a:off x="7768317" y="3474322"/>
            <a:ext cx="755650" cy="1143000"/>
          </a:xfrm>
          <a:prstGeom prst="roundRect">
            <a:avLst>
              <a:gd name="adj" fmla="val 18181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mult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1" name="AutoShape 28"/>
          <p:cNvSpPr>
            <a:spLocks noChangeArrowheads="1"/>
          </p:cNvSpPr>
          <p:nvPr/>
        </p:nvSpPr>
        <p:spPr bwMode="auto">
          <a:xfrm>
            <a:off x="6755207" y="4880246"/>
            <a:ext cx="755650" cy="228600"/>
          </a:xfrm>
          <a:prstGeom prst="roundRect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addl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2" name="Line 40"/>
          <p:cNvSpPr>
            <a:spLocks noChangeShapeType="1"/>
          </p:cNvSpPr>
          <p:nvPr/>
        </p:nvSpPr>
        <p:spPr bwMode="auto">
          <a:xfrm>
            <a:off x="7109723" y="465359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4638301" y="3243470"/>
            <a:ext cx="923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400" dirty="0" err="1" smtClean="0">
                <a:latin typeface="Courier New" pitchFamily="49" charset="0"/>
              </a:rPr>
              <a:t>xpwr</a:t>
            </a:r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109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3" name="Straight Connector 142"/>
          <p:cNvCxnSpPr/>
          <p:nvPr/>
        </p:nvCxnSpPr>
        <p:spPr>
          <a:xfrm>
            <a:off x="-19880" y="3793991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-69988" y="1431791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-57288" y="987291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-36840" y="529376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-19188" y="2828791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-57288" y="3311391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-57288" y="1876291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-19188" y="2371591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E2EB-A301-9845-9DA1-F9E142E83497}" type="datetime1">
              <a:rPr lang="en-CA" smtClean="0"/>
              <a:t>10/30/2013</a:t>
            </a:fld>
            <a:endParaRPr lang="en-US" dirty="0"/>
          </a:p>
        </p:txBody>
      </p:sp>
      <p:sp>
        <p:nvSpPr>
          <p:cNvPr id="136" name="Text Box 15"/>
          <p:cNvSpPr txBox="1">
            <a:spLocks noChangeArrowheads="1"/>
          </p:cNvSpPr>
          <p:nvPr/>
        </p:nvSpPr>
        <p:spPr bwMode="auto">
          <a:xfrm>
            <a:off x="-21033" y="137288"/>
            <a:ext cx="8772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dirty="0" smtClean="0">
                <a:latin typeface="Courier New" pitchFamily="49" charset="0"/>
              </a:rPr>
              <a:t>xpwr1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48" name="AutoShape 38"/>
          <p:cNvSpPr>
            <a:spLocks noChangeArrowheads="1"/>
          </p:cNvSpPr>
          <p:nvPr/>
        </p:nvSpPr>
        <p:spPr bwMode="auto">
          <a:xfrm>
            <a:off x="383659" y="665102"/>
            <a:ext cx="583909" cy="1143000"/>
          </a:xfrm>
          <a:prstGeom prst="roundRect">
            <a:avLst>
              <a:gd name="adj" fmla="val 18181"/>
            </a:avLst>
          </a:prstGeom>
          <a:solidFill>
            <a:srgbClr val="99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dirty="0" err="1" smtClean="0">
                <a:latin typeface="Courier New" pitchFamily="49" charset="0"/>
              </a:rPr>
              <a:t>mul</a:t>
            </a:r>
            <a:endParaRPr lang="en-US" dirty="0">
              <a:latin typeface="Courier New" pitchFamily="49" charset="0"/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>
            <a:off x="-12984" y="4259805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-27534" y="4725610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-7756" y="5207910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255668" y="5673715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292610" y="6123025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263576" y="6522850"/>
            <a:ext cx="85439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Line 18"/>
          <p:cNvSpPr>
            <a:spLocks noChangeShapeType="1"/>
          </p:cNvSpPr>
          <p:nvPr/>
        </p:nvSpPr>
        <p:spPr bwMode="auto">
          <a:xfrm>
            <a:off x="565738" y="42398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37" name="AutoShape 38"/>
          <p:cNvSpPr>
            <a:spLocks noChangeArrowheads="1"/>
          </p:cNvSpPr>
          <p:nvPr/>
        </p:nvSpPr>
        <p:spPr bwMode="auto">
          <a:xfrm>
            <a:off x="1102804" y="665102"/>
            <a:ext cx="583909" cy="1143000"/>
          </a:xfrm>
          <a:prstGeom prst="roundRect">
            <a:avLst>
              <a:gd name="adj" fmla="val 18181"/>
            </a:avLst>
          </a:prstGeom>
          <a:solidFill>
            <a:srgbClr val="99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dirty="0" err="1" smtClean="0">
                <a:latin typeface="Courier New" pitchFamily="49" charset="0"/>
              </a:rPr>
              <a:t>mul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803836" y="133358"/>
            <a:ext cx="8772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dirty="0" smtClean="0">
                <a:latin typeface="Courier New" pitchFamily="49" charset="0"/>
              </a:rPr>
              <a:t>xpwr2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>
            <a:off x="1323186" y="40326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0" name="AutoShape 38"/>
          <p:cNvSpPr>
            <a:spLocks noChangeArrowheads="1"/>
          </p:cNvSpPr>
          <p:nvPr/>
        </p:nvSpPr>
        <p:spPr bwMode="auto">
          <a:xfrm>
            <a:off x="1852581" y="1090257"/>
            <a:ext cx="583909" cy="1143000"/>
          </a:xfrm>
          <a:prstGeom prst="roundRect">
            <a:avLst>
              <a:gd name="adj" fmla="val 18181"/>
            </a:avLst>
          </a:prstGeom>
          <a:solidFill>
            <a:srgbClr val="99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dirty="0" err="1" smtClean="0">
                <a:latin typeface="Courier New" pitchFamily="49" charset="0"/>
              </a:rPr>
              <a:t>mul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41" name="AutoShape 38"/>
          <p:cNvSpPr>
            <a:spLocks noChangeArrowheads="1"/>
          </p:cNvSpPr>
          <p:nvPr/>
        </p:nvSpPr>
        <p:spPr bwMode="auto">
          <a:xfrm>
            <a:off x="2571726" y="1102885"/>
            <a:ext cx="583909" cy="1143000"/>
          </a:xfrm>
          <a:prstGeom prst="roundRect">
            <a:avLst>
              <a:gd name="adj" fmla="val 18181"/>
            </a:avLst>
          </a:prstGeom>
          <a:solidFill>
            <a:srgbClr val="99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dirty="0" err="1" smtClean="0">
                <a:latin typeface="Courier New" pitchFamily="49" charset="0"/>
              </a:rPr>
              <a:t>mul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663451" y="-53532"/>
            <a:ext cx="4309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x3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 flipH="1">
            <a:off x="838285" y="285022"/>
            <a:ext cx="0" cy="3655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9" name="Line 18"/>
          <p:cNvSpPr>
            <a:spLocks noChangeShapeType="1"/>
          </p:cNvSpPr>
          <p:nvPr/>
        </p:nvSpPr>
        <p:spPr bwMode="auto">
          <a:xfrm flipH="1">
            <a:off x="1608589" y="154449"/>
            <a:ext cx="0" cy="4940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065726" y="116196"/>
            <a:ext cx="5714100" cy="171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1681112" y="471912"/>
            <a:ext cx="8772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dirty="0" smtClean="0">
                <a:latin typeface="Courier New" pitchFamily="49" charset="0"/>
              </a:rPr>
              <a:t>xpwr3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6" name="Line 18"/>
          <p:cNvSpPr>
            <a:spLocks noChangeShapeType="1"/>
          </p:cNvSpPr>
          <p:nvPr/>
        </p:nvSpPr>
        <p:spPr bwMode="auto">
          <a:xfrm>
            <a:off x="2022585" y="80498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57" name="Line 18"/>
          <p:cNvSpPr>
            <a:spLocks noChangeShapeType="1"/>
          </p:cNvSpPr>
          <p:nvPr/>
        </p:nvSpPr>
        <p:spPr bwMode="auto">
          <a:xfrm flipH="1">
            <a:off x="2343628" y="116196"/>
            <a:ext cx="0" cy="9173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58" name="Text Box 15"/>
          <p:cNvSpPr txBox="1">
            <a:spLocks noChangeArrowheads="1"/>
          </p:cNvSpPr>
          <p:nvPr/>
        </p:nvSpPr>
        <p:spPr bwMode="auto">
          <a:xfrm>
            <a:off x="254306" y="1916454"/>
            <a:ext cx="8772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xpwr1</a:t>
            </a:r>
            <a:endParaRPr lang="en-US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9" name="Text Box 15"/>
          <p:cNvSpPr txBox="1">
            <a:spLocks noChangeArrowheads="1"/>
          </p:cNvSpPr>
          <p:nvPr/>
        </p:nvSpPr>
        <p:spPr bwMode="auto">
          <a:xfrm>
            <a:off x="990282" y="1914405"/>
            <a:ext cx="8772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dirty="0" smtClean="0">
                <a:solidFill>
                  <a:srgbClr val="3366FF"/>
                </a:solidFill>
                <a:latin typeface="Courier New" pitchFamily="49" charset="0"/>
              </a:rPr>
              <a:t>xpwr2</a:t>
            </a:r>
            <a:endParaRPr lang="en-US" dirty="0">
              <a:solidFill>
                <a:srgbClr val="3366FF"/>
              </a:solidFill>
              <a:latin typeface="Times New Roman" pitchFamily="18" charset="0"/>
            </a:endParaRP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1709094" y="2392864"/>
            <a:ext cx="8772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dirty="0" smtClean="0">
                <a:solidFill>
                  <a:schemeClr val="accent6"/>
                </a:solidFill>
                <a:latin typeface="Courier New" pitchFamily="49" charset="0"/>
              </a:rPr>
              <a:t>xpwr3</a:t>
            </a:r>
            <a:endParaRPr lang="en-US" dirty="0">
              <a:solidFill>
                <a:schemeClr val="accent6"/>
              </a:solidFill>
              <a:latin typeface="Times New Roman" pitchFamily="18" charset="0"/>
            </a:endParaRPr>
          </a:p>
        </p:txBody>
      </p:sp>
      <p:sp>
        <p:nvSpPr>
          <p:cNvPr id="61" name="AutoShape 28"/>
          <p:cNvSpPr>
            <a:spLocks noChangeArrowheads="1"/>
          </p:cNvSpPr>
          <p:nvPr/>
        </p:nvSpPr>
        <p:spPr bwMode="auto">
          <a:xfrm>
            <a:off x="2569549" y="2493447"/>
            <a:ext cx="603250" cy="228600"/>
          </a:xfrm>
          <a:prstGeom prst="roundRect">
            <a:avLst>
              <a:gd name="adj" fmla="val 50000"/>
            </a:avLst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add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2" name="Line 18"/>
          <p:cNvSpPr>
            <a:spLocks noChangeShapeType="1"/>
          </p:cNvSpPr>
          <p:nvPr/>
        </p:nvSpPr>
        <p:spPr bwMode="auto">
          <a:xfrm>
            <a:off x="2865853" y="221714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3" name="Text Box 15"/>
          <p:cNvSpPr txBox="1">
            <a:spLocks noChangeArrowheads="1"/>
          </p:cNvSpPr>
          <p:nvPr/>
        </p:nvSpPr>
        <p:spPr bwMode="auto">
          <a:xfrm>
            <a:off x="2624773" y="2832198"/>
            <a:ext cx="4617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dirty="0" smtClean="0">
                <a:latin typeface="Courier New" pitchFamily="49" charset="0"/>
              </a:rPr>
              <a:t>r1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75" name="Line 18"/>
          <p:cNvSpPr>
            <a:spLocks noChangeShapeType="1"/>
          </p:cNvSpPr>
          <p:nvPr/>
        </p:nvSpPr>
        <p:spPr bwMode="auto">
          <a:xfrm>
            <a:off x="2724233" y="85441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pSp>
        <p:nvGrpSpPr>
          <p:cNvPr id="9" name="Group 8"/>
          <p:cNvGrpSpPr/>
          <p:nvPr/>
        </p:nvGrpSpPr>
        <p:grpSpPr>
          <a:xfrm>
            <a:off x="544033" y="454750"/>
            <a:ext cx="2461401" cy="628264"/>
            <a:chOff x="784329" y="454750"/>
            <a:chExt cx="2461401" cy="628264"/>
          </a:xfrm>
        </p:grpSpPr>
        <p:cxnSp>
          <p:nvCxnSpPr>
            <p:cNvPr id="76" name="Straight Connector 75"/>
            <p:cNvCxnSpPr/>
            <p:nvPr/>
          </p:nvCxnSpPr>
          <p:spPr>
            <a:xfrm flipV="1">
              <a:off x="784329" y="454750"/>
              <a:ext cx="2454117" cy="1716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Line 18"/>
            <p:cNvSpPr>
              <a:spLocks noChangeShapeType="1"/>
            </p:cNvSpPr>
            <p:nvPr/>
          </p:nvSpPr>
          <p:spPr bwMode="auto">
            <a:xfrm flipH="1">
              <a:off x="3238446" y="454750"/>
              <a:ext cx="7284" cy="6282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571767" y="317736"/>
            <a:ext cx="2218096" cy="1214728"/>
            <a:chOff x="784329" y="454750"/>
            <a:chExt cx="2461401" cy="1214728"/>
          </a:xfrm>
        </p:grpSpPr>
        <p:cxnSp>
          <p:nvCxnSpPr>
            <p:cNvPr id="79" name="Straight Connector 78"/>
            <p:cNvCxnSpPr/>
            <p:nvPr/>
          </p:nvCxnSpPr>
          <p:spPr>
            <a:xfrm flipV="1">
              <a:off x="784329" y="454750"/>
              <a:ext cx="2454117" cy="1716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Line 18"/>
            <p:cNvSpPr>
              <a:spLocks noChangeShapeType="1"/>
            </p:cNvSpPr>
            <p:nvPr/>
          </p:nvSpPr>
          <p:spPr bwMode="auto">
            <a:xfrm flipH="1">
              <a:off x="3245730" y="454750"/>
              <a:ext cx="0" cy="1214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82" name="AutoShape 38"/>
          <p:cNvSpPr>
            <a:spLocks noChangeArrowheads="1"/>
          </p:cNvSpPr>
          <p:nvPr/>
        </p:nvSpPr>
        <p:spPr bwMode="auto">
          <a:xfrm>
            <a:off x="3363438" y="1554384"/>
            <a:ext cx="583909" cy="1143000"/>
          </a:xfrm>
          <a:prstGeom prst="roundRect">
            <a:avLst>
              <a:gd name="adj" fmla="val 18181"/>
            </a:avLst>
          </a:prstGeom>
          <a:solidFill>
            <a:srgbClr val="99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dirty="0" err="1" smtClean="0">
                <a:latin typeface="Courier New" pitchFamily="49" charset="0"/>
              </a:rPr>
              <a:t>mul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3" name="AutoShape 28"/>
          <p:cNvSpPr>
            <a:spLocks noChangeArrowheads="1"/>
          </p:cNvSpPr>
          <p:nvPr/>
        </p:nvSpPr>
        <p:spPr bwMode="auto">
          <a:xfrm>
            <a:off x="3361261" y="2944946"/>
            <a:ext cx="603250" cy="228600"/>
          </a:xfrm>
          <a:prstGeom prst="roundRect">
            <a:avLst>
              <a:gd name="adj" fmla="val 50000"/>
            </a:avLst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add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4" name="Line 18"/>
          <p:cNvSpPr>
            <a:spLocks noChangeShapeType="1"/>
          </p:cNvSpPr>
          <p:nvPr/>
        </p:nvSpPr>
        <p:spPr bwMode="auto">
          <a:xfrm>
            <a:off x="3657565" y="2668641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85" name="Text Box 15"/>
          <p:cNvSpPr txBox="1">
            <a:spLocks noChangeArrowheads="1"/>
          </p:cNvSpPr>
          <p:nvPr/>
        </p:nvSpPr>
        <p:spPr bwMode="auto">
          <a:xfrm>
            <a:off x="3439566" y="3311012"/>
            <a:ext cx="4617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dirty="0" smtClean="0">
                <a:latin typeface="Courier New" pitchFamily="49" charset="0"/>
              </a:rPr>
              <a:t>r2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86" name="Line 18"/>
          <p:cNvSpPr>
            <a:spLocks noChangeShapeType="1"/>
          </p:cNvSpPr>
          <p:nvPr/>
        </p:nvSpPr>
        <p:spPr bwMode="auto">
          <a:xfrm>
            <a:off x="3515945" y="13059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87" name="AutoShape 38"/>
          <p:cNvSpPr>
            <a:spLocks noChangeArrowheads="1"/>
          </p:cNvSpPr>
          <p:nvPr/>
        </p:nvSpPr>
        <p:spPr bwMode="auto">
          <a:xfrm>
            <a:off x="4047922" y="1552335"/>
            <a:ext cx="583909" cy="1143000"/>
          </a:xfrm>
          <a:prstGeom prst="roundRect">
            <a:avLst>
              <a:gd name="adj" fmla="val 18181"/>
            </a:avLst>
          </a:prstGeom>
          <a:solidFill>
            <a:srgbClr val="99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dirty="0" err="1" smtClean="0">
                <a:latin typeface="Courier New" pitchFamily="49" charset="0"/>
              </a:rPr>
              <a:t>mul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8" name="AutoShape 28"/>
          <p:cNvSpPr>
            <a:spLocks noChangeArrowheads="1"/>
          </p:cNvSpPr>
          <p:nvPr/>
        </p:nvSpPr>
        <p:spPr bwMode="auto">
          <a:xfrm>
            <a:off x="4045745" y="2942897"/>
            <a:ext cx="603250" cy="228600"/>
          </a:xfrm>
          <a:prstGeom prst="roundRect">
            <a:avLst>
              <a:gd name="adj" fmla="val 50000"/>
            </a:avLst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add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9" name="Line 18"/>
          <p:cNvSpPr>
            <a:spLocks noChangeShapeType="1"/>
          </p:cNvSpPr>
          <p:nvPr/>
        </p:nvSpPr>
        <p:spPr bwMode="auto">
          <a:xfrm>
            <a:off x="4342049" y="266659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0" name="Text Box 15"/>
          <p:cNvSpPr txBox="1">
            <a:spLocks noChangeArrowheads="1"/>
          </p:cNvSpPr>
          <p:nvPr/>
        </p:nvSpPr>
        <p:spPr bwMode="auto">
          <a:xfrm>
            <a:off x="4111194" y="3289869"/>
            <a:ext cx="4617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dirty="0" smtClean="0">
                <a:latin typeface="Courier New" pitchFamily="49" charset="0"/>
              </a:rPr>
              <a:t>r3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91" name="Line 18"/>
          <p:cNvSpPr>
            <a:spLocks noChangeShapeType="1"/>
          </p:cNvSpPr>
          <p:nvPr/>
        </p:nvSpPr>
        <p:spPr bwMode="auto">
          <a:xfrm>
            <a:off x="4200429" y="130386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pSp>
        <p:nvGrpSpPr>
          <p:cNvPr id="92" name="Group 91"/>
          <p:cNvGrpSpPr/>
          <p:nvPr/>
        </p:nvGrpSpPr>
        <p:grpSpPr>
          <a:xfrm>
            <a:off x="2413735" y="665561"/>
            <a:ext cx="2081087" cy="866903"/>
            <a:chOff x="784329" y="454750"/>
            <a:chExt cx="2461401" cy="866903"/>
          </a:xfrm>
        </p:grpSpPr>
        <p:cxnSp>
          <p:nvCxnSpPr>
            <p:cNvPr id="93" name="Straight Connector 92"/>
            <p:cNvCxnSpPr/>
            <p:nvPr/>
          </p:nvCxnSpPr>
          <p:spPr>
            <a:xfrm flipV="1">
              <a:off x="784329" y="454750"/>
              <a:ext cx="2454117" cy="1716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 flipH="1">
              <a:off x="3245730" y="454750"/>
              <a:ext cx="0" cy="8669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95" name="Line 18"/>
          <p:cNvSpPr>
            <a:spLocks noChangeShapeType="1"/>
          </p:cNvSpPr>
          <p:nvPr/>
        </p:nvSpPr>
        <p:spPr bwMode="auto">
          <a:xfrm>
            <a:off x="2160053" y="2283737"/>
            <a:ext cx="0" cy="228600"/>
          </a:xfrm>
          <a:prstGeom prst="line">
            <a:avLst/>
          </a:prstGeom>
          <a:noFill/>
          <a:ln w="9525">
            <a:solidFill>
              <a:schemeClr val="accent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6" name="Line 18"/>
          <p:cNvSpPr>
            <a:spLocks noChangeShapeType="1"/>
          </p:cNvSpPr>
          <p:nvPr/>
        </p:nvSpPr>
        <p:spPr bwMode="auto">
          <a:xfrm>
            <a:off x="1402761" y="180118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7" name="Line 18"/>
          <p:cNvSpPr>
            <a:spLocks noChangeShapeType="1"/>
          </p:cNvSpPr>
          <p:nvPr/>
        </p:nvSpPr>
        <p:spPr bwMode="auto">
          <a:xfrm>
            <a:off x="662633" y="1816292"/>
            <a:ext cx="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0" name="AutoShape 38"/>
          <p:cNvSpPr>
            <a:spLocks noChangeArrowheads="1"/>
          </p:cNvSpPr>
          <p:nvPr/>
        </p:nvSpPr>
        <p:spPr bwMode="auto">
          <a:xfrm>
            <a:off x="4819857" y="2054946"/>
            <a:ext cx="583909" cy="1143000"/>
          </a:xfrm>
          <a:prstGeom prst="roundRect">
            <a:avLst>
              <a:gd name="adj" fmla="val 18181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dirty="0" err="1" smtClean="0">
                <a:latin typeface="Courier New" pitchFamily="49" charset="0"/>
              </a:rPr>
              <a:t>mul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2" name="AutoShape 38"/>
          <p:cNvSpPr>
            <a:spLocks noChangeArrowheads="1"/>
          </p:cNvSpPr>
          <p:nvPr/>
        </p:nvSpPr>
        <p:spPr bwMode="auto">
          <a:xfrm>
            <a:off x="5539002" y="2054946"/>
            <a:ext cx="583909" cy="1143000"/>
          </a:xfrm>
          <a:prstGeom prst="roundRect">
            <a:avLst>
              <a:gd name="adj" fmla="val 18181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dirty="0" err="1" smtClean="0">
                <a:latin typeface="Courier New" pitchFamily="49" charset="0"/>
              </a:rPr>
              <a:t>mul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5" name="AutoShape 38"/>
          <p:cNvSpPr>
            <a:spLocks noChangeArrowheads="1"/>
          </p:cNvSpPr>
          <p:nvPr/>
        </p:nvSpPr>
        <p:spPr bwMode="auto">
          <a:xfrm>
            <a:off x="6288779" y="2480101"/>
            <a:ext cx="583909" cy="1143000"/>
          </a:xfrm>
          <a:prstGeom prst="roundRect">
            <a:avLst>
              <a:gd name="adj" fmla="val 18181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dirty="0" err="1" smtClean="0">
                <a:latin typeface="Courier New" pitchFamily="49" charset="0"/>
              </a:rPr>
              <a:t>mul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6" name="AutoShape 38"/>
          <p:cNvSpPr>
            <a:spLocks noChangeArrowheads="1"/>
          </p:cNvSpPr>
          <p:nvPr/>
        </p:nvSpPr>
        <p:spPr bwMode="auto">
          <a:xfrm>
            <a:off x="7007924" y="2492729"/>
            <a:ext cx="583909" cy="1143000"/>
          </a:xfrm>
          <a:prstGeom prst="roundRect">
            <a:avLst>
              <a:gd name="adj" fmla="val 18181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dirty="0" err="1" smtClean="0">
                <a:latin typeface="Courier New" pitchFamily="49" charset="0"/>
              </a:rPr>
              <a:t>mul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8" name="Line 18"/>
          <p:cNvSpPr>
            <a:spLocks noChangeShapeType="1"/>
          </p:cNvSpPr>
          <p:nvPr/>
        </p:nvSpPr>
        <p:spPr bwMode="auto">
          <a:xfrm flipH="1">
            <a:off x="5274483" y="137288"/>
            <a:ext cx="0" cy="190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9" name="Line 18"/>
          <p:cNvSpPr>
            <a:spLocks noChangeShapeType="1"/>
          </p:cNvSpPr>
          <p:nvPr/>
        </p:nvSpPr>
        <p:spPr bwMode="auto">
          <a:xfrm flipH="1">
            <a:off x="6010459" y="116197"/>
            <a:ext cx="0" cy="19221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0" name="Text Box 15"/>
          <p:cNvSpPr txBox="1">
            <a:spLocks noChangeArrowheads="1"/>
          </p:cNvSpPr>
          <p:nvPr/>
        </p:nvSpPr>
        <p:spPr bwMode="auto">
          <a:xfrm>
            <a:off x="6117310" y="1861756"/>
            <a:ext cx="8772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dirty="0" smtClean="0">
                <a:solidFill>
                  <a:srgbClr val="F79646"/>
                </a:solidFill>
                <a:latin typeface="Courier New" pitchFamily="49" charset="0"/>
              </a:rPr>
              <a:t>xpwr3</a:t>
            </a:r>
            <a:endParaRPr lang="en-US" dirty="0">
              <a:solidFill>
                <a:srgbClr val="F79646"/>
              </a:solidFill>
              <a:latin typeface="Times New Roman" pitchFamily="18" charset="0"/>
            </a:endParaRPr>
          </a:p>
        </p:txBody>
      </p:sp>
      <p:sp>
        <p:nvSpPr>
          <p:cNvPr id="112" name="Line 18"/>
          <p:cNvSpPr>
            <a:spLocks noChangeShapeType="1"/>
          </p:cNvSpPr>
          <p:nvPr/>
        </p:nvSpPr>
        <p:spPr bwMode="auto">
          <a:xfrm flipH="1">
            <a:off x="6779826" y="116197"/>
            <a:ext cx="0" cy="23072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3" name="Text Box 15"/>
          <p:cNvSpPr txBox="1">
            <a:spLocks noChangeArrowheads="1"/>
          </p:cNvSpPr>
          <p:nvPr/>
        </p:nvSpPr>
        <p:spPr bwMode="auto">
          <a:xfrm>
            <a:off x="4690504" y="3306298"/>
            <a:ext cx="8772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dirty="0" smtClean="0">
                <a:latin typeface="Courier New" pitchFamily="49" charset="0"/>
              </a:rPr>
              <a:t>xpwr1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14" name="Text Box 15"/>
          <p:cNvSpPr txBox="1">
            <a:spLocks noChangeArrowheads="1"/>
          </p:cNvSpPr>
          <p:nvPr/>
        </p:nvSpPr>
        <p:spPr bwMode="auto">
          <a:xfrm>
            <a:off x="5426480" y="3304249"/>
            <a:ext cx="8772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dirty="0" smtClean="0">
                <a:latin typeface="Courier New" pitchFamily="49" charset="0"/>
              </a:rPr>
              <a:t>xpwr2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15" name="Text Box 15"/>
          <p:cNvSpPr txBox="1">
            <a:spLocks noChangeArrowheads="1"/>
          </p:cNvSpPr>
          <p:nvPr/>
        </p:nvSpPr>
        <p:spPr bwMode="auto">
          <a:xfrm>
            <a:off x="6145292" y="3782708"/>
            <a:ext cx="8772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dirty="0" smtClean="0">
                <a:latin typeface="Courier New" pitchFamily="49" charset="0"/>
              </a:rPr>
              <a:t>xpwr3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16" name="AutoShape 28"/>
          <p:cNvSpPr>
            <a:spLocks noChangeArrowheads="1"/>
          </p:cNvSpPr>
          <p:nvPr/>
        </p:nvSpPr>
        <p:spPr bwMode="auto">
          <a:xfrm>
            <a:off x="7005747" y="3883291"/>
            <a:ext cx="603250" cy="22860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add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17" name="Line 18"/>
          <p:cNvSpPr>
            <a:spLocks noChangeShapeType="1"/>
          </p:cNvSpPr>
          <p:nvPr/>
        </p:nvSpPr>
        <p:spPr bwMode="auto">
          <a:xfrm>
            <a:off x="7302051" y="360698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8" name="Text Box 15"/>
          <p:cNvSpPr txBox="1">
            <a:spLocks noChangeArrowheads="1"/>
          </p:cNvSpPr>
          <p:nvPr/>
        </p:nvSpPr>
        <p:spPr bwMode="auto">
          <a:xfrm>
            <a:off x="6972638" y="1894029"/>
            <a:ext cx="4617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dirty="0" smtClean="0">
                <a:latin typeface="Courier New" pitchFamily="49" charset="0"/>
              </a:rPr>
              <a:t>r1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19" name="Line 18"/>
          <p:cNvSpPr>
            <a:spLocks noChangeShapeType="1"/>
          </p:cNvSpPr>
          <p:nvPr/>
        </p:nvSpPr>
        <p:spPr bwMode="auto">
          <a:xfrm>
            <a:off x="7160431" y="224425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6" name="AutoShape 38"/>
          <p:cNvSpPr>
            <a:spLocks noChangeArrowheads="1"/>
          </p:cNvSpPr>
          <p:nvPr/>
        </p:nvSpPr>
        <p:spPr bwMode="auto">
          <a:xfrm>
            <a:off x="7799636" y="2944228"/>
            <a:ext cx="583909" cy="1143000"/>
          </a:xfrm>
          <a:prstGeom prst="roundRect">
            <a:avLst>
              <a:gd name="adj" fmla="val 18181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dirty="0" err="1" smtClean="0">
                <a:latin typeface="Courier New" pitchFamily="49" charset="0"/>
              </a:rPr>
              <a:t>mul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7" name="AutoShape 28"/>
          <p:cNvSpPr>
            <a:spLocks noChangeArrowheads="1"/>
          </p:cNvSpPr>
          <p:nvPr/>
        </p:nvSpPr>
        <p:spPr bwMode="auto">
          <a:xfrm>
            <a:off x="7797459" y="4334790"/>
            <a:ext cx="603250" cy="22860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add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28" name="Line 18"/>
          <p:cNvSpPr>
            <a:spLocks noChangeShapeType="1"/>
          </p:cNvSpPr>
          <p:nvPr/>
        </p:nvSpPr>
        <p:spPr bwMode="auto">
          <a:xfrm>
            <a:off x="8093763" y="405848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9" name="Text Box 15"/>
          <p:cNvSpPr txBox="1">
            <a:spLocks noChangeArrowheads="1"/>
          </p:cNvSpPr>
          <p:nvPr/>
        </p:nvSpPr>
        <p:spPr bwMode="auto">
          <a:xfrm>
            <a:off x="7764350" y="2345528"/>
            <a:ext cx="4617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dirty="0" smtClean="0">
                <a:latin typeface="Courier New" pitchFamily="49" charset="0"/>
              </a:rPr>
              <a:t>r2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30" name="Line 18"/>
          <p:cNvSpPr>
            <a:spLocks noChangeShapeType="1"/>
          </p:cNvSpPr>
          <p:nvPr/>
        </p:nvSpPr>
        <p:spPr bwMode="auto">
          <a:xfrm>
            <a:off x="7952143" y="269575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1" name="AutoShape 38"/>
          <p:cNvSpPr>
            <a:spLocks noChangeArrowheads="1"/>
          </p:cNvSpPr>
          <p:nvPr/>
        </p:nvSpPr>
        <p:spPr bwMode="auto">
          <a:xfrm>
            <a:off x="8484120" y="2942179"/>
            <a:ext cx="583909" cy="1143000"/>
          </a:xfrm>
          <a:prstGeom prst="roundRect">
            <a:avLst>
              <a:gd name="adj" fmla="val 18181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dirty="0" err="1" smtClean="0">
                <a:latin typeface="Courier New" pitchFamily="49" charset="0"/>
              </a:rPr>
              <a:t>mul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2" name="AutoShape 28"/>
          <p:cNvSpPr>
            <a:spLocks noChangeArrowheads="1"/>
          </p:cNvSpPr>
          <p:nvPr/>
        </p:nvSpPr>
        <p:spPr bwMode="auto">
          <a:xfrm>
            <a:off x="8481943" y="4332741"/>
            <a:ext cx="603250" cy="22860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add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33" name="Line 18"/>
          <p:cNvSpPr>
            <a:spLocks noChangeShapeType="1"/>
          </p:cNvSpPr>
          <p:nvPr/>
        </p:nvSpPr>
        <p:spPr bwMode="auto">
          <a:xfrm>
            <a:off x="8778247" y="405643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5" name="Text Box 15"/>
          <p:cNvSpPr txBox="1">
            <a:spLocks noChangeArrowheads="1"/>
          </p:cNvSpPr>
          <p:nvPr/>
        </p:nvSpPr>
        <p:spPr bwMode="auto">
          <a:xfrm>
            <a:off x="8448834" y="2343479"/>
            <a:ext cx="4617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dirty="0" smtClean="0">
                <a:latin typeface="Courier New" pitchFamily="49" charset="0"/>
              </a:rPr>
              <a:t>r3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37" name="Line 18"/>
          <p:cNvSpPr>
            <a:spLocks noChangeShapeType="1"/>
          </p:cNvSpPr>
          <p:nvPr/>
        </p:nvSpPr>
        <p:spPr bwMode="auto">
          <a:xfrm>
            <a:off x="8636627" y="269370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7" name="Line 18"/>
          <p:cNvSpPr>
            <a:spLocks noChangeShapeType="1"/>
          </p:cNvSpPr>
          <p:nvPr/>
        </p:nvSpPr>
        <p:spPr bwMode="auto">
          <a:xfrm>
            <a:off x="6596251" y="3673581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9" name="Line 18"/>
          <p:cNvSpPr>
            <a:spLocks noChangeShapeType="1"/>
          </p:cNvSpPr>
          <p:nvPr/>
        </p:nvSpPr>
        <p:spPr bwMode="auto">
          <a:xfrm>
            <a:off x="5838959" y="319102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50" name="Line 18"/>
          <p:cNvSpPr>
            <a:spLocks noChangeShapeType="1"/>
          </p:cNvSpPr>
          <p:nvPr/>
        </p:nvSpPr>
        <p:spPr bwMode="auto">
          <a:xfrm>
            <a:off x="5098831" y="320613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11259435" y="96102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1" name="Freeform 42"/>
          <p:cNvSpPr>
            <a:spLocks/>
          </p:cNvSpPr>
          <p:nvPr/>
        </p:nvSpPr>
        <p:spPr bwMode="auto">
          <a:xfrm>
            <a:off x="1398097" y="1904147"/>
            <a:ext cx="4339815" cy="159955"/>
          </a:xfrm>
          <a:custGeom>
            <a:avLst/>
            <a:gdLst>
              <a:gd name="T0" fmla="*/ 0 w 432"/>
              <a:gd name="T1" fmla="*/ 0 h 144"/>
              <a:gd name="T2" fmla="*/ 0 w 432"/>
              <a:gd name="T3" fmla="*/ 48 h 144"/>
              <a:gd name="T4" fmla="*/ 432 w 432"/>
              <a:gd name="T5" fmla="*/ 48 h 144"/>
              <a:gd name="T6" fmla="*/ 432 w 432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44"/>
              <a:gd name="T14" fmla="*/ 432 w 432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44">
                <a:moveTo>
                  <a:pt x="0" y="0"/>
                </a:moveTo>
                <a:lnTo>
                  <a:pt x="0" y="48"/>
                </a:lnTo>
                <a:lnTo>
                  <a:pt x="432" y="48"/>
                </a:lnTo>
                <a:lnTo>
                  <a:pt x="432" y="144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9193" name="Freeform 42"/>
          <p:cNvSpPr>
            <a:spLocks/>
          </p:cNvSpPr>
          <p:nvPr/>
        </p:nvSpPr>
        <p:spPr bwMode="auto">
          <a:xfrm>
            <a:off x="662121" y="1825654"/>
            <a:ext cx="4339815" cy="214721"/>
          </a:xfrm>
          <a:custGeom>
            <a:avLst/>
            <a:gdLst>
              <a:gd name="T0" fmla="*/ 0 w 432"/>
              <a:gd name="T1" fmla="*/ 0 h 144"/>
              <a:gd name="T2" fmla="*/ 0 w 432"/>
              <a:gd name="T3" fmla="*/ 48 h 144"/>
              <a:gd name="T4" fmla="*/ 432 w 432"/>
              <a:gd name="T5" fmla="*/ 48 h 144"/>
              <a:gd name="T6" fmla="*/ 432 w 432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44"/>
              <a:gd name="T14" fmla="*/ 432 w 432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44">
                <a:moveTo>
                  <a:pt x="0" y="0"/>
                </a:moveTo>
                <a:lnTo>
                  <a:pt x="0" y="48"/>
                </a:lnTo>
                <a:lnTo>
                  <a:pt x="432" y="48"/>
                </a:lnTo>
                <a:lnTo>
                  <a:pt x="432" y="144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52" name="Text Box 15"/>
          <p:cNvSpPr txBox="1">
            <a:spLocks noChangeArrowheads="1"/>
          </p:cNvSpPr>
          <p:nvPr/>
        </p:nvSpPr>
        <p:spPr bwMode="auto">
          <a:xfrm>
            <a:off x="4540795" y="1472684"/>
            <a:ext cx="8772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xpwr1</a:t>
            </a:r>
            <a:endParaRPr lang="en-US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3" name="Text Box 15"/>
          <p:cNvSpPr txBox="1">
            <a:spLocks noChangeArrowheads="1"/>
          </p:cNvSpPr>
          <p:nvPr/>
        </p:nvSpPr>
        <p:spPr bwMode="auto">
          <a:xfrm>
            <a:off x="5216524" y="1465375"/>
            <a:ext cx="8772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dirty="0" smtClean="0">
                <a:solidFill>
                  <a:srgbClr val="3366FF"/>
                </a:solidFill>
                <a:latin typeface="Courier New" pitchFamily="49" charset="0"/>
              </a:rPr>
              <a:t>xpwr2</a:t>
            </a:r>
            <a:endParaRPr lang="en-US" dirty="0">
              <a:solidFill>
                <a:srgbClr val="3366FF"/>
              </a:solidFill>
              <a:latin typeface="Times New Roman" pitchFamily="18" charset="0"/>
            </a:endParaRPr>
          </a:p>
        </p:txBody>
      </p:sp>
      <p:sp>
        <p:nvSpPr>
          <p:cNvPr id="160" name="Freeform 42"/>
          <p:cNvSpPr>
            <a:spLocks/>
          </p:cNvSpPr>
          <p:nvPr/>
        </p:nvSpPr>
        <p:spPr bwMode="auto">
          <a:xfrm>
            <a:off x="2160053" y="2236118"/>
            <a:ext cx="4339815" cy="214721"/>
          </a:xfrm>
          <a:custGeom>
            <a:avLst/>
            <a:gdLst>
              <a:gd name="T0" fmla="*/ 0 w 432"/>
              <a:gd name="T1" fmla="*/ 0 h 144"/>
              <a:gd name="T2" fmla="*/ 0 w 432"/>
              <a:gd name="T3" fmla="*/ 48 h 144"/>
              <a:gd name="T4" fmla="*/ 432 w 432"/>
              <a:gd name="T5" fmla="*/ 48 h 144"/>
              <a:gd name="T6" fmla="*/ 432 w 432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44"/>
              <a:gd name="T14" fmla="*/ 432 w 432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44">
                <a:moveTo>
                  <a:pt x="0" y="0"/>
                </a:moveTo>
                <a:lnTo>
                  <a:pt x="0" y="48"/>
                </a:lnTo>
                <a:lnTo>
                  <a:pt x="432" y="48"/>
                </a:lnTo>
                <a:lnTo>
                  <a:pt x="432" y="144"/>
                </a:lnTo>
              </a:path>
            </a:pathLst>
          </a:custGeom>
          <a:noFill/>
          <a:ln w="28575" cmpd="sng">
            <a:solidFill>
              <a:srgbClr val="F79646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62" name="Line 18"/>
          <p:cNvSpPr>
            <a:spLocks noChangeShapeType="1"/>
          </p:cNvSpPr>
          <p:nvPr/>
        </p:nvSpPr>
        <p:spPr bwMode="auto">
          <a:xfrm>
            <a:off x="2863777" y="271276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64" name="Line 18"/>
          <p:cNvSpPr>
            <a:spLocks noChangeShapeType="1"/>
          </p:cNvSpPr>
          <p:nvPr/>
        </p:nvSpPr>
        <p:spPr bwMode="auto">
          <a:xfrm>
            <a:off x="3651245" y="317406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65" name="Line 18"/>
          <p:cNvSpPr>
            <a:spLocks noChangeShapeType="1"/>
          </p:cNvSpPr>
          <p:nvPr/>
        </p:nvSpPr>
        <p:spPr bwMode="auto">
          <a:xfrm>
            <a:off x="4352893" y="3172011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674711" y="2832201"/>
            <a:ext cx="0" cy="150258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74261" y="3227395"/>
            <a:ext cx="179892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3 cycles produce </a:t>
            </a:r>
          </a:p>
          <a:p>
            <a:r>
              <a:rPr lang="en-US" b="1" i="1" u="sng" dirty="0" smtClean="0">
                <a:solidFill>
                  <a:srgbClr val="FF0000"/>
                </a:solidFill>
              </a:rPr>
              <a:t>3 elements</a:t>
            </a:r>
            <a:endParaRPr lang="en-US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730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4391</TotalTime>
  <Words>251</Words>
  <Application>Microsoft Macintosh PowerPoint</Application>
  <PresentationFormat>On-screen Show (4:3)</PresentationFormat>
  <Paragraphs>106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Midterm postmortem</vt:lpstr>
      <vt:lpstr>Overall stats</vt:lpstr>
      <vt:lpstr>Common mistakes</vt:lpstr>
      <vt:lpstr>Q8(b): how to tell if the machine is 64-bit</vt:lpstr>
      <vt:lpstr>Q10: Memory hierarchy</vt:lpstr>
      <vt:lpstr>Q11: loop unrolling</vt:lpstr>
      <vt:lpstr>PowerPoint Presentation</vt:lpstr>
      <vt:lpstr>PowerPoint Presentation</vt:lpstr>
      <vt:lpstr>PowerPoint Presentation</vt:lpstr>
    </vt:vector>
  </TitlesOfParts>
  <Company>UofT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Ding Yuan</dc:creator>
  <cp:lastModifiedBy>Ding Yuan</cp:lastModifiedBy>
  <cp:revision>19</cp:revision>
  <dcterms:created xsi:type="dcterms:W3CDTF">2013-10-24T00:42:34Z</dcterms:created>
  <dcterms:modified xsi:type="dcterms:W3CDTF">2013-10-31T20:40:38Z</dcterms:modified>
</cp:coreProperties>
</file>