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4" r:id="rId3"/>
    <p:sldId id="257" r:id="rId4"/>
    <p:sldId id="259" r:id="rId5"/>
    <p:sldId id="260" r:id="rId6"/>
    <p:sldId id="279" r:id="rId7"/>
    <p:sldId id="261" r:id="rId8"/>
    <p:sldId id="262" r:id="rId9"/>
    <p:sldId id="263" r:id="rId10"/>
    <p:sldId id="265" r:id="rId11"/>
    <p:sldId id="269" r:id="rId12"/>
    <p:sldId id="268" r:id="rId13"/>
    <p:sldId id="276" r:id="rId14"/>
    <p:sldId id="270" r:id="rId15"/>
    <p:sldId id="271" r:id="rId16"/>
    <p:sldId id="267" r:id="rId17"/>
    <p:sldId id="280" r:id="rId18"/>
    <p:sldId id="277" r:id="rId19"/>
    <p:sldId id="273" r:id="rId20"/>
    <p:sldId id="274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 autoAdjust="0"/>
    <p:restoredTop sz="96327" autoAdjust="0"/>
  </p:normalViewPr>
  <p:slideViewPr>
    <p:cSldViewPr snapToGrid="0" snapToObjects="1">
      <p:cViewPr varScale="1">
        <p:scale>
          <a:sx n="114" d="100"/>
          <a:sy n="114" d="100"/>
        </p:scale>
        <p:origin x="18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5FA19-4AE7-394C-8E06-B4A0FB3E5AA8}" type="datetimeFigureOut">
              <a:rPr lang="en-US" smtClean="0"/>
              <a:pPr/>
              <a:t>12/7/22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3C84F-422D-1049-B727-5B751ACDAB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8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991A4-6061-8E40-B3BF-9224535D7C20}" type="datetimeFigureOut">
              <a:rPr lang="en-US" smtClean="0"/>
              <a:pPr/>
              <a:t>12/7/22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39927-3662-3B4E-89DF-65C239F3E8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903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r>
              <a:rPr lang="en-US" dirty="0"/>
              <a:t>Ding Yuan, ECE454</a:t>
            </a:r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Ding Yuan, ECE454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r>
              <a:rPr lang="en-CA" dirty="0"/>
              <a:t>9/10/13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Ding Yuan, ECE454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BCC3F0E-9362-6D47-9781-DB401EE9B6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123950"/>
            <a:ext cx="8064499" cy="1924050"/>
          </a:xfrm>
        </p:spPr>
        <p:txBody>
          <a:bodyPr/>
          <a:lstStyle/>
          <a:p>
            <a:r>
              <a:rPr lang="en-US" sz="4000" dirty="0"/>
              <a:t>ECE 244</a:t>
            </a:r>
            <a:br>
              <a:rPr lang="en-US" sz="4000" dirty="0"/>
            </a:br>
            <a:r>
              <a:rPr lang="en-US" sz="4000" dirty="0"/>
              <a:t>Programming Fundamentals</a:t>
            </a:r>
            <a:br>
              <a:rPr lang="en-US" sz="4000" dirty="0"/>
            </a:br>
            <a:r>
              <a:rPr lang="en-US" sz="4400" i="1" dirty="0"/>
              <a:t>Final Review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14400" y="3527777"/>
            <a:ext cx="734218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Ding Yuan</a:t>
            </a:r>
          </a:p>
          <a:p>
            <a:r>
              <a:rPr lang="en-US" sz="2800"/>
              <a:t>ECE Dept., University of Toronto</a:t>
            </a:r>
          </a:p>
          <a:p>
            <a:r>
              <a:rPr lang="en-US" sz="2800"/>
              <a:t>http://www.eecg.toronto.edu/~yuan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list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790700"/>
            <a:ext cx="8218488" cy="4521199"/>
          </a:xfrm>
        </p:spPr>
        <p:txBody>
          <a:bodyPr/>
          <a:lstStyle/>
          <a:p>
            <a:r>
              <a:rPr lang="en-US" dirty="0"/>
              <a:t>Insert: complexity T(n) = </a:t>
            </a:r>
          </a:p>
          <a:p>
            <a:pPr lvl="1"/>
            <a:r>
              <a:rPr lang="en-US" dirty="0"/>
              <a:t>O(1): unordered </a:t>
            </a:r>
          </a:p>
          <a:p>
            <a:pPr lvl="1"/>
            <a:r>
              <a:rPr lang="en-US" dirty="0"/>
              <a:t>O(n): ordered</a:t>
            </a:r>
          </a:p>
          <a:p>
            <a:r>
              <a:rPr lang="en-US" dirty="0"/>
              <a:t>Search: complexity T(n) =</a:t>
            </a:r>
          </a:p>
          <a:p>
            <a:pPr lvl="1"/>
            <a:r>
              <a:rPr lang="en-US" dirty="0"/>
              <a:t>O(n): unordered</a:t>
            </a:r>
          </a:p>
          <a:p>
            <a:pPr lvl="1"/>
            <a:r>
              <a:rPr lang="en-US" dirty="0"/>
              <a:t>O(n): ordered</a:t>
            </a:r>
          </a:p>
          <a:p>
            <a:r>
              <a:rPr lang="en-US" dirty="0"/>
              <a:t>Need to be very familiar w/ the concept &amp; implementation of common operations</a:t>
            </a:r>
          </a:p>
        </p:txBody>
      </p:sp>
    </p:spTree>
    <p:extLst>
      <p:ext uri="{BB962C8B-B14F-4D97-AF65-F5344CB8AC3E}">
        <p14:creationId xmlns:p14="http://schemas.microsoft.com/office/powerpoint/2010/main" val="116212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sort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31" t="-70" r="3631" b="3326"/>
          <a:stretch/>
        </p:blipFill>
        <p:spPr>
          <a:xfrm>
            <a:off x="2895599" y="3304068"/>
            <a:ext cx="6010275" cy="332533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8312" y="1790700"/>
            <a:ext cx="8218488" cy="452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application of recursion</a:t>
            </a:r>
          </a:p>
          <a:p>
            <a:r>
              <a:rPr lang="en-US" dirty="0"/>
              <a:t>Best case complexity: O(n*log(n))</a:t>
            </a:r>
          </a:p>
          <a:p>
            <a:r>
              <a:rPr lang="en-US" dirty="0"/>
              <a:t>Worst case complexity: O(n^2)</a:t>
            </a:r>
          </a:p>
        </p:txBody>
      </p:sp>
    </p:spTree>
    <p:extLst>
      <p:ext uri="{BB962C8B-B14F-4D97-AF65-F5344CB8AC3E}">
        <p14:creationId xmlns:p14="http://schemas.microsoft.com/office/powerpoint/2010/main" val="236373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very familiar w/ the algorithm and its implementation</a:t>
            </a:r>
          </a:p>
          <a:p>
            <a:r>
              <a:rPr lang="en-US" dirty="0"/>
              <a:t>Need to understand three traversals</a:t>
            </a:r>
          </a:p>
          <a:p>
            <a:pPr lvl="1"/>
            <a:r>
              <a:rPr lang="en-US" dirty="0"/>
              <a:t>Pre-order: NLR</a:t>
            </a:r>
          </a:p>
          <a:p>
            <a:pPr lvl="1"/>
            <a:r>
              <a:rPr lang="en-US" dirty="0"/>
              <a:t>In-order: LNR</a:t>
            </a:r>
          </a:p>
          <a:p>
            <a:pPr lvl="1"/>
            <a:r>
              <a:rPr lang="en-US" dirty="0"/>
              <a:t>Post-order: LRN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3906521"/>
            <a:ext cx="25908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0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Q7@2014 Final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5" b="2425"/>
          <a:stretch/>
        </p:blipFill>
        <p:spPr>
          <a:xfrm>
            <a:off x="170416" y="409258"/>
            <a:ext cx="8735830" cy="5864542"/>
          </a:xfrm>
        </p:spPr>
      </p:pic>
    </p:spTree>
    <p:extLst>
      <p:ext uri="{BB962C8B-B14F-4D97-AF65-F5344CB8AC3E}">
        <p14:creationId xmlns:p14="http://schemas.microsoft.com/office/powerpoint/2010/main" val="293813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381" y="1690476"/>
            <a:ext cx="904927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/>
                <a:cs typeface="Consolas"/>
              </a:rPr>
              <a:t>bool </a:t>
            </a:r>
            <a:r>
              <a:rPr lang="en-US" dirty="0" err="1">
                <a:latin typeface="Consolas"/>
                <a:cs typeface="Consolas"/>
              </a:rPr>
              <a:t>isBST</a:t>
            </a:r>
            <a:r>
              <a:rPr lang="en-US" dirty="0">
                <a:latin typeface="Consolas"/>
                <a:cs typeface="Consolas"/>
              </a:rPr>
              <a:t>(</a:t>
            </a:r>
            <a:r>
              <a:rPr lang="en-US" dirty="0" err="1">
                <a:latin typeface="Consolas"/>
                <a:cs typeface="Consolas"/>
              </a:rPr>
              <a:t>treeNode</a:t>
            </a:r>
            <a:r>
              <a:rPr lang="en-US" dirty="0">
                <a:latin typeface="Consolas"/>
                <a:cs typeface="Consolas"/>
              </a:rPr>
              <a:t> *root) {</a:t>
            </a:r>
          </a:p>
          <a:p>
            <a:r>
              <a:rPr lang="en-US" dirty="0">
                <a:latin typeface="Consolas"/>
                <a:cs typeface="Consolas"/>
              </a:rPr>
              <a:t>    if (root == NULL) return true;</a:t>
            </a:r>
          </a:p>
          <a:p>
            <a:r>
              <a:rPr lang="en-US" dirty="0">
                <a:latin typeface="Consolas"/>
                <a:cs typeface="Consolas"/>
              </a:rPr>
              <a:t>    </a:t>
            </a:r>
            <a:r>
              <a:rPr lang="en-US" dirty="0" err="1">
                <a:latin typeface="Consolas"/>
                <a:cs typeface="Consolas"/>
              </a:rPr>
              <a:t>treeNode</a:t>
            </a:r>
            <a:r>
              <a:rPr lang="en-US" dirty="0">
                <a:latin typeface="Consolas"/>
                <a:cs typeface="Consolas"/>
              </a:rPr>
              <a:t> * left = root-&gt;</a:t>
            </a:r>
            <a:r>
              <a:rPr lang="en-US" dirty="0" err="1">
                <a:latin typeface="Consolas"/>
                <a:cs typeface="Consolas"/>
              </a:rPr>
              <a:t>getLeft</a:t>
            </a:r>
            <a:r>
              <a:rPr lang="en-US" dirty="0">
                <a:latin typeface="Consolas"/>
                <a:cs typeface="Consolas"/>
              </a:rPr>
              <a:t>();</a:t>
            </a:r>
          </a:p>
          <a:p>
            <a:r>
              <a:rPr lang="en-US" dirty="0">
                <a:latin typeface="Consolas"/>
                <a:cs typeface="Consolas"/>
              </a:rPr>
              <a:t>    </a:t>
            </a:r>
            <a:r>
              <a:rPr lang="en-US" dirty="0" err="1">
                <a:latin typeface="Consolas"/>
                <a:cs typeface="Consolas"/>
              </a:rPr>
              <a:t>treeNode</a:t>
            </a:r>
            <a:r>
              <a:rPr lang="en-US" dirty="0">
                <a:latin typeface="Consolas"/>
                <a:cs typeface="Consolas"/>
              </a:rPr>
              <a:t> * right = root-&gt;</a:t>
            </a:r>
            <a:r>
              <a:rPr lang="en-US" dirty="0" err="1">
                <a:latin typeface="Consolas"/>
                <a:cs typeface="Consolas"/>
              </a:rPr>
              <a:t>getRight</a:t>
            </a:r>
            <a:r>
              <a:rPr lang="en-US" dirty="0">
                <a:latin typeface="Consolas"/>
                <a:cs typeface="Consolas"/>
              </a:rPr>
              <a:t>();</a:t>
            </a:r>
          </a:p>
          <a:p>
            <a:r>
              <a:rPr lang="en-US" dirty="0">
                <a:latin typeface="Consolas"/>
                <a:cs typeface="Consolas"/>
              </a:rPr>
              <a:t>    int key = root-&gt;</a:t>
            </a:r>
            <a:r>
              <a:rPr lang="en-US" dirty="0" err="1">
                <a:latin typeface="Consolas"/>
                <a:cs typeface="Consolas"/>
              </a:rPr>
              <a:t>getKey</a:t>
            </a:r>
            <a:r>
              <a:rPr lang="en-US" dirty="0">
                <a:latin typeface="Consolas"/>
                <a:cs typeface="Consolas"/>
              </a:rPr>
              <a:t>();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if (left == NULL &amp;&amp; right == NULL)</a:t>
            </a:r>
            <a:r>
              <a:rPr lang="en-CA" dirty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return true;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if (left == NULL &amp;&amp; right != NULL)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    if (right-&gt;</a:t>
            </a:r>
            <a:r>
              <a:rPr lang="en-US" dirty="0" err="1">
                <a:latin typeface="Consolas"/>
                <a:cs typeface="Consolas"/>
              </a:rPr>
              <a:t>getMin</a:t>
            </a:r>
            <a:r>
              <a:rPr lang="en-US" dirty="0">
                <a:latin typeface="Consolas"/>
                <a:cs typeface="Consolas"/>
              </a:rPr>
              <a:t>()-&gt;</a:t>
            </a:r>
            <a:r>
              <a:rPr lang="en-US" dirty="0" err="1">
                <a:latin typeface="Consolas"/>
                <a:cs typeface="Consolas"/>
              </a:rPr>
              <a:t>getKey</a:t>
            </a:r>
            <a:r>
              <a:rPr lang="en-US" dirty="0">
                <a:latin typeface="Consolas"/>
                <a:cs typeface="Consolas"/>
              </a:rPr>
              <a:t>() &gt; key)</a:t>
            </a:r>
            <a:r>
              <a:rPr lang="en-CA" dirty="0">
                <a:latin typeface="Consolas"/>
                <a:cs typeface="Consolas"/>
              </a:rPr>
              <a:t> </a:t>
            </a:r>
          </a:p>
          <a:p>
            <a:r>
              <a:rPr lang="en-CA" dirty="0">
                <a:latin typeface="Consolas"/>
                <a:cs typeface="Consolas"/>
              </a:rPr>
              <a:t>            </a:t>
            </a:r>
            <a:r>
              <a:rPr lang="en-US" dirty="0">
                <a:latin typeface="Consolas"/>
                <a:cs typeface="Consolas"/>
              </a:rPr>
              <a:t>return </a:t>
            </a:r>
            <a:r>
              <a:rPr lang="en-US" dirty="0" err="1">
                <a:latin typeface="Consolas"/>
                <a:cs typeface="Consolas"/>
              </a:rPr>
              <a:t>isBST</a:t>
            </a:r>
            <a:r>
              <a:rPr lang="en-US" dirty="0">
                <a:latin typeface="Consolas"/>
                <a:cs typeface="Consolas"/>
              </a:rPr>
              <a:t>(right);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    else</a:t>
            </a:r>
            <a:r>
              <a:rPr lang="en-CA" dirty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return false;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if (left != NULL &amp;&amp; right == NULL)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    if (left-&gt;</a:t>
            </a:r>
            <a:r>
              <a:rPr lang="en-US" dirty="0" err="1">
                <a:latin typeface="Consolas"/>
                <a:cs typeface="Consolas"/>
              </a:rPr>
              <a:t>getMax</a:t>
            </a:r>
            <a:r>
              <a:rPr lang="en-US" dirty="0">
                <a:latin typeface="Consolas"/>
                <a:cs typeface="Consolas"/>
              </a:rPr>
              <a:t>()-&gt;</a:t>
            </a:r>
            <a:r>
              <a:rPr lang="en-US" dirty="0" err="1">
                <a:latin typeface="Consolas"/>
                <a:cs typeface="Consolas"/>
              </a:rPr>
              <a:t>getKey</a:t>
            </a:r>
            <a:r>
              <a:rPr lang="en-US" dirty="0">
                <a:latin typeface="Consolas"/>
                <a:cs typeface="Consolas"/>
              </a:rPr>
              <a:t>() &lt; key) </a:t>
            </a:r>
          </a:p>
          <a:p>
            <a:r>
              <a:rPr lang="en-US" dirty="0">
                <a:latin typeface="Consolas"/>
                <a:cs typeface="Consolas"/>
              </a:rPr>
              <a:t>            return </a:t>
            </a:r>
            <a:r>
              <a:rPr lang="en-US" dirty="0" err="1">
                <a:latin typeface="Consolas"/>
                <a:cs typeface="Consolas"/>
              </a:rPr>
              <a:t>isBST</a:t>
            </a:r>
            <a:r>
              <a:rPr lang="en-US" dirty="0">
                <a:latin typeface="Consolas"/>
                <a:cs typeface="Consolas"/>
              </a:rPr>
              <a:t>(left);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    else return false;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if (left-&gt;</a:t>
            </a:r>
            <a:r>
              <a:rPr lang="en-US" dirty="0" err="1">
                <a:latin typeface="Consolas"/>
                <a:cs typeface="Consolas"/>
              </a:rPr>
              <a:t>getMax</a:t>
            </a:r>
            <a:r>
              <a:rPr lang="en-US" dirty="0">
                <a:latin typeface="Consolas"/>
                <a:cs typeface="Consolas"/>
              </a:rPr>
              <a:t>()-&gt;</a:t>
            </a:r>
            <a:r>
              <a:rPr lang="en-US" dirty="0" err="1">
                <a:latin typeface="Consolas"/>
                <a:cs typeface="Consolas"/>
              </a:rPr>
              <a:t>getKey</a:t>
            </a:r>
            <a:r>
              <a:rPr lang="en-US" dirty="0">
                <a:latin typeface="Consolas"/>
                <a:cs typeface="Consolas"/>
              </a:rPr>
              <a:t>()&lt;key &amp;&amp; right-&gt;</a:t>
            </a:r>
            <a:r>
              <a:rPr lang="en-US" dirty="0" err="1">
                <a:latin typeface="Consolas"/>
                <a:cs typeface="Consolas"/>
              </a:rPr>
              <a:t>getMin</a:t>
            </a:r>
            <a:r>
              <a:rPr lang="en-US" dirty="0">
                <a:latin typeface="Consolas"/>
                <a:cs typeface="Consolas"/>
              </a:rPr>
              <a:t>()-&gt;</a:t>
            </a:r>
            <a:r>
              <a:rPr lang="en-US" dirty="0" err="1">
                <a:latin typeface="Consolas"/>
                <a:cs typeface="Consolas"/>
              </a:rPr>
              <a:t>getKey</a:t>
            </a:r>
            <a:r>
              <a:rPr lang="en-US" dirty="0">
                <a:latin typeface="Consolas"/>
                <a:cs typeface="Consolas"/>
              </a:rPr>
              <a:t>()&gt;key)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    return </a:t>
            </a:r>
            <a:r>
              <a:rPr lang="en-US" dirty="0" err="1">
                <a:latin typeface="Consolas"/>
                <a:cs typeface="Consolas"/>
              </a:rPr>
              <a:t>isBST</a:t>
            </a:r>
            <a:r>
              <a:rPr lang="en-US" dirty="0">
                <a:latin typeface="Consolas"/>
                <a:cs typeface="Consolas"/>
              </a:rPr>
              <a:t>(left) &amp;&amp; </a:t>
            </a:r>
            <a:r>
              <a:rPr lang="en-US" dirty="0" err="1">
                <a:latin typeface="Consolas"/>
                <a:cs typeface="Consolas"/>
              </a:rPr>
              <a:t>isBST</a:t>
            </a:r>
            <a:r>
              <a:rPr lang="en-US" dirty="0">
                <a:latin typeface="Consolas"/>
                <a:cs typeface="Consolas"/>
              </a:rPr>
              <a:t> (right);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    return false;</a:t>
            </a:r>
            <a:endParaRPr lang="en-CA" dirty="0">
              <a:latin typeface="Consolas"/>
              <a:cs typeface="Consolas"/>
            </a:endParaRPr>
          </a:p>
          <a:p>
            <a:r>
              <a:rPr lang="en-US" dirty="0">
                <a:latin typeface="Consolas"/>
                <a:cs typeface="Consolas"/>
              </a:rPr>
              <a:t>}</a:t>
            </a:r>
            <a:endParaRPr lang="en-CA" dirty="0">
              <a:latin typeface="Consolas"/>
              <a:cs typeface="Consolas"/>
            </a:endParaRPr>
          </a:p>
          <a:p>
            <a:endParaRPr lang="en-US" dirty="0">
              <a:latin typeface="Consolas"/>
              <a:cs typeface="Consola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861" y="2887021"/>
            <a:ext cx="25908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72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04458"/>
            <a:ext cx="7345362" cy="1339850"/>
          </a:xfrm>
        </p:spPr>
        <p:txBody>
          <a:bodyPr/>
          <a:lstStyle/>
          <a:p>
            <a:r>
              <a:rPr lang="en-US" dirty="0"/>
              <a:t>2014F Q6 (Solution)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9" y="0"/>
            <a:ext cx="898954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B3832A-7508-83B8-98A7-73820F42F526}"/>
              </a:ext>
            </a:extLst>
          </p:cNvPr>
          <p:cNvSpPr txBox="1">
            <a:spLocks/>
          </p:cNvSpPr>
          <p:nvPr/>
        </p:nvSpPr>
        <p:spPr>
          <a:xfrm>
            <a:off x="5306460" y="-121008"/>
            <a:ext cx="3479730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2014F</a:t>
            </a:r>
          </a:p>
        </p:txBody>
      </p:sp>
    </p:spTree>
    <p:extLst>
      <p:ext uri="{BB962C8B-B14F-4D97-AF65-F5344CB8AC3E}">
        <p14:creationId xmlns:p14="http://schemas.microsoft.com/office/powerpoint/2010/main" val="277041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04458"/>
            <a:ext cx="7345362" cy="1339850"/>
          </a:xfrm>
        </p:spPr>
        <p:txBody>
          <a:bodyPr/>
          <a:lstStyle/>
          <a:p>
            <a:r>
              <a:rPr lang="en-US" dirty="0"/>
              <a:t>2014F Q6 (Solution)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60" y="1249479"/>
            <a:ext cx="7481515" cy="137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540" y="1823967"/>
            <a:ext cx="302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3940" y="1843505"/>
            <a:ext cx="420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3109" y="1843505"/>
            <a:ext cx="537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6808" y="1843505"/>
            <a:ext cx="302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5781675" y="1587500"/>
            <a:ext cx="2197100" cy="8763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null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913" y="2792042"/>
            <a:ext cx="75296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/>
                <a:cs typeface="Consolas"/>
              </a:rPr>
              <a:t> 1 </a:t>
            </a:r>
            <a:r>
              <a:rPr lang="en-US" dirty="0" err="1">
                <a:latin typeface="Consolas"/>
                <a:cs typeface="Consolas"/>
              </a:rPr>
              <a:t>listNode</a:t>
            </a:r>
            <a:r>
              <a:rPr lang="en-US" dirty="0">
                <a:latin typeface="Consolas"/>
                <a:cs typeface="Consolas"/>
              </a:rPr>
              <a:t>* </a:t>
            </a:r>
            <a:r>
              <a:rPr lang="en-US" dirty="0" err="1">
                <a:latin typeface="Consolas"/>
                <a:cs typeface="Consolas"/>
              </a:rPr>
              <a:t>ReverseList</a:t>
            </a:r>
            <a:r>
              <a:rPr lang="en-US" dirty="0">
                <a:latin typeface="Consolas"/>
                <a:cs typeface="Consolas"/>
              </a:rPr>
              <a:t> (</a:t>
            </a:r>
            <a:r>
              <a:rPr lang="en-US" dirty="0" err="1">
                <a:latin typeface="Consolas"/>
                <a:cs typeface="Consolas"/>
              </a:rPr>
              <a:t>listNode</a:t>
            </a:r>
            <a:r>
              <a:rPr lang="en-US" dirty="0">
                <a:latin typeface="Consolas"/>
                <a:cs typeface="Consolas"/>
              </a:rPr>
              <a:t> *head) {</a:t>
            </a:r>
          </a:p>
          <a:p>
            <a:r>
              <a:rPr lang="en-US" dirty="0">
                <a:latin typeface="Consolas"/>
                <a:cs typeface="Consolas"/>
              </a:rPr>
              <a:t> 2      if (head == NULL) return NULL;</a:t>
            </a:r>
          </a:p>
          <a:p>
            <a:r>
              <a:rPr lang="en-US" dirty="0">
                <a:latin typeface="Consolas"/>
                <a:cs typeface="Consolas"/>
              </a:rPr>
              <a:t> 3      if (head-&gt;</a:t>
            </a:r>
            <a:r>
              <a:rPr lang="en-US" dirty="0" err="1">
                <a:latin typeface="Consolas"/>
                <a:cs typeface="Consolas"/>
              </a:rPr>
              <a:t>getNext</a:t>
            </a:r>
            <a:r>
              <a:rPr lang="en-US" dirty="0">
                <a:latin typeface="Consolas"/>
                <a:cs typeface="Consolas"/>
              </a:rPr>
              <a:t>() == NULL)</a:t>
            </a:r>
          </a:p>
          <a:p>
            <a:r>
              <a:rPr lang="en-US" dirty="0">
                <a:latin typeface="Consolas"/>
                <a:cs typeface="Consolas"/>
              </a:rPr>
              <a:t> 4          return head;</a:t>
            </a:r>
          </a:p>
          <a:p>
            <a:r>
              <a:rPr lang="en-US" dirty="0">
                <a:latin typeface="Consolas"/>
                <a:cs typeface="Consolas"/>
              </a:rPr>
              <a:t> 5      </a:t>
            </a:r>
            <a:r>
              <a:rPr lang="en-US" dirty="0" err="1">
                <a:latin typeface="Consolas"/>
                <a:cs typeface="Consolas"/>
              </a:rPr>
              <a:t>listNode</a:t>
            </a:r>
            <a:r>
              <a:rPr lang="en-US" dirty="0">
                <a:latin typeface="Consolas"/>
                <a:cs typeface="Consolas"/>
              </a:rPr>
              <a:t>* </a:t>
            </a:r>
            <a:r>
              <a:rPr lang="en-US" dirty="0" err="1">
                <a:latin typeface="Consolas"/>
                <a:cs typeface="Consolas"/>
              </a:rPr>
              <a:t>newhead</a:t>
            </a:r>
            <a:r>
              <a:rPr lang="en-US" dirty="0">
                <a:latin typeface="Consolas"/>
                <a:cs typeface="Consolas"/>
              </a:rPr>
              <a:t> = </a:t>
            </a:r>
            <a:r>
              <a:rPr lang="en-US" dirty="0" err="1">
                <a:latin typeface="Consolas"/>
                <a:cs typeface="Consolas"/>
              </a:rPr>
              <a:t>ReverseList</a:t>
            </a:r>
            <a:r>
              <a:rPr lang="en-US" dirty="0">
                <a:latin typeface="Consolas"/>
                <a:cs typeface="Consolas"/>
              </a:rPr>
              <a:t> (head-&gt;</a:t>
            </a:r>
            <a:r>
              <a:rPr lang="en-US" dirty="0" err="1">
                <a:latin typeface="Consolas"/>
                <a:cs typeface="Consolas"/>
              </a:rPr>
              <a:t>getNext</a:t>
            </a:r>
            <a:r>
              <a:rPr lang="en-US" dirty="0">
                <a:latin typeface="Consolas"/>
                <a:cs typeface="Consolas"/>
              </a:rPr>
              <a:t>());</a:t>
            </a:r>
          </a:p>
          <a:p>
            <a:r>
              <a:rPr lang="en-US" dirty="0">
                <a:latin typeface="Consolas"/>
                <a:cs typeface="Consolas"/>
              </a:rPr>
              <a:t> 6      head-&gt;</a:t>
            </a:r>
            <a:r>
              <a:rPr lang="en-US" dirty="0" err="1">
                <a:latin typeface="Consolas"/>
                <a:cs typeface="Consolas"/>
              </a:rPr>
              <a:t>getNext</a:t>
            </a:r>
            <a:r>
              <a:rPr lang="en-US" dirty="0">
                <a:latin typeface="Consolas"/>
                <a:cs typeface="Consolas"/>
              </a:rPr>
              <a:t>()-&gt;</a:t>
            </a:r>
            <a:r>
              <a:rPr lang="en-US" dirty="0" err="1">
                <a:latin typeface="Consolas"/>
                <a:cs typeface="Consolas"/>
              </a:rPr>
              <a:t>setNext</a:t>
            </a:r>
            <a:r>
              <a:rPr lang="en-US" dirty="0">
                <a:latin typeface="Consolas"/>
                <a:cs typeface="Consolas"/>
              </a:rPr>
              <a:t>(head);</a:t>
            </a:r>
          </a:p>
          <a:p>
            <a:r>
              <a:rPr lang="en-US" dirty="0">
                <a:latin typeface="Consolas"/>
                <a:cs typeface="Consolas"/>
              </a:rPr>
              <a:t> 7      head-&gt;</a:t>
            </a:r>
            <a:r>
              <a:rPr lang="en-US" dirty="0" err="1">
                <a:latin typeface="Consolas"/>
                <a:cs typeface="Consolas"/>
              </a:rPr>
              <a:t>setNext</a:t>
            </a:r>
            <a:r>
              <a:rPr lang="en-US" dirty="0">
                <a:latin typeface="Consolas"/>
                <a:cs typeface="Consolas"/>
              </a:rPr>
              <a:t>(NULL);</a:t>
            </a:r>
          </a:p>
          <a:p>
            <a:r>
              <a:rPr lang="en-US" dirty="0">
                <a:latin typeface="Consolas"/>
                <a:cs typeface="Consolas"/>
              </a:rPr>
              <a:t> 8      return </a:t>
            </a:r>
            <a:r>
              <a:rPr lang="en-US" dirty="0" err="1">
                <a:latin typeface="Consolas"/>
                <a:cs typeface="Consolas"/>
              </a:rPr>
              <a:t>newhead</a:t>
            </a:r>
            <a:r>
              <a:rPr lang="en-US" dirty="0">
                <a:latin typeface="Consolas"/>
                <a:cs typeface="Consolas"/>
              </a:rPr>
              <a:t>;</a:t>
            </a:r>
          </a:p>
          <a:p>
            <a:r>
              <a:rPr lang="en-US" dirty="0">
                <a:latin typeface="Consolas"/>
                <a:cs typeface="Consolas"/>
              </a:rPr>
              <a:t> 9  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5575" y="1117084"/>
            <a:ext cx="1000125" cy="5715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listhead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3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Complexity: Big-Oh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2014 Final Q13</a:t>
            </a:r>
          </a:p>
        </p:txBody>
      </p:sp>
    </p:spTree>
    <p:extLst>
      <p:ext uri="{BB962C8B-B14F-4D97-AF65-F5344CB8AC3E}">
        <p14:creationId xmlns:p14="http://schemas.microsoft.com/office/powerpoint/2010/main" val="1646281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58" y="1765300"/>
            <a:ext cx="8607542" cy="44830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6900" y="2914650"/>
            <a:ext cx="1841500" cy="469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18725" y="5040868"/>
            <a:ext cx="64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6550" y="5904377"/>
            <a:ext cx="69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58077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exam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we discussed in the class, except for advanced topics</a:t>
            </a:r>
          </a:p>
          <a:p>
            <a:pPr lvl="1"/>
            <a:r>
              <a:rPr lang="en-US" dirty="0"/>
              <a:t>Debugging</a:t>
            </a:r>
          </a:p>
          <a:p>
            <a:pPr lvl="1"/>
            <a:r>
              <a:rPr lang="en-US" dirty="0"/>
              <a:t>Typing</a:t>
            </a:r>
          </a:p>
          <a:p>
            <a:pPr lvl="1"/>
            <a:endParaRPr lang="en-US" dirty="0"/>
          </a:p>
          <a:p>
            <a:r>
              <a:rPr lang="en-US" dirty="0"/>
              <a:t>Hash table is part of the exam</a:t>
            </a:r>
          </a:p>
        </p:txBody>
      </p:sp>
    </p:spTree>
    <p:extLst>
      <p:ext uri="{BB962C8B-B14F-4D97-AF65-F5344CB8AC3E}">
        <p14:creationId xmlns:p14="http://schemas.microsoft.com/office/powerpoint/2010/main" val="948127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Inheritance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133600"/>
            <a:ext cx="8089900" cy="4089399"/>
          </a:xfrm>
        </p:spPr>
        <p:txBody>
          <a:bodyPr/>
          <a:lstStyle/>
          <a:p>
            <a:r>
              <a:rPr lang="en-US" dirty="0"/>
              <a:t>True or false</a:t>
            </a:r>
          </a:p>
          <a:p>
            <a:pPr lvl="1"/>
            <a:r>
              <a:rPr lang="en-US" dirty="0"/>
              <a:t>a derived class inherits a private member of the base class?</a:t>
            </a:r>
          </a:p>
          <a:p>
            <a:pPr lvl="1"/>
            <a:r>
              <a:rPr lang="en-US" dirty="0"/>
              <a:t>a derived class inherits a protected member of the base class?</a:t>
            </a:r>
          </a:p>
          <a:p>
            <a:pPr lvl="1"/>
            <a:r>
              <a:rPr lang="en-US" dirty="0"/>
              <a:t>Inheritance can form a hierarchy</a:t>
            </a:r>
          </a:p>
          <a:p>
            <a:pPr lvl="1"/>
            <a:endParaRPr lang="en-US" dirty="0"/>
          </a:p>
          <a:p>
            <a:r>
              <a:rPr lang="en-US" dirty="0"/>
              <a:t>Sequence of invocation</a:t>
            </a:r>
          </a:p>
          <a:p>
            <a:pPr lvl="1"/>
            <a:r>
              <a:rPr lang="en-US" dirty="0"/>
              <a:t>Constructor: from base to derived</a:t>
            </a:r>
          </a:p>
          <a:p>
            <a:pPr lvl="1"/>
            <a:r>
              <a:rPr lang="en-US" dirty="0"/>
              <a:t>Destructor: from derived to base</a:t>
            </a:r>
          </a:p>
          <a:p>
            <a:pPr lvl="1"/>
            <a:r>
              <a:rPr lang="en-US" dirty="0"/>
              <a:t>Like a stack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BBE18-F93A-1B13-8104-2BE0E6669076}"/>
              </a:ext>
            </a:extLst>
          </p:cNvPr>
          <p:cNvSpPr txBox="1"/>
          <p:nvPr/>
        </p:nvSpPr>
        <p:spPr>
          <a:xfrm>
            <a:off x="6122175" y="4394864"/>
            <a:ext cx="142875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0E4A9-3523-D1F7-D166-48263EC9B190}"/>
              </a:ext>
            </a:extLst>
          </p:cNvPr>
          <p:cNvSpPr txBox="1"/>
          <p:nvPr/>
        </p:nvSpPr>
        <p:spPr>
          <a:xfrm>
            <a:off x="6165077" y="5083352"/>
            <a:ext cx="13367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Employee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34B5-9B48-98CA-1AF9-37FC3A92B7A8}"/>
              </a:ext>
            </a:extLst>
          </p:cNvPr>
          <p:cNvSpPr txBox="1"/>
          <p:nvPr/>
        </p:nvSpPr>
        <p:spPr>
          <a:xfrm>
            <a:off x="6155473" y="5743752"/>
            <a:ext cx="13367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Manager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33E5D6-17DA-2533-BC18-98DD166D8FF2}"/>
              </a:ext>
            </a:extLst>
          </p:cNvPr>
          <p:cNvCxnSpPr>
            <a:stCxn id="6" idx="0"/>
            <a:endCxn id="5" idx="2"/>
          </p:cNvCxnSpPr>
          <p:nvPr/>
        </p:nvCxnSpPr>
        <p:spPr>
          <a:xfrm flipV="1">
            <a:off x="6833454" y="4794974"/>
            <a:ext cx="3096" cy="288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C1E850-1C8C-9BCE-8CDA-27D2716BE97F}"/>
              </a:ext>
            </a:extLst>
          </p:cNvPr>
          <p:cNvCxnSpPr>
            <a:stCxn id="7" idx="0"/>
            <a:endCxn id="6" idx="2"/>
          </p:cNvCxnSpPr>
          <p:nvPr/>
        </p:nvCxnSpPr>
        <p:spPr>
          <a:xfrm flipV="1">
            <a:off x="6823850" y="5483462"/>
            <a:ext cx="9604" cy="260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652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C708E-C639-704E-D015-848B02E6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4A2F6-746C-FDD5-B534-1A6009C47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2" y="2133601"/>
            <a:ext cx="7975531" cy="3931920"/>
          </a:xfrm>
        </p:spPr>
        <p:txBody>
          <a:bodyPr/>
          <a:lstStyle/>
          <a:p>
            <a:r>
              <a:rPr lang="en-US" dirty="0"/>
              <a:t>O(1) insertion/search/deletion</a:t>
            </a:r>
          </a:p>
          <a:p>
            <a:r>
              <a:rPr lang="en-US" dirty="0"/>
              <a:t>Large array</a:t>
            </a:r>
          </a:p>
          <a:p>
            <a:r>
              <a:rPr lang="en-US" dirty="0"/>
              <a:t>index = </a:t>
            </a:r>
            <a:r>
              <a:rPr lang="en-US" dirty="0" err="1"/>
              <a:t>hash_function</a:t>
            </a:r>
            <a:r>
              <a:rPr lang="en-US" dirty="0"/>
              <a:t>(key)</a:t>
            </a:r>
          </a:p>
          <a:p>
            <a:r>
              <a:rPr lang="en-US" dirty="0"/>
              <a:t>Chaining for collision</a:t>
            </a:r>
          </a:p>
          <a:p>
            <a:pPr lvl="1"/>
            <a:r>
              <a:rPr lang="en-US" dirty="0"/>
              <a:t>Linked list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8ADFE4-8D9B-B7E9-82DB-73CA06959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202105"/>
              </p:ext>
            </p:extLst>
          </p:nvPr>
        </p:nvGraphicFramePr>
        <p:xfrm>
          <a:off x="7009555" y="3688655"/>
          <a:ext cx="432645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97CF54-DE54-D918-95A7-F9A500C9B918}"/>
              </a:ext>
            </a:extLst>
          </p:cNvPr>
          <p:cNvSpPr txBox="1"/>
          <p:nvPr/>
        </p:nvSpPr>
        <p:spPr>
          <a:xfrm>
            <a:off x="6539655" y="3663255"/>
            <a:ext cx="3415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</a:p>
          <a:p>
            <a:r>
              <a:rPr lang="en-US" sz="2400" dirty="0"/>
              <a:t>1</a:t>
            </a:r>
          </a:p>
          <a:p>
            <a:r>
              <a:rPr lang="en-US" sz="2400" dirty="0"/>
              <a:t>2</a:t>
            </a:r>
          </a:p>
          <a:p>
            <a:r>
              <a:rPr lang="en-US" sz="2400" dirty="0"/>
              <a:t>3</a:t>
            </a:r>
          </a:p>
          <a:p>
            <a:r>
              <a:rPr lang="en-US" sz="2400" dirty="0"/>
              <a:t>4</a:t>
            </a:r>
          </a:p>
          <a:p>
            <a:r>
              <a:rPr lang="en-US" sz="2400" dirty="0"/>
              <a:t>5</a:t>
            </a:r>
          </a:p>
          <a:p>
            <a:r>
              <a:rPr lang="en-US" sz="2400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877CA-F61C-7037-1E0D-E813DD3083D5}"/>
              </a:ext>
            </a:extLst>
          </p:cNvPr>
          <p:cNvSpPr txBox="1"/>
          <p:nvPr/>
        </p:nvSpPr>
        <p:spPr>
          <a:xfrm>
            <a:off x="7685830" y="4412554"/>
            <a:ext cx="42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15616-37E8-1FEF-1374-6CC5869975F2}"/>
              </a:ext>
            </a:extLst>
          </p:cNvPr>
          <p:cNvSpPr txBox="1"/>
          <p:nvPr/>
        </p:nvSpPr>
        <p:spPr>
          <a:xfrm>
            <a:off x="7673130" y="5174554"/>
            <a:ext cx="42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D25A1-AB36-D338-3FF5-6EE0D71BE9FE}"/>
              </a:ext>
            </a:extLst>
          </p:cNvPr>
          <p:cNvSpPr txBox="1"/>
          <p:nvPr/>
        </p:nvSpPr>
        <p:spPr>
          <a:xfrm>
            <a:off x="7692571" y="3650555"/>
            <a:ext cx="42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895B5-1F1C-4D11-751B-7B67EAD92DCB}"/>
              </a:ext>
            </a:extLst>
          </p:cNvPr>
          <p:cNvSpPr txBox="1"/>
          <p:nvPr/>
        </p:nvSpPr>
        <p:spPr>
          <a:xfrm>
            <a:off x="8391978" y="3663255"/>
            <a:ext cx="30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3D060C-590F-23C3-87F9-6C0A01D950E4}"/>
              </a:ext>
            </a:extLst>
          </p:cNvPr>
          <p:cNvCxnSpPr/>
          <p:nvPr/>
        </p:nvCxnSpPr>
        <p:spPr>
          <a:xfrm>
            <a:off x="7331137" y="3860800"/>
            <a:ext cx="3868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8076F8-F212-4DE6-7ED1-628D25D53AD8}"/>
              </a:ext>
            </a:extLst>
          </p:cNvPr>
          <p:cNvCxnSpPr/>
          <p:nvPr/>
        </p:nvCxnSpPr>
        <p:spPr>
          <a:xfrm>
            <a:off x="8055037" y="3873500"/>
            <a:ext cx="3868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DC505A-1F7D-7EDE-D15B-C3C0F33F04F6}"/>
              </a:ext>
            </a:extLst>
          </p:cNvPr>
          <p:cNvCxnSpPr/>
          <p:nvPr/>
        </p:nvCxnSpPr>
        <p:spPr>
          <a:xfrm>
            <a:off x="7318437" y="4622800"/>
            <a:ext cx="3868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94C8EF-399E-562D-051A-AF995B8D55EE}"/>
              </a:ext>
            </a:extLst>
          </p:cNvPr>
          <p:cNvCxnSpPr/>
          <p:nvPr/>
        </p:nvCxnSpPr>
        <p:spPr>
          <a:xfrm>
            <a:off x="7305737" y="5384800"/>
            <a:ext cx="3868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38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learnt after midterm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765300"/>
            <a:ext cx="7810500" cy="4584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Copy constructor</a:t>
            </a:r>
          </a:p>
          <a:p>
            <a:r>
              <a:rPr lang="en-US" dirty="0"/>
              <a:t>Linked list</a:t>
            </a:r>
          </a:p>
          <a:p>
            <a:r>
              <a:rPr lang="en-US" dirty="0"/>
              <a:t>Recursion</a:t>
            </a:r>
          </a:p>
          <a:p>
            <a:pPr lvl="1"/>
            <a:r>
              <a:rPr lang="en-US" dirty="0"/>
              <a:t>Quick sort</a:t>
            </a:r>
          </a:p>
          <a:p>
            <a:r>
              <a:rPr lang="en-US" dirty="0"/>
              <a:t>Binary Search Tree</a:t>
            </a:r>
          </a:p>
          <a:p>
            <a:r>
              <a:rPr lang="en-US" dirty="0"/>
              <a:t>Inheritance</a:t>
            </a:r>
          </a:p>
          <a:p>
            <a:r>
              <a:rPr lang="en-US" dirty="0"/>
              <a:t>Complexity</a:t>
            </a:r>
          </a:p>
          <a:p>
            <a:r>
              <a:rPr lang="en-US" dirty="0"/>
              <a:t>Hash table</a:t>
            </a:r>
          </a:p>
        </p:txBody>
      </p:sp>
    </p:spTree>
    <p:extLst>
      <p:ext uri="{BB962C8B-B14F-4D97-AF65-F5344CB8AC3E}">
        <p14:creationId xmlns:p14="http://schemas.microsoft.com/office/powerpoint/2010/main" val="86526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constructor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Prototype:</a:t>
            </a:r>
          </a:p>
          <a:p>
            <a:pPr marL="0" lvl="1" indent="0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dirty="0" err="1">
                <a:latin typeface="Consolas"/>
                <a:cs typeface="Consolas"/>
              </a:rPr>
              <a:t>MyClass</a:t>
            </a:r>
            <a:r>
              <a:rPr lang="en-US" dirty="0">
                <a:latin typeface="Consolas"/>
                <a:cs typeface="Consolas"/>
              </a:rPr>
              <a:t> ( </a:t>
            </a:r>
            <a:r>
              <a:rPr lang="en-US" dirty="0" err="1">
                <a:solidFill>
                  <a:srgbClr val="FF0000"/>
                </a:solidFill>
                <a:latin typeface="Consolas"/>
                <a:cs typeface="Consolas"/>
              </a:rPr>
              <a:t>const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err="1">
                <a:latin typeface="Consolas"/>
                <a:cs typeface="Consolas"/>
              </a:rPr>
              <a:t>MyClass</a:t>
            </a:r>
            <a:r>
              <a:rPr lang="en-US" b="1" dirty="0">
                <a:solidFill>
                  <a:srgbClr val="FF0000"/>
                </a:solidFill>
                <a:latin typeface="Consolas"/>
                <a:cs typeface="Consolas"/>
              </a:rPr>
              <a:t>&amp;</a:t>
            </a:r>
            <a:r>
              <a:rPr lang="en-US" dirty="0">
                <a:latin typeface="Consolas"/>
                <a:cs typeface="Consolas"/>
              </a:rPr>
              <a:t> other );</a:t>
            </a:r>
          </a:p>
          <a:p>
            <a:r>
              <a:rPr lang="en-US" dirty="0"/>
              <a:t>Why pass by reference?</a:t>
            </a:r>
          </a:p>
        </p:txBody>
      </p:sp>
    </p:spTree>
    <p:extLst>
      <p:ext uri="{BB962C8B-B14F-4D97-AF65-F5344CB8AC3E}">
        <p14:creationId xmlns:p14="http://schemas.microsoft.com/office/powerpoint/2010/main" val="262248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44158"/>
            <a:ext cx="8064499" cy="1339850"/>
          </a:xfrm>
        </p:spPr>
        <p:txBody>
          <a:bodyPr>
            <a:normAutofit fontScale="90000"/>
          </a:bodyPr>
          <a:lstStyle/>
          <a:p>
            <a:r>
              <a:rPr lang="en-US" dirty="0"/>
              <a:t>When is copy constructor called?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33601"/>
            <a:ext cx="8420100" cy="3931920"/>
          </a:xfrm>
        </p:spPr>
        <p:txBody>
          <a:bodyPr/>
          <a:lstStyle/>
          <a:p>
            <a:r>
              <a:rPr lang="en-US" dirty="0"/>
              <a:t>When instantiating one object from another of the same type</a:t>
            </a:r>
          </a:p>
          <a:p>
            <a:pPr lvl="1"/>
            <a:r>
              <a:rPr lang="en-US" dirty="0" err="1">
                <a:latin typeface="Consolas"/>
                <a:cs typeface="Consolas"/>
              </a:rPr>
              <a:t>MyClass</a:t>
            </a:r>
            <a:r>
              <a:rPr lang="en-US" dirty="0">
                <a:latin typeface="Consolas"/>
                <a:cs typeface="Consolas"/>
              </a:rPr>
              <a:t> a(b); // b is an object of </a:t>
            </a:r>
            <a:r>
              <a:rPr lang="en-US" dirty="0" err="1">
                <a:latin typeface="Consolas"/>
                <a:cs typeface="Consolas"/>
              </a:rPr>
              <a:t>MyClass</a:t>
            </a:r>
            <a:endParaRPr lang="en-US" dirty="0">
              <a:latin typeface="Consolas"/>
              <a:cs typeface="Consolas"/>
            </a:endParaRPr>
          </a:p>
          <a:p>
            <a:r>
              <a:rPr lang="en-US" dirty="0"/>
              <a:t>When an object is passed into a function by </a:t>
            </a:r>
            <a:r>
              <a:rPr lang="en-US" dirty="0">
                <a:solidFill>
                  <a:srgbClr val="FF0000"/>
                </a:solidFill>
              </a:rPr>
              <a:t>value</a:t>
            </a:r>
          </a:p>
          <a:p>
            <a:r>
              <a:rPr lang="en-US" dirty="0"/>
              <a:t>When an object is returned from a function by </a:t>
            </a:r>
            <a:r>
              <a:rPr lang="en-US" dirty="0">
                <a:solidFill>
                  <a:srgbClr val="FF0000"/>
                </a:solidFill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964741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7669-E4C0-102D-C85D-0CD48055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CF65-BF70-D24F-F404-80FD2BAD8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4F6A64-2D52-5C75-50D2-2F29BEC0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" y="1391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9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vs. shallow 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Compiler provides a default copy constructor that performs member-wise copy</a:t>
            </a:r>
          </a:p>
          <a:p>
            <a:r>
              <a:rPr lang="en-US" dirty="0"/>
              <a:t>Pointers in your class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you likely need:</a:t>
            </a:r>
          </a:p>
          <a:p>
            <a:pPr lvl="1"/>
            <a:r>
              <a:rPr lang="en-US" dirty="0"/>
              <a:t>custom copy constructor</a:t>
            </a:r>
          </a:p>
          <a:p>
            <a:pPr lvl="1"/>
            <a:r>
              <a:rPr lang="en-US" dirty="0"/>
              <a:t>custom assignment operator</a:t>
            </a:r>
          </a:p>
          <a:p>
            <a:pPr lvl="1"/>
            <a:r>
              <a:rPr lang="en-US" dirty="0"/>
              <a:t>custom destructor</a:t>
            </a:r>
          </a:p>
          <a:p>
            <a:pPr lvl="1"/>
            <a:r>
              <a:rPr lang="en-US" dirty="0"/>
              <a:t>Why?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4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Final 2014, Q2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2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60" y="3072421"/>
            <a:ext cx="7481515" cy="1377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1540" y="3646909"/>
            <a:ext cx="302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7940" y="3666447"/>
            <a:ext cx="420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7109" y="3666447"/>
            <a:ext cx="537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3508" y="3666447"/>
            <a:ext cx="302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member vars.: data and next</a:t>
            </a:r>
          </a:p>
          <a:p>
            <a:r>
              <a:rPr lang="en-US" dirty="0"/>
              <a:t>Unordered link list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Ordered link list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1" y="5040921"/>
            <a:ext cx="7481515" cy="137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931" y="5615409"/>
            <a:ext cx="302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0331" y="5634947"/>
            <a:ext cx="302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9500" y="5634947"/>
            <a:ext cx="420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5899" y="5634947"/>
            <a:ext cx="537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187</a:t>
            </a:r>
          </a:p>
        </p:txBody>
      </p:sp>
    </p:spTree>
    <p:extLst>
      <p:ext uri="{BB962C8B-B14F-4D97-AF65-F5344CB8AC3E}">
        <p14:creationId xmlns:p14="http://schemas.microsoft.com/office/powerpoint/2010/main" val="485725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70775</TotalTime>
  <Words>669</Words>
  <Application>Microsoft Macintosh PowerPoint</Application>
  <PresentationFormat>On-screen Show (4:3)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Brush Script MT</vt:lpstr>
      <vt:lpstr>Arial</vt:lpstr>
      <vt:lpstr>Calibri</vt:lpstr>
      <vt:lpstr>Calisto MT</vt:lpstr>
      <vt:lpstr>Consolas</vt:lpstr>
      <vt:lpstr>Capital</vt:lpstr>
      <vt:lpstr>ECE 244 Programming Fundamentals Final Review</vt:lpstr>
      <vt:lpstr>Final exam coverage</vt:lpstr>
      <vt:lpstr>What we learnt after midterm</vt:lpstr>
      <vt:lpstr>Copy constructor</vt:lpstr>
      <vt:lpstr>When is copy constructor called?</vt:lpstr>
      <vt:lpstr>PowerPoint Presentation</vt:lpstr>
      <vt:lpstr>Deep vs. shallow copy</vt:lpstr>
      <vt:lpstr>Example: Final 2014, Q2</vt:lpstr>
      <vt:lpstr>Linked list</vt:lpstr>
      <vt:lpstr>Linked list (cont.)</vt:lpstr>
      <vt:lpstr>Quick sort</vt:lpstr>
      <vt:lpstr>Binary Search Tree</vt:lpstr>
      <vt:lpstr>Q7@2014 Final</vt:lpstr>
      <vt:lpstr>PowerPoint Presentation</vt:lpstr>
      <vt:lpstr>Solution</vt:lpstr>
      <vt:lpstr>2014F Q6 (Solution)</vt:lpstr>
      <vt:lpstr>2014F Q6 (Solution)</vt:lpstr>
      <vt:lpstr>Complexity: Big-Oh notation</vt:lpstr>
      <vt:lpstr>Inheritance</vt:lpstr>
      <vt:lpstr>Inheritance (cont.)</vt:lpstr>
      <vt:lpstr>Hash 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ECE344</dc:title>
  <dc:creator>apple</dc:creator>
  <cp:lastModifiedBy>Ding Yuan</cp:lastModifiedBy>
  <cp:revision>487</cp:revision>
  <cp:lastPrinted>2014-09-05T01:43:19Z</cp:lastPrinted>
  <dcterms:created xsi:type="dcterms:W3CDTF">2013-01-10T16:28:45Z</dcterms:created>
  <dcterms:modified xsi:type="dcterms:W3CDTF">2022-12-07T21:21:01Z</dcterms:modified>
</cp:coreProperties>
</file>