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6" r:id="rId13"/>
    <p:sldId id="269" r:id="rId14"/>
    <p:sldId id="270" r:id="rId15"/>
    <p:sldId id="272" r:id="rId16"/>
    <p:sldId id="271" r:id="rId17"/>
    <p:sldId id="275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653" autoAdjust="0"/>
  </p:normalViewPr>
  <p:slideViewPr>
    <p:cSldViewPr snapToGrid="0" snapToObjects="1">
      <p:cViewPr varScale="1">
        <p:scale>
          <a:sx n="118" d="100"/>
          <a:sy n="118" d="100"/>
        </p:scale>
        <p:origin x="20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10/17/22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16: </a:t>
            </a:r>
            <a:r>
              <a:rPr lang="en-US" sz="4400" i="1" dirty="0"/>
              <a:t>Linked list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into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2133601"/>
            <a:ext cx="8102600" cy="3931920"/>
          </a:xfrm>
        </p:spPr>
        <p:txBody>
          <a:bodyPr/>
          <a:lstStyle/>
          <a:p>
            <a:r>
              <a:rPr lang="en-US" dirty="0"/>
              <a:t>Need to find the right location</a:t>
            </a:r>
          </a:p>
          <a:p>
            <a:r>
              <a:rPr lang="en-US" dirty="0"/>
              <a:t>Special cases to consider:</a:t>
            </a:r>
          </a:p>
          <a:p>
            <a:pPr lvl="1"/>
            <a:r>
              <a:rPr lang="en-US" dirty="0"/>
              <a:t>Inserting at the head of the list: need to change “head”</a:t>
            </a:r>
          </a:p>
          <a:p>
            <a:pPr lvl="1"/>
            <a:r>
              <a:rPr lang="en-US" dirty="0"/>
              <a:t>Inserting at the end: make sure the new node points to NULL</a:t>
            </a:r>
          </a:p>
          <a:p>
            <a:pPr lvl="1"/>
            <a:r>
              <a:rPr lang="en-US" dirty="0"/>
              <a:t>Inserting in middle: make sure “next” pointers are properly updated</a:t>
            </a:r>
          </a:p>
        </p:txBody>
      </p:sp>
    </p:spTree>
    <p:extLst>
      <p:ext uri="{BB962C8B-B14F-4D97-AF65-F5344CB8AC3E}">
        <p14:creationId xmlns:p14="http://schemas.microsoft.com/office/powerpoint/2010/main" val="2804129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879599"/>
            <a:ext cx="8267700" cy="215392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Need a pointer, p, to advance through the list</a:t>
            </a:r>
          </a:p>
          <a:p>
            <a:pPr lvl="1"/>
            <a:r>
              <a:rPr lang="en-US" dirty="0"/>
              <a:t>Stop at the a node when p-&gt;</a:t>
            </a:r>
            <a:r>
              <a:rPr lang="en-US" dirty="0" err="1"/>
              <a:t>getData</a:t>
            </a:r>
            <a:r>
              <a:rPr lang="en-US" dirty="0"/>
              <a:t>() &gt; _data, or p==NULL</a:t>
            </a:r>
          </a:p>
          <a:p>
            <a:r>
              <a:rPr lang="en-US" dirty="0"/>
              <a:t>But when it stops, it’s too late! We lost track of the previous node</a:t>
            </a:r>
          </a:p>
          <a:p>
            <a:pPr lvl="1"/>
            <a:r>
              <a:rPr lang="en-US" dirty="0"/>
              <a:t>Solution: use another pointer, </a:t>
            </a:r>
            <a:r>
              <a:rPr lang="en-US" dirty="0" err="1"/>
              <a:t>prev</a:t>
            </a:r>
            <a:r>
              <a:rPr lang="en-US" dirty="0"/>
              <a:t>, to follow p </a:t>
            </a:r>
          </a:p>
          <a:p>
            <a:pPr lvl="1"/>
            <a:r>
              <a:rPr lang="en-US" dirty="0"/>
              <a:t>If we have a doubly linked list, this is no longer a problem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460" y="4510505"/>
            <a:ext cx="7481515" cy="13774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1040" y="5084993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7440" y="5104531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76609" y="5104531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53008" y="5104531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</p:spTree>
    <p:extLst>
      <p:ext uri="{BB962C8B-B14F-4D97-AF65-F5344CB8AC3E}">
        <p14:creationId xmlns:p14="http://schemas.microsoft.com/office/powerpoint/2010/main" val="374976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1213" y="1917700"/>
            <a:ext cx="589574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void List::</a:t>
            </a:r>
            <a:r>
              <a:rPr lang="en-US" dirty="0" err="1">
                <a:latin typeface="Consolas"/>
                <a:cs typeface="Consolas"/>
              </a:rPr>
              <a:t>insertValue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_data)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  Node *n = new Node(_data);</a:t>
            </a:r>
          </a:p>
          <a:p>
            <a:r>
              <a:rPr lang="en-US" dirty="0">
                <a:latin typeface="Consolas"/>
                <a:cs typeface="Consolas"/>
              </a:rPr>
              <a:t>  Node *p = head;</a:t>
            </a:r>
          </a:p>
          <a:p>
            <a:r>
              <a:rPr lang="en-US" dirty="0">
                <a:latin typeface="Consolas"/>
                <a:cs typeface="Consolas"/>
              </a:rPr>
              <a:t>  Node *</a:t>
            </a:r>
            <a:r>
              <a:rPr lang="en-US" dirty="0" err="1">
                <a:latin typeface="Consolas"/>
                <a:cs typeface="Consolas"/>
              </a:rPr>
              <a:t>prev</a:t>
            </a:r>
            <a:r>
              <a:rPr lang="en-US" dirty="0">
                <a:latin typeface="Consolas"/>
                <a:cs typeface="Consolas"/>
              </a:rPr>
              <a:t> = NULL;</a:t>
            </a:r>
          </a:p>
          <a:p>
            <a:r>
              <a:rPr lang="en-US" dirty="0">
                <a:latin typeface="Consolas"/>
                <a:cs typeface="Consolas"/>
              </a:rPr>
              <a:t>  while (p != NULL &amp;&amp; p-&gt;</a:t>
            </a:r>
            <a:r>
              <a:rPr lang="en-US" dirty="0" err="1">
                <a:latin typeface="Consolas"/>
                <a:cs typeface="Consolas"/>
              </a:rPr>
              <a:t>getData</a:t>
            </a:r>
            <a:r>
              <a:rPr lang="en-US" dirty="0">
                <a:latin typeface="Consolas"/>
                <a:cs typeface="Consolas"/>
              </a:rPr>
              <a:t>() &lt; _data) {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prev</a:t>
            </a:r>
            <a:r>
              <a:rPr lang="en-US" dirty="0">
                <a:latin typeface="Consolas"/>
                <a:cs typeface="Consolas"/>
              </a:rPr>
              <a:t> = p;</a:t>
            </a:r>
          </a:p>
          <a:p>
            <a:r>
              <a:rPr lang="en-US" dirty="0">
                <a:latin typeface="Consolas"/>
                <a:cs typeface="Consolas"/>
              </a:rPr>
              <a:t>    p = p-&gt;</a:t>
            </a:r>
            <a:r>
              <a:rPr lang="en-US" dirty="0" err="1">
                <a:latin typeface="Consolas"/>
                <a:cs typeface="Consolas"/>
              </a:rPr>
              <a:t>getNext</a:t>
            </a:r>
            <a:r>
              <a:rPr lang="en-US" dirty="0">
                <a:latin typeface="Consolas"/>
                <a:cs typeface="Consolas"/>
              </a:rPr>
              <a:t>();</a:t>
            </a:r>
          </a:p>
          <a:p>
            <a:r>
              <a:rPr lang="en-US" dirty="0">
                <a:latin typeface="Consolas"/>
                <a:cs typeface="Consolas"/>
              </a:rPr>
              <a:t>  }</a:t>
            </a:r>
          </a:p>
          <a:p>
            <a:r>
              <a:rPr lang="en-US" dirty="0">
                <a:latin typeface="Consolas"/>
                <a:cs typeface="Consolas"/>
              </a:rPr>
              <a:t>  n-&gt;</a:t>
            </a:r>
            <a:r>
              <a:rPr lang="en-US" dirty="0" err="1">
                <a:latin typeface="Consolas"/>
                <a:cs typeface="Consolas"/>
              </a:rPr>
              <a:t>setNext</a:t>
            </a:r>
            <a:r>
              <a:rPr lang="en-US" dirty="0">
                <a:latin typeface="Consolas"/>
                <a:cs typeface="Consolas"/>
              </a:rPr>
              <a:t>(p);</a:t>
            </a:r>
          </a:p>
          <a:p>
            <a:r>
              <a:rPr lang="en-US" dirty="0">
                <a:latin typeface="Consolas"/>
                <a:cs typeface="Consolas"/>
              </a:rPr>
              <a:t>  if (</a:t>
            </a:r>
            <a:r>
              <a:rPr lang="en-US" dirty="0" err="1">
                <a:latin typeface="Consolas"/>
                <a:cs typeface="Consolas"/>
              </a:rPr>
              <a:t>prev</a:t>
            </a:r>
            <a:r>
              <a:rPr lang="en-US" dirty="0">
                <a:latin typeface="Consolas"/>
                <a:cs typeface="Consolas"/>
              </a:rPr>
              <a:t> == NULL)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head of the list</a:t>
            </a:r>
            <a:r>
              <a:rPr lang="en-US" dirty="0">
                <a:latin typeface="Consolas"/>
                <a:cs typeface="Consolas"/>
              </a:rPr>
              <a:t>!</a:t>
            </a:r>
          </a:p>
          <a:p>
            <a:r>
              <a:rPr lang="en-US" dirty="0">
                <a:latin typeface="Consolas"/>
                <a:cs typeface="Consolas"/>
              </a:rPr>
              <a:t>    head = n;</a:t>
            </a:r>
          </a:p>
          <a:p>
            <a:r>
              <a:rPr lang="en-US" dirty="0">
                <a:latin typeface="Consolas"/>
                <a:cs typeface="Consolas"/>
              </a:rPr>
              <a:t>  else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prev</a:t>
            </a:r>
            <a:r>
              <a:rPr lang="en-US" dirty="0">
                <a:latin typeface="Consolas"/>
                <a:cs typeface="Consolas"/>
              </a:rPr>
              <a:t>-&gt;</a:t>
            </a:r>
            <a:r>
              <a:rPr lang="en-US" dirty="0" err="1">
                <a:latin typeface="Consolas"/>
                <a:cs typeface="Consolas"/>
              </a:rPr>
              <a:t>setNext</a:t>
            </a:r>
            <a:r>
              <a:rPr lang="en-US" dirty="0">
                <a:latin typeface="Consolas"/>
                <a:cs typeface="Consolas"/>
              </a:rPr>
              <a:t>(n);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50864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112" y="2057399"/>
            <a:ext cx="7345363" cy="2534921"/>
          </a:xfrm>
        </p:spPr>
        <p:txBody>
          <a:bodyPr/>
          <a:lstStyle/>
          <a:p>
            <a:r>
              <a:rPr lang="en-US" dirty="0"/>
              <a:t>Similar to insert, use two pointers</a:t>
            </a:r>
          </a:p>
          <a:p>
            <a:pPr lvl="1"/>
            <a:r>
              <a:rPr lang="en-US" dirty="0"/>
              <a:t>But look for node whose value == _data</a:t>
            </a:r>
          </a:p>
          <a:p>
            <a:r>
              <a:rPr lang="en-US" dirty="0"/>
              <a:t>Return true if a _data is found (and deleted); return false if _data is not found in the list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960" y="4828005"/>
            <a:ext cx="7481515" cy="13774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4540" y="5402493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0940" y="5422031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0109" y="5422031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6508" y="5422031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09346" y="5238065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onsolas"/>
                <a:cs typeface="Consolas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13791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5613" y="352108"/>
            <a:ext cx="7037954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 1 </a:t>
            </a:r>
            <a:r>
              <a:rPr lang="en-US" dirty="0" err="1">
                <a:latin typeface="Consolas"/>
                <a:cs typeface="Consolas"/>
              </a:rPr>
              <a:t>bool</a:t>
            </a:r>
            <a:r>
              <a:rPr lang="en-US" dirty="0">
                <a:latin typeface="Consolas"/>
                <a:cs typeface="Consolas"/>
              </a:rPr>
              <a:t> List::</a:t>
            </a:r>
            <a:r>
              <a:rPr lang="en-US" dirty="0" err="1">
                <a:latin typeface="Consolas"/>
                <a:cs typeface="Consolas"/>
              </a:rPr>
              <a:t>deleteValue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_data) {</a:t>
            </a:r>
          </a:p>
          <a:p>
            <a:r>
              <a:rPr lang="en-US" dirty="0">
                <a:latin typeface="Consolas"/>
                <a:cs typeface="Consolas"/>
              </a:rPr>
              <a:t> 2   Node *p = head, *</a:t>
            </a:r>
            <a:r>
              <a:rPr lang="en-US" dirty="0" err="1">
                <a:latin typeface="Consolas"/>
                <a:cs typeface="Consolas"/>
              </a:rPr>
              <a:t>prev</a:t>
            </a:r>
            <a:r>
              <a:rPr lang="en-US" dirty="0">
                <a:latin typeface="Consolas"/>
                <a:cs typeface="Consolas"/>
              </a:rPr>
              <a:t> = NULL;</a:t>
            </a:r>
          </a:p>
          <a:p>
            <a:r>
              <a:rPr lang="en-US" dirty="0">
                <a:latin typeface="Consolas"/>
                <a:cs typeface="Consolas"/>
              </a:rPr>
              <a:t> 3   while (p != NULL &amp;&amp; p-&gt;</a:t>
            </a:r>
            <a:r>
              <a:rPr lang="en-US" dirty="0" err="1">
                <a:latin typeface="Consolas"/>
                <a:cs typeface="Consolas"/>
              </a:rPr>
              <a:t>getData</a:t>
            </a:r>
            <a:r>
              <a:rPr lang="en-US" dirty="0">
                <a:latin typeface="Consolas"/>
                <a:cs typeface="Consolas"/>
              </a:rPr>
              <a:t>() != _data) {</a:t>
            </a:r>
          </a:p>
          <a:p>
            <a:r>
              <a:rPr lang="en-US" dirty="0">
                <a:latin typeface="Consolas"/>
                <a:cs typeface="Consolas"/>
              </a:rPr>
              <a:t> 4     </a:t>
            </a:r>
            <a:r>
              <a:rPr lang="en-US" dirty="0" err="1">
                <a:latin typeface="Consolas"/>
                <a:cs typeface="Consolas"/>
              </a:rPr>
              <a:t>prev</a:t>
            </a:r>
            <a:r>
              <a:rPr lang="en-US" dirty="0">
                <a:latin typeface="Consolas"/>
                <a:cs typeface="Consolas"/>
              </a:rPr>
              <a:t> = p;</a:t>
            </a:r>
          </a:p>
          <a:p>
            <a:r>
              <a:rPr lang="en-US" dirty="0">
                <a:latin typeface="Consolas"/>
                <a:cs typeface="Consolas"/>
              </a:rPr>
              <a:t> 5     p = p-&gt;</a:t>
            </a:r>
            <a:r>
              <a:rPr lang="en-US" dirty="0" err="1">
                <a:latin typeface="Consolas"/>
                <a:cs typeface="Consolas"/>
              </a:rPr>
              <a:t>getNext</a:t>
            </a:r>
            <a:r>
              <a:rPr lang="en-US" dirty="0">
                <a:latin typeface="Consolas"/>
                <a:cs typeface="Consolas"/>
              </a:rPr>
              <a:t>();</a:t>
            </a:r>
          </a:p>
          <a:p>
            <a:r>
              <a:rPr lang="en-US" dirty="0">
                <a:latin typeface="Consolas"/>
                <a:cs typeface="Consolas"/>
              </a:rPr>
              <a:t> 6   }</a:t>
            </a:r>
          </a:p>
          <a:p>
            <a:r>
              <a:rPr lang="en-US" dirty="0">
                <a:latin typeface="Consolas"/>
                <a:cs typeface="Consolas"/>
              </a:rPr>
              <a:t> 7   if (p == NULL)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_data is not in the list</a:t>
            </a:r>
          </a:p>
          <a:p>
            <a:r>
              <a:rPr lang="en-US" dirty="0">
                <a:latin typeface="Consolas"/>
                <a:cs typeface="Consolas"/>
              </a:rPr>
              <a:t> 8     return false;</a:t>
            </a:r>
          </a:p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9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  /* Remove the node pointed by p from the list. */</a:t>
            </a:r>
          </a:p>
          <a:p>
            <a:r>
              <a:rPr lang="en-US" dirty="0">
                <a:latin typeface="Consolas"/>
                <a:cs typeface="Consolas"/>
              </a:rPr>
              <a:t>10   if (</a:t>
            </a:r>
            <a:r>
              <a:rPr lang="en-US" dirty="0" err="1">
                <a:latin typeface="Consolas"/>
                <a:cs typeface="Consolas"/>
              </a:rPr>
              <a:t>prev</a:t>
            </a:r>
            <a:r>
              <a:rPr lang="en-US" dirty="0">
                <a:latin typeface="Consolas"/>
                <a:cs typeface="Consolas"/>
              </a:rPr>
              <a:t> == NULL)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p is the head of the list!</a:t>
            </a:r>
          </a:p>
          <a:p>
            <a:r>
              <a:rPr lang="en-US" dirty="0">
                <a:latin typeface="Consolas"/>
                <a:cs typeface="Consolas"/>
              </a:rPr>
              <a:t>11     head = p-&gt;</a:t>
            </a:r>
            <a:r>
              <a:rPr lang="en-US" dirty="0" err="1">
                <a:latin typeface="Consolas"/>
                <a:cs typeface="Consolas"/>
              </a:rPr>
              <a:t>getNext</a:t>
            </a:r>
            <a:r>
              <a:rPr lang="en-US" dirty="0">
                <a:latin typeface="Consolas"/>
                <a:cs typeface="Consolas"/>
              </a:rPr>
              <a:t>();</a:t>
            </a:r>
          </a:p>
          <a:p>
            <a:r>
              <a:rPr lang="en-US" dirty="0">
                <a:latin typeface="Consolas"/>
                <a:cs typeface="Consolas"/>
              </a:rPr>
              <a:t>12   else</a:t>
            </a:r>
          </a:p>
          <a:p>
            <a:r>
              <a:rPr lang="en-US" dirty="0">
                <a:latin typeface="Consolas"/>
                <a:cs typeface="Consolas"/>
              </a:rPr>
              <a:t>13     </a:t>
            </a:r>
            <a:r>
              <a:rPr lang="en-US" dirty="0" err="1">
                <a:latin typeface="Consolas"/>
                <a:cs typeface="Consolas"/>
              </a:rPr>
              <a:t>prev</a:t>
            </a:r>
            <a:r>
              <a:rPr lang="en-US" dirty="0">
                <a:latin typeface="Consolas"/>
                <a:cs typeface="Consolas"/>
              </a:rPr>
              <a:t>-&gt;</a:t>
            </a:r>
            <a:r>
              <a:rPr lang="en-US" dirty="0" err="1">
                <a:latin typeface="Consolas"/>
                <a:cs typeface="Consolas"/>
              </a:rPr>
              <a:t>setNext</a:t>
            </a:r>
            <a:r>
              <a:rPr lang="en-US" dirty="0">
                <a:latin typeface="Consolas"/>
                <a:cs typeface="Consolas"/>
              </a:rPr>
              <a:t>(p-&gt;</a:t>
            </a:r>
            <a:r>
              <a:rPr lang="en-US" dirty="0" err="1">
                <a:latin typeface="Consolas"/>
                <a:cs typeface="Consolas"/>
              </a:rPr>
              <a:t>getNext</a:t>
            </a:r>
            <a:r>
              <a:rPr lang="en-US" dirty="0">
                <a:latin typeface="Consolas"/>
                <a:cs typeface="Consolas"/>
              </a:rPr>
              <a:t>());</a:t>
            </a:r>
          </a:p>
          <a:p>
            <a:r>
              <a:rPr lang="en-US" dirty="0">
                <a:latin typeface="Consolas"/>
                <a:cs typeface="Consolas"/>
              </a:rPr>
              <a:t>14   delete p;</a:t>
            </a:r>
          </a:p>
          <a:p>
            <a:r>
              <a:rPr lang="en-US" dirty="0">
                <a:latin typeface="Consolas"/>
                <a:cs typeface="Consolas"/>
              </a:rPr>
              <a:t>15   return true;</a:t>
            </a:r>
          </a:p>
          <a:p>
            <a:r>
              <a:rPr lang="en-US" dirty="0">
                <a:latin typeface="Consolas"/>
                <a:cs typeface="Consolas"/>
              </a:rPr>
              <a:t>16 }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060" y="4876424"/>
            <a:ext cx="7481515" cy="13774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5640" y="5450912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92040" y="5470450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51209" y="5470450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27608" y="5470450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62675" y="3399096"/>
            <a:ext cx="247382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Check: does it work</a:t>
            </a:r>
          </a:p>
          <a:p>
            <a:r>
              <a:rPr lang="en-US" dirty="0"/>
              <a:t> - if list is empty</a:t>
            </a:r>
          </a:p>
          <a:p>
            <a:r>
              <a:rPr lang="en-US" dirty="0"/>
              <a:t> - if _data not in list</a:t>
            </a:r>
          </a:p>
          <a:p>
            <a:r>
              <a:rPr lang="en-US" dirty="0"/>
              <a:t> - if _data first node</a:t>
            </a:r>
          </a:p>
          <a:p>
            <a:r>
              <a:rPr lang="en-US" dirty="0"/>
              <a:t> - if _data last node</a:t>
            </a:r>
          </a:p>
          <a:p>
            <a:r>
              <a:rPr lang="en-US" dirty="0"/>
              <a:t> - if _data in the middle</a:t>
            </a:r>
          </a:p>
        </p:txBody>
      </p:sp>
    </p:spTree>
    <p:extLst>
      <p:ext uri="{BB962C8B-B14F-4D97-AF65-F5344CB8AC3E}">
        <p14:creationId xmlns:p14="http://schemas.microsoft.com/office/powerpoint/2010/main" val="325799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803401"/>
            <a:ext cx="7345363" cy="3931920"/>
          </a:xfrm>
        </p:spPr>
        <p:txBody>
          <a:bodyPr/>
          <a:lstStyle/>
          <a:p>
            <a:r>
              <a:rPr lang="en-US" dirty="0"/>
              <a:t>You new, you delete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0513" y="2689284"/>
            <a:ext cx="32305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List::~List() {</a:t>
            </a:r>
          </a:p>
          <a:p>
            <a:r>
              <a:rPr lang="en-US" dirty="0">
                <a:latin typeface="Consolas"/>
                <a:cs typeface="Consolas"/>
              </a:rPr>
              <a:t>  Node *p;</a:t>
            </a:r>
          </a:p>
          <a:p>
            <a:r>
              <a:rPr lang="en-US" dirty="0">
                <a:latin typeface="Consolas"/>
                <a:cs typeface="Consolas"/>
              </a:rPr>
              <a:t>  while (head != NULL) {</a:t>
            </a:r>
          </a:p>
          <a:p>
            <a:r>
              <a:rPr lang="en-US" dirty="0">
                <a:latin typeface="Consolas"/>
                <a:cs typeface="Consolas"/>
              </a:rPr>
              <a:t>    p = head;</a:t>
            </a:r>
          </a:p>
          <a:p>
            <a:r>
              <a:rPr lang="en-US" dirty="0">
                <a:latin typeface="Consolas"/>
                <a:cs typeface="Consolas"/>
              </a:rPr>
              <a:t>    head = p-&gt;</a:t>
            </a:r>
            <a:r>
              <a:rPr lang="en-US" dirty="0" err="1">
                <a:latin typeface="Consolas"/>
                <a:cs typeface="Consolas"/>
              </a:rPr>
              <a:t>getNext</a:t>
            </a:r>
            <a:r>
              <a:rPr lang="en-US" dirty="0">
                <a:latin typeface="Consolas"/>
                <a:cs typeface="Consolas"/>
              </a:rPr>
              <a:t>();</a:t>
            </a:r>
          </a:p>
          <a:p>
            <a:r>
              <a:rPr lang="en-US" dirty="0">
                <a:latin typeface="Consolas"/>
                <a:cs typeface="Consolas"/>
              </a:rPr>
              <a:t>    delete p;</a:t>
            </a:r>
          </a:p>
          <a:p>
            <a:r>
              <a:rPr lang="en-US" dirty="0">
                <a:latin typeface="Consolas"/>
                <a:cs typeface="Consolas"/>
              </a:rPr>
              <a:t>  }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47913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C++ does shallow copy by default</a:t>
            </a:r>
          </a:p>
          <a:p>
            <a:r>
              <a:rPr lang="en-US" dirty="0"/>
              <a:t>We need to create constructor that does deep copy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60" y="3288924"/>
            <a:ext cx="7481515" cy="13774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31540" y="3863412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07940" y="3882950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67109" y="3882950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43508" y="3882950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351" y="4404682"/>
            <a:ext cx="7481515" cy="137746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93931" y="4979170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70331" y="4998708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29500" y="4998708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05899" y="4998708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sp>
        <p:nvSpPr>
          <p:cNvPr id="14" name="Down Arrow 13"/>
          <p:cNvSpPr/>
          <p:nvPr/>
        </p:nvSpPr>
        <p:spPr>
          <a:xfrm>
            <a:off x="1333500" y="4404682"/>
            <a:ext cx="162767" cy="3578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3009900" y="4404682"/>
            <a:ext cx="162767" cy="3578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4658516" y="4404682"/>
            <a:ext cx="162767" cy="3578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322216" y="4404682"/>
            <a:ext cx="162767" cy="3578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907940" y="3218934"/>
            <a:ext cx="609519" cy="552966"/>
            <a:chOff x="2907940" y="3218934"/>
            <a:chExt cx="609519" cy="552966"/>
          </a:xfrm>
        </p:grpSpPr>
        <p:cxnSp>
          <p:nvCxnSpPr>
            <p:cNvPr id="19" name="Straight Arrow Connector 18"/>
            <p:cNvCxnSpPr/>
            <p:nvPr/>
          </p:nvCxnSpPr>
          <p:spPr>
            <a:xfrm flipH="1">
              <a:off x="2907940" y="3454400"/>
              <a:ext cx="302336" cy="3175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210276" y="3218934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993540" y="4391982"/>
            <a:ext cx="736883" cy="552966"/>
            <a:chOff x="1993540" y="4391982"/>
            <a:chExt cx="736883" cy="552966"/>
          </a:xfrm>
        </p:grpSpPr>
        <p:cxnSp>
          <p:nvCxnSpPr>
            <p:cNvPr id="22" name="Straight Arrow Connector 21"/>
            <p:cNvCxnSpPr/>
            <p:nvPr/>
          </p:nvCxnSpPr>
          <p:spPr>
            <a:xfrm flipH="1">
              <a:off x="1993540" y="4627448"/>
              <a:ext cx="302336" cy="3175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295876" y="4391982"/>
              <a:ext cx="434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np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172099" y="4359562"/>
            <a:ext cx="615242" cy="552966"/>
            <a:chOff x="3172099" y="4359562"/>
            <a:chExt cx="615242" cy="552966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3172099" y="4595028"/>
              <a:ext cx="302336" cy="3175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474435" y="4359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539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6225" y="644208"/>
            <a:ext cx="538808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 1 List::List 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List &amp; original) {</a:t>
            </a:r>
          </a:p>
          <a:p>
            <a:r>
              <a:rPr lang="en-US" dirty="0">
                <a:latin typeface="Consolas"/>
                <a:cs typeface="Consolas"/>
              </a:rPr>
              <a:t> 2   Node *p = </a:t>
            </a:r>
            <a:r>
              <a:rPr lang="en-US" dirty="0" err="1">
                <a:latin typeface="Consolas"/>
                <a:cs typeface="Consolas"/>
              </a:rPr>
              <a:t>original.head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3   Node *</a:t>
            </a:r>
            <a:r>
              <a:rPr lang="en-US" dirty="0" err="1">
                <a:latin typeface="Consolas"/>
                <a:cs typeface="Consolas"/>
              </a:rPr>
              <a:t>np</a:t>
            </a:r>
            <a:r>
              <a:rPr lang="en-US" dirty="0">
                <a:latin typeface="Consolas"/>
                <a:cs typeface="Consolas"/>
              </a:rPr>
              <a:t> = NULL;</a:t>
            </a:r>
          </a:p>
          <a:p>
            <a:r>
              <a:rPr lang="en-US" dirty="0">
                <a:latin typeface="Consolas"/>
                <a:cs typeface="Consolas"/>
              </a:rPr>
              <a:t> 4   head = NULL;</a:t>
            </a:r>
          </a:p>
          <a:p>
            <a:r>
              <a:rPr lang="en-US" dirty="0">
                <a:latin typeface="Consolas"/>
                <a:cs typeface="Consolas"/>
              </a:rPr>
              <a:t> 5   while (p != NULL) {</a:t>
            </a:r>
          </a:p>
          <a:p>
            <a:r>
              <a:rPr lang="en-US" dirty="0">
                <a:latin typeface="Consolas"/>
                <a:cs typeface="Consolas"/>
              </a:rPr>
              <a:t> 6     Node *n = new Node (p-&gt;</a:t>
            </a:r>
            <a:r>
              <a:rPr lang="en-US" dirty="0" err="1">
                <a:latin typeface="Consolas"/>
                <a:cs typeface="Consolas"/>
              </a:rPr>
              <a:t>getData</a:t>
            </a:r>
            <a:r>
              <a:rPr lang="en-US" dirty="0">
                <a:latin typeface="Consolas"/>
                <a:cs typeface="Consolas"/>
              </a:rPr>
              <a:t>());</a:t>
            </a:r>
          </a:p>
          <a:p>
            <a:r>
              <a:rPr lang="en-US" dirty="0">
                <a:latin typeface="Consolas"/>
                <a:cs typeface="Consolas"/>
              </a:rPr>
              <a:t> 7     if (</a:t>
            </a:r>
            <a:r>
              <a:rPr lang="en-US" dirty="0" err="1">
                <a:latin typeface="Consolas"/>
                <a:cs typeface="Consolas"/>
              </a:rPr>
              <a:t>np</a:t>
            </a:r>
            <a:r>
              <a:rPr lang="en-US" dirty="0">
                <a:latin typeface="Consolas"/>
                <a:cs typeface="Consolas"/>
              </a:rPr>
              <a:t> == NULL) head = n;</a:t>
            </a:r>
          </a:p>
          <a:p>
            <a:r>
              <a:rPr lang="en-US" dirty="0">
                <a:latin typeface="Consolas"/>
                <a:cs typeface="Consolas"/>
              </a:rPr>
              <a:t> 8     else </a:t>
            </a:r>
            <a:r>
              <a:rPr lang="en-US" dirty="0" err="1">
                <a:latin typeface="Consolas"/>
                <a:cs typeface="Consolas"/>
              </a:rPr>
              <a:t>np</a:t>
            </a:r>
            <a:r>
              <a:rPr lang="en-US" dirty="0">
                <a:latin typeface="Consolas"/>
                <a:cs typeface="Consolas"/>
              </a:rPr>
              <a:t>-&gt;</a:t>
            </a:r>
            <a:r>
              <a:rPr lang="en-US" dirty="0" err="1">
                <a:latin typeface="Consolas"/>
                <a:cs typeface="Consolas"/>
              </a:rPr>
              <a:t>setNext</a:t>
            </a:r>
            <a:r>
              <a:rPr lang="en-US" dirty="0">
                <a:latin typeface="Consolas"/>
                <a:cs typeface="Consolas"/>
              </a:rPr>
              <a:t>(n);</a:t>
            </a:r>
          </a:p>
          <a:p>
            <a:r>
              <a:rPr lang="en-US" dirty="0">
                <a:latin typeface="Consolas"/>
                <a:cs typeface="Consolas"/>
              </a:rPr>
              <a:t> 9     p = p-&gt;</a:t>
            </a:r>
            <a:r>
              <a:rPr lang="en-US" dirty="0" err="1">
                <a:latin typeface="Consolas"/>
                <a:cs typeface="Consolas"/>
              </a:rPr>
              <a:t>getNext</a:t>
            </a:r>
            <a:r>
              <a:rPr lang="en-US" dirty="0">
                <a:latin typeface="Consolas"/>
                <a:cs typeface="Consolas"/>
              </a:rPr>
              <a:t>();</a:t>
            </a:r>
          </a:p>
          <a:p>
            <a:r>
              <a:rPr lang="en-US" dirty="0">
                <a:latin typeface="Consolas"/>
                <a:cs typeface="Consolas"/>
              </a:rPr>
              <a:t>10     </a:t>
            </a:r>
            <a:r>
              <a:rPr lang="en-US" dirty="0" err="1">
                <a:latin typeface="Consolas"/>
                <a:cs typeface="Consolas"/>
              </a:rPr>
              <a:t>np</a:t>
            </a:r>
            <a:r>
              <a:rPr lang="en-US" dirty="0">
                <a:latin typeface="Consolas"/>
                <a:cs typeface="Consolas"/>
              </a:rPr>
              <a:t> = n;</a:t>
            </a:r>
          </a:p>
          <a:p>
            <a:r>
              <a:rPr lang="en-US" dirty="0">
                <a:latin typeface="Consolas"/>
                <a:cs typeface="Consolas"/>
              </a:rPr>
              <a:t>11    }</a:t>
            </a:r>
          </a:p>
          <a:p>
            <a:r>
              <a:rPr lang="en-US" dirty="0">
                <a:latin typeface="Consolas"/>
                <a:cs typeface="Consolas"/>
              </a:rPr>
              <a:t>12 }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569" y="4159563"/>
            <a:ext cx="7481515" cy="13774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69149" y="4734051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5549" y="4753589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04718" y="4753589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1117" y="4753589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60" y="5275321"/>
            <a:ext cx="7481515" cy="137746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31540" y="5849809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07940" y="5869347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7109" y="5869347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43508" y="5869347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1371109" y="5275321"/>
            <a:ext cx="162767" cy="3578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3047509" y="5275321"/>
            <a:ext cx="162767" cy="3578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4696125" y="5275321"/>
            <a:ext cx="162767" cy="3578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6359825" y="5275321"/>
            <a:ext cx="162767" cy="3578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929549" y="4159563"/>
            <a:ext cx="609519" cy="552966"/>
            <a:chOff x="2907940" y="3218934"/>
            <a:chExt cx="609519" cy="552966"/>
          </a:xfrm>
        </p:grpSpPr>
        <p:cxnSp>
          <p:nvCxnSpPr>
            <p:cNvPr id="20" name="Straight Arrow Connector 19"/>
            <p:cNvCxnSpPr/>
            <p:nvPr/>
          </p:nvCxnSpPr>
          <p:spPr>
            <a:xfrm flipH="1">
              <a:off x="2907940" y="3454400"/>
              <a:ext cx="302336" cy="3175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210276" y="3218934"/>
              <a:ext cx="307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95518" y="5221604"/>
            <a:ext cx="736883" cy="552966"/>
            <a:chOff x="1993540" y="4391982"/>
            <a:chExt cx="736883" cy="552966"/>
          </a:xfrm>
        </p:grpSpPr>
        <p:cxnSp>
          <p:nvCxnSpPr>
            <p:cNvPr id="23" name="Straight Arrow Connector 22"/>
            <p:cNvCxnSpPr/>
            <p:nvPr/>
          </p:nvCxnSpPr>
          <p:spPr>
            <a:xfrm flipH="1">
              <a:off x="1993540" y="4627448"/>
              <a:ext cx="302336" cy="3175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295876" y="4391982"/>
              <a:ext cx="434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np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015908" y="5275321"/>
            <a:ext cx="615242" cy="552966"/>
            <a:chOff x="3172099" y="4359562"/>
            <a:chExt cx="615242" cy="552966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3172099" y="4595028"/>
              <a:ext cx="302336" cy="3175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474435" y="43595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568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6 L 0.11354 -0.00186 " pathEditMode="relative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0.14027 -3.7037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7 L 0.16667 0.0002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54 -0.00185 L 0.32083 -0.0018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28 -1.48148E-6 L 0.27431 -1.48148E-6 " pathEditMode="relative" ptsTypes="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67 0.00023 L 0.3389 0.00023 " pathEditMode="relative" ptsTypes="AA"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084 -0.00185 L 0.46389 -0.00185 " pathEditMode="relative" ptsTypes="AA">
                                      <p:cBhvr>
                                        <p:cTn id="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43 -3.7037E-7 L 0.48159 -3.7037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89 0.00023 L 0.49584 0.00069 " pathEditMode="relative" ptsTypes="AA">
                                      <p:cBhvr>
                                        <p:cTn id="5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389 -0.00185 L 0.66528 -0.0018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937 0.0081 L 0.65242 0.0081 " pathEditMode="relative" ptsTypes="AA">
                                      <p:cBhvr>
                                        <p:cTn id="5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operator=: lhs = </a:t>
            </a:r>
            <a:r>
              <a:rPr lang="en-US" dirty="0" err="1"/>
              <a:t>rhs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990" y="1714501"/>
            <a:ext cx="8331200" cy="3931920"/>
          </a:xfrm>
        </p:spPr>
        <p:txBody>
          <a:bodyPr/>
          <a:lstStyle/>
          <a:p>
            <a:r>
              <a:rPr lang="en-US" dirty="0"/>
              <a:t>Very similar to copy constructor, BUT we have to deal with</a:t>
            </a:r>
          </a:p>
          <a:p>
            <a:pPr lvl="1"/>
            <a:r>
              <a:rPr lang="en-US" dirty="0"/>
              <a:t>copy(lhs) is not empty</a:t>
            </a:r>
          </a:p>
          <a:p>
            <a:pPr lvl="1"/>
            <a:r>
              <a:rPr lang="en-US" dirty="0"/>
              <a:t>original(</a:t>
            </a:r>
            <a:r>
              <a:rPr lang="en-US" dirty="0" err="1"/>
              <a:t>rhs</a:t>
            </a:r>
            <a:r>
              <a:rPr lang="en-US" dirty="0"/>
              <a:t>) is the same list as copy(lhs)</a:t>
            </a:r>
          </a:p>
          <a:p>
            <a:pPr lvl="2"/>
            <a:r>
              <a:rPr lang="en-US" dirty="0"/>
              <a:t>I.e., lilst1 = 1istl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6625" y="3510916"/>
            <a:ext cx="6149565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List &amp; List::operator=(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List &amp; original) {</a:t>
            </a:r>
          </a:p>
          <a:p>
            <a:r>
              <a:rPr lang="en-US" dirty="0">
                <a:latin typeface="Consolas"/>
                <a:cs typeface="Consolas"/>
              </a:rPr>
              <a:t>  if (&amp;original == this)</a:t>
            </a:r>
          </a:p>
          <a:p>
            <a:r>
              <a:rPr lang="en-US" dirty="0">
                <a:latin typeface="Consolas"/>
                <a:cs typeface="Consolas"/>
              </a:rPr>
              <a:t>    return (*this);</a:t>
            </a:r>
          </a:p>
          <a:p>
            <a:r>
              <a:rPr lang="en-US" dirty="0">
                <a:latin typeface="Consolas"/>
                <a:cs typeface="Consolas"/>
              </a:rPr>
              <a:t>  if (head != NULL)</a:t>
            </a:r>
          </a:p>
          <a:p>
            <a:r>
              <a:rPr lang="en-US" dirty="0">
                <a:latin typeface="Consolas"/>
                <a:cs typeface="Consolas"/>
              </a:rPr>
              <a:t>  { // empty the list as in destructor</a:t>
            </a:r>
          </a:p>
          <a:p>
            <a:r>
              <a:rPr lang="en-US" dirty="0">
                <a:latin typeface="Consolas"/>
                <a:cs typeface="Consolas"/>
              </a:rPr>
              <a:t>    .. ..</a:t>
            </a:r>
          </a:p>
          <a:p>
            <a:r>
              <a:rPr lang="en-US" dirty="0">
                <a:latin typeface="Consolas"/>
                <a:cs typeface="Consolas"/>
              </a:rPr>
              <a:t>  }</a:t>
            </a:r>
          </a:p>
          <a:p>
            <a:r>
              <a:rPr lang="en-US" dirty="0">
                <a:latin typeface="Consolas"/>
                <a:cs typeface="Consolas"/>
              </a:rPr>
              <a:t>  // copy list as copy constructor</a:t>
            </a:r>
          </a:p>
          <a:p>
            <a:r>
              <a:rPr lang="en-US" dirty="0">
                <a:latin typeface="Consolas"/>
                <a:cs typeface="Consolas"/>
              </a:rPr>
              <a:t>  return (*this);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4859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in real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Dynamic memory management</a:t>
            </a:r>
          </a:p>
          <a:p>
            <a:pPr lvl="1"/>
            <a:r>
              <a:rPr lang="en-US" dirty="0"/>
              <a:t>Free blocks are modeled as linked list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Recent files</a:t>
            </a:r>
          </a:p>
          <a:p>
            <a:pPr lvl="1"/>
            <a:r>
              <a:rPr lang="en-US" dirty="0"/>
              <a:t>E.g., in PowerPoint, YouTube (video history), Adobe Acrobat, MS word, etc.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1430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4</a:t>
            </a: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14478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17526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20574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4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362200" y="3693279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4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2667000" y="3693279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2971800" y="3693279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3276600" y="3693279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4</a:t>
            </a: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38862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41910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44958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48006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auto">
          <a:xfrm>
            <a:off x="51054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6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5715000" y="3693279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35814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6</a:t>
            </a:r>
          </a:p>
        </p:txBody>
      </p:sp>
      <p:sp>
        <p:nvSpPr>
          <p:cNvPr id="19" name="Rectangle 29"/>
          <p:cNvSpPr>
            <a:spLocks noChangeArrowheads="1"/>
          </p:cNvSpPr>
          <p:nvPr/>
        </p:nvSpPr>
        <p:spPr bwMode="auto">
          <a:xfrm>
            <a:off x="66294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4</a:t>
            </a:r>
          </a:p>
        </p:txBody>
      </p: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5410200" y="3693279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4</a:t>
            </a:r>
          </a:p>
        </p:txBody>
      </p:sp>
      <p:sp>
        <p:nvSpPr>
          <p:cNvPr id="21" name="Rectangle 31"/>
          <p:cNvSpPr>
            <a:spLocks noChangeArrowheads="1"/>
          </p:cNvSpPr>
          <p:nvPr/>
        </p:nvSpPr>
        <p:spPr bwMode="auto">
          <a:xfrm>
            <a:off x="6019800" y="3693279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32"/>
          <p:cNvSpPr>
            <a:spLocks noChangeArrowheads="1"/>
          </p:cNvSpPr>
          <p:nvPr/>
        </p:nvSpPr>
        <p:spPr bwMode="auto">
          <a:xfrm>
            <a:off x="6324600" y="3693279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4</a:t>
            </a:r>
          </a:p>
        </p:txBody>
      </p:sp>
      <p:sp>
        <p:nvSpPr>
          <p:cNvPr id="23" name="Rectangle 33"/>
          <p:cNvSpPr>
            <a:spLocks noChangeArrowheads="1"/>
          </p:cNvSpPr>
          <p:nvPr/>
        </p:nvSpPr>
        <p:spPr bwMode="auto">
          <a:xfrm>
            <a:off x="69342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34"/>
          <p:cNvSpPr>
            <a:spLocks noChangeArrowheads="1"/>
          </p:cNvSpPr>
          <p:nvPr/>
        </p:nvSpPr>
        <p:spPr bwMode="auto">
          <a:xfrm>
            <a:off x="72390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7543800" y="3693279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/>
              <a:t>4</a:t>
            </a:r>
          </a:p>
        </p:txBody>
      </p:sp>
      <p:sp>
        <p:nvSpPr>
          <p:cNvPr id="26" name="Freeform 36"/>
          <p:cNvSpPr>
            <a:spLocks/>
          </p:cNvSpPr>
          <p:nvPr/>
        </p:nvSpPr>
        <p:spPr bwMode="auto">
          <a:xfrm>
            <a:off x="1600200" y="3286879"/>
            <a:ext cx="5181600" cy="558800"/>
          </a:xfrm>
          <a:custGeom>
            <a:avLst/>
            <a:gdLst>
              <a:gd name="T0" fmla="*/ 0 w 3264"/>
              <a:gd name="T1" fmla="*/ 2147483647 h 352"/>
              <a:gd name="T2" fmla="*/ 2147483647 w 3264"/>
              <a:gd name="T3" fmla="*/ 2147483647 h 352"/>
              <a:gd name="T4" fmla="*/ 2147483647 w 3264"/>
              <a:gd name="T5" fmla="*/ 2147483647 h 352"/>
              <a:gd name="T6" fmla="*/ 0 60000 65536"/>
              <a:gd name="T7" fmla="*/ 0 60000 65536"/>
              <a:gd name="T8" fmla="*/ 0 60000 65536"/>
              <a:gd name="T9" fmla="*/ 0 w 3264"/>
              <a:gd name="T10" fmla="*/ 0 h 352"/>
              <a:gd name="T11" fmla="*/ 3264 w 3264"/>
              <a:gd name="T12" fmla="*/ 352 h 3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64" h="352">
                <a:moveTo>
                  <a:pt x="0" y="352"/>
                </a:moveTo>
                <a:cubicBezTo>
                  <a:pt x="712" y="191"/>
                  <a:pt x="1424" y="31"/>
                  <a:pt x="1968" y="16"/>
                </a:cubicBezTo>
                <a:cubicBezTo>
                  <a:pt x="2511" y="0"/>
                  <a:pt x="2887" y="128"/>
                  <a:pt x="3264" y="256"/>
                </a:cubicBezTo>
              </a:path>
            </a:pathLst>
          </a:custGeom>
          <a:noFill/>
          <a:ln w="25400" cap="flat" cmpd="sng">
            <a:solidFill>
              <a:srgbClr val="008000"/>
            </a:solidFill>
            <a:prstDash val="solid"/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" name="Freeform 37"/>
          <p:cNvSpPr>
            <a:spLocks/>
          </p:cNvSpPr>
          <p:nvPr/>
        </p:nvSpPr>
        <p:spPr bwMode="auto">
          <a:xfrm>
            <a:off x="3733800" y="3210679"/>
            <a:ext cx="3352800" cy="635000"/>
          </a:xfrm>
          <a:custGeom>
            <a:avLst/>
            <a:gdLst>
              <a:gd name="T0" fmla="*/ 2147483647 w 2112"/>
              <a:gd name="T1" fmla="*/ 2147483647 h 400"/>
              <a:gd name="T2" fmla="*/ 2147483647 w 2112"/>
              <a:gd name="T3" fmla="*/ 2147483647 h 400"/>
              <a:gd name="T4" fmla="*/ 0 w 2112"/>
              <a:gd name="T5" fmla="*/ 2147483647 h 400"/>
              <a:gd name="T6" fmla="*/ 0 60000 65536"/>
              <a:gd name="T7" fmla="*/ 0 60000 65536"/>
              <a:gd name="T8" fmla="*/ 0 60000 65536"/>
              <a:gd name="T9" fmla="*/ 0 w 2112"/>
              <a:gd name="T10" fmla="*/ 0 h 400"/>
              <a:gd name="T11" fmla="*/ 2112 w 2112"/>
              <a:gd name="T12" fmla="*/ 400 h 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2" h="400">
                <a:moveTo>
                  <a:pt x="2112" y="400"/>
                </a:moveTo>
                <a:cubicBezTo>
                  <a:pt x="2072" y="216"/>
                  <a:pt x="2032" y="32"/>
                  <a:pt x="1680" y="16"/>
                </a:cubicBezTo>
                <a:cubicBezTo>
                  <a:pt x="1328" y="0"/>
                  <a:pt x="280" y="256"/>
                  <a:pt x="0" y="304"/>
                </a:cubicBezTo>
              </a:path>
            </a:pathLst>
          </a:custGeom>
          <a:noFill/>
          <a:ln w="25400" cap="flat" cmpd="sng">
            <a:solidFill>
              <a:srgbClr val="008000"/>
            </a:solidFill>
            <a:prstDash val="solid"/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8" name="Freeform 38"/>
          <p:cNvSpPr>
            <a:spLocks/>
          </p:cNvSpPr>
          <p:nvPr/>
        </p:nvSpPr>
        <p:spPr bwMode="auto">
          <a:xfrm>
            <a:off x="1295400" y="3845679"/>
            <a:ext cx="6096000" cy="671513"/>
          </a:xfrm>
          <a:custGeom>
            <a:avLst/>
            <a:gdLst>
              <a:gd name="T0" fmla="*/ 2147483647 w 3840"/>
              <a:gd name="T1" fmla="*/ 0 h 423"/>
              <a:gd name="T2" fmla="*/ 2147483647 w 3840"/>
              <a:gd name="T3" fmla="*/ 2147483647 h 423"/>
              <a:gd name="T4" fmla="*/ 2147483647 w 3840"/>
              <a:gd name="T5" fmla="*/ 2147483647 h 423"/>
              <a:gd name="T6" fmla="*/ 0 w 3840"/>
              <a:gd name="T7" fmla="*/ 2147483647 h 423"/>
              <a:gd name="T8" fmla="*/ 0 60000 65536"/>
              <a:gd name="T9" fmla="*/ 0 60000 65536"/>
              <a:gd name="T10" fmla="*/ 0 60000 65536"/>
              <a:gd name="T11" fmla="*/ 0 60000 65536"/>
              <a:gd name="T12" fmla="*/ 0 w 3840"/>
              <a:gd name="T13" fmla="*/ 0 h 423"/>
              <a:gd name="T14" fmla="*/ 3840 w 3840"/>
              <a:gd name="T15" fmla="*/ 423 h 4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0" h="423">
                <a:moveTo>
                  <a:pt x="3840" y="0"/>
                </a:moveTo>
                <a:cubicBezTo>
                  <a:pt x="3719" y="136"/>
                  <a:pt x="3599" y="272"/>
                  <a:pt x="3072" y="336"/>
                </a:cubicBezTo>
                <a:cubicBezTo>
                  <a:pt x="2544" y="399"/>
                  <a:pt x="1183" y="423"/>
                  <a:pt x="672" y="384"/>
                </a:cubicBezTo>
                <a:cubicBezTo>
                  <a:pt x="160" y="344"/>
                  <a:pt x="80" y="220"/>
                  <a:pt x="0" y="96"/>
                </a:cubicBezTo>
              </a:path>
            </a:pathLst>
          </a:custGeom>
          <a:noFill/>
          <a:ln w="25400" cap="flat" cmpd="sng">
            <a:solidFill>
              <a:schemeClr val="accent2">
                <a:lumMod val="75000"/>
              </a:schemeClr>
            </a:solidFill>
            <a:prstDash val="solid"/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9" name="Freeform 39"/>
          <p:cNvSpPr>
            <a:spLocks/>
          </p:cNvSpPr>
          <p:nvPr/>
        </p:nvSpPr>
        <p:spPr bwMode="auto">
          <a:xfrm>
            <a:off x="4343400" y="3845679"/>
            <a:ext cx="2438400" cy="481013"/>
          </a:xfrm>
          <a:custGeom>
            <a:avLst/>
            <a:gdLst>
              <a:gd name="T0" fmla="*/ 0 w 1536"/>
              <a:gd name="T1" fmla="*/ 0 h 303"/>
              <a:gd name="T2" fmla="*/ 2147483647 w 1536"/>
              <a:gd name="T3" fmla="*/ 2147483647 h 303"/>
              <a:gd name="T4" fmla="*/ 2147483647 w 1536"/>
              <a:gd name="T5" fmla="*/ 2147483647 h 303"/>
              <a:gd name="T6" fmla="*/ 0 60000 65536"/>
              <a:gd name="T7" fmla="*/ 0 60000 65536"/>
              <a:gd name="T8" fmla="*/ 0 60000 65536"/>
              <a:gd name="T9" fmla="*/ 0 w 1536"/>
              <a:gd name="T10" fmla="*/ 0 h 303"/>
              <a:gd name="T11" fmla="*/ 1536 w 1536"/>
              <a:gd name="T12" fmla="*/ 303 h 3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6" h="303">
                <a:moveTo>
                  <a:pt x="0" y="0"/>
                </a:moveTo>
                <a:cubicBezTo>
                  <a:pt x="280" y="136"/>
                  <a:pt x="560" y="272"/>
                  <a:pt x="816" y="288"/>
                </a:cubicBezTo>
                <a:cubicBezTo>
                  <a:pt x="1071" y="303"/>
                  <a:pt x="1303" y="199"/>
                  <a:pt x="1536" y="96"/>
                </a:cubicBezTo>
              </a:path>
            </a:pathLst>
          </a:custGeom>
          <a:noFill/>
          <a:ln w="25400" cap="flat" cmpd="sng">
            <a:solidFill>
              <a:schemeClr val="accent2">
                <a:lumMod val="75000"/>
              </a:schemeClr>
            </a:solidFill>
            <a:prstDash val="solid"/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" name="Text Box 40"/>
          <p:cNvSpPr txBox="1">
            <a:spLocks noChangeArrowheads="1"/>
          </p:cNvSpPr>
          <p:nvPr/>
        </p:nvSpPr>
        <p:spPr bwMode="auto">
          <a:xfrm>
            <a:off x="6934200" y="4326692"/>
            <a:ext cx="185259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mic Sans MS"/>
                <a:cs typeface="Comic Sans MS"/>
              </a:rPr>
              <a:t>Predecessor links</a:t>
            </a:r>
          </a:p>
        </p:txBody>
      </p:sp>
      <p:sp>
        <p:nvSpPr>
          <p:cNvPr id="31" name="Text Box 41"/>
          <p:cNvSpPr txBox="1">
            <a:spLocks noChangeArrowheads="1"/>
          </p:cNvSpPr>
          <p:nvPr/>
        </p:nvSpPr>
        <p:spPr bwMode="auto">
          <a:xfrm>
            <a:off x="7061200" y="3062625"/>
            <a:ext cx="165622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Successor links</a:t>
            </a:r>
          </a:p>
        </p:txBody>
      </p:sp>
      <p:sp>
        <p:nvSpPr>
          <p:cNvPr id="32" name="Text Box 42"/>
          <p:cNvSpPr txBox="1">
            <a:spLocks noChangeArrowheads="1"/>
          </p:cNvSpPr>
          <p:nvPr/>
        </p:nvSpPr>
        <p:spPr bwMode="auto">
          <a:xfrm>
            <a:off x="7604125" y="3763129"/>
            <a:ext cx="1841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endParaRPr lang="en-US" sz="1600"/>
          </a:p>
        </p:txBody>
      </p:sp>
      <p:sp>
        <p:nvSpPr>
          <p:cNvPr id="33" name="Freeform 43"/>
          <p:cNvSpPr>
            <a:spLocks/>
          </p:cNvSpPr>
          <p:nvPr/>
        </p:nvSpPr>
        <p:spPr bwMode="auto">
          <a:xfrm>
            <a:off x="1066800" y="3223379"/>
            <a:ext cx="2971800" cy="622300"/>
          </a:xfrm>
          <a:custGeom>
            <a:avLst/>
            <a:gdLst>
              <a:gd name="T0" fmla="*/ 2147483647 w 1872"/>
              <a:gd name="T1" fmla="*/ 2147483647 h 392"/>
              <a:gd name="T2" fmla="*/ 2147483647 w 1872"/>
              <a:gd name="T3" fmla="*/ 2147483647 h 392"/>
              <a:gd name="T4" fmla="*/ 0 w 1872"/>
              <a:gd name="T5" fmla="*/ 2147483647 h 392"/>
              <a:gd name="T6" fmla="*/ 0 60000 65536"/>
              <a:gd name="T7" fmla="*/ 0 60000 65536"/>
              <a:gd name="T8" fmla="*/ 0 60000 65536"/>
              <a:gd name="T9" fmla="*/ 0 w 1872"/>
              <a:gd name="T10" fmla="*/ 0 h 392"/>
              <a:gd name="T11" fmla="*/ 1872 w 1872"/>
              <a:gd name="T12" fmla="*/ 392 h 3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392">
                <a:moveTo>
                  <a:pt x="1872" y="392"/>
                </a:moveTo>
                <a:cubicBezTo>
                  <a:pt x="1499" y="251"/>
                  <a:pt x="1127" y="111"/>
                  <a:pt x="816" y="56"/>
                </a:cubicBezTo>
                <a:cubicBezTo>
                  <a:pt x="504" y="0"/>
                  <a:pt x="252" y="28"/>
                  <a:pt x="0" y="56"/>
                </a:cubicBezTo>
              </a:path>
            </a:pathLst>
          </a:custGeom>
          <a:noFill/>
          <a:ln w="25400" cap="flat" cmpd="sng">
            <a:solidFill>
              <a:srgbClr val="008000"/>
            </a:solidFill>
            <a:prstDash val="solid"/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Freeform 44"/>
          <p:cNvSpPr>
            <a:spLocks/>
          </p:cNvSpPr>
          <p:nvPr/>
        </p:nvSpPr>
        <p:spPr bwMode="auto">
          <a:xfrm>
            <a:off x="1143000" y="3845679"/>
            <a:ext cx="762000" cy="457200"/>
          </a:xfrm>
          <a:custGeom>
            <a:avLst/>
            <a:gdLst>
              <a:gd name="T0" fmla="*/ 2147483647 w 480"/>
              <a:gd name="T1" fmla="*/ 0 h 288"/>
              <a:gd name="T2" fmla="*/ 2147483647 w 480"/>
              <a:gd name="T3" fmla="*/ 2147483647 h 288"/>
              <a:gd name="T4" fmla="*/ 0 w 480"/>
              <a:gd name="T5" fmla="*/ 2147483647 h 288"/>
              <a:gd name="T6" fmla="*/ 0 60000 65536"/>
              <a:gd name="T7" fmla="*/ 0 60000 65536"/>
              <a:gd name="T8" fmla="*/ 0 60000 65536"/>
              <a:gd name="T9" fmla="*/ 0 w 480"/>
              <a:gd name="T10" fmla="*/ 0 h 288"/>
              <a:gd name="T11" fmla="*/ 480 w 480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288">
                <a:moveTo>
                  <a:pt x="480" y="0"/>
                </a:moveTo>
                <a:cubicBezTo>
                  <a:pt x="448" y="96"/>
                  <a:pt x="416" y="192"/>
                  <a:pt x="336" y="240"/>
                </a:cubicBezTo>
                <a:cubicBezTo>
                  <a:pt x="256" y="288"/>
                  <a:pt x="128" y="288"/>
                  <a:pt x="0" y="288"/>
                </a:cubicBezTo>
              </a:path>
            </a:pathLst>
          </a:custGeom>
          <a:noFill/>
          <a:ln w="25400" cap="flat" cmpd="sng">
            <a:solidFill>
              <a:schemeClr val="accent2">
                <a:lumMod val="75000"/>
              </a:schemeClr>
            </a:solidFill>
            <a:prstDash val="solid"/>
            <a:round/>
            <a:headEnd type="oval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1584325" y="3382129"/>
            <a:ext cx="3302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7162800" y="3388479"/>
            <a:ext cx="3302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/>
              <a:t>B</a:t>
            </a:r>
          </a:p>
        </p:txBody>
      </p:sp>
      <p:sp>
        <p:nvSpPr>
          <p:cNvPr id="37" name="Text Box 47"/>
          <p:cNvSpPr txBox="1">
            <a:spLocks noChangeArrowheads="1"/>
          </p:cNvSpPr>
          <p:nvPr/>
        </p:nvSpPr>
        <p:spPr bwMode="auto">
          <a:xfrm>
            <a:off x="4343400" y="3998079"/>
            <a:ext cx="3302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2362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1"/>
            <a:ext cx="7788275" cy="39319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Much of designing programs has to do w/ figuring out the best way to organize </a:t>
            </a:r>
            <a:r>
              <a:rPr lang="en-US" i="1" dirty="0"/>
              <a:t>data</a:t>
            </a:r>
          </a:p>
          <a:p>
            <a:r>
              <a:rPr lang="en-US" dirty="0"/>
              <a:t>Many standard </a:t>
            </a:r>
            <a:r>
              <a:rPr lang="en-US" i="1" dirty="0"/>
              <a:t>data structures </a:t>
            </a:r>
            <a:r>
              <a:rPr lang="en-US" dirty="0"/>
              <a:t>have been devised and studied</a:t>
            </a:r>
          </a:p>
          <a:p>
            <a:r>
              <a:rPr lang="en-US" dirty="0"/>
              <a:t>Some are used over and over again: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r>
              <a:rPr lang="en-US" dirty="0"/>
              <a:t>Linked lists</a:t>
            </a:r>
          </a:p>
          <a:p>
            <a:pPr lvl="2"/>
            <a:r>
              <a:rPr lang="en-US" dirty="0"/>
              <a:t>Ordered, FIFO, FILO (stack), doubly linked list</a:t>
            </a:r>
          </a:p>
          <a:p>
            <a:pPr lvl="1"/>
            <a:r>
              <a:rPr lang="en-US" dirty="0"/>
              <a:t>Trees</a:t>
            </a:r>
          </a:p>
          <a:p>
            <a:pPr lvl="1"/>
            <a:r>
              <a:rPr lang="en-US" dirty="0"/>
              <a:t>Hash tables</a:t>
            </a:r>
          </a:p>
          <a:p>
            <a:r>
              <a:rPr lang="en-US" dirty="0"/>
              <a:t>Learn how to use them; which are best for what</a:t>
            </a:r>
          </a:p>
        </p:txBody>
      </p:sp>
    </p:spTree>
    <p:extLst>
      <p:ext uri="{BB962C8B-B14F-4D97-AF65-F5344CB8AC3E}">
        <p14:creationId xmlns:p14="http://schemas.microsoft.com/office/powerpoint/2010/main" val="46746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of 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133601"/>
            <a:ext cx="8674100" cy="3931920"/>
          </a:xfrm>
        </p:spPr>
        <p:txBody>
          <a:bodyPr/>
          <a:lstStyle/>
          <a:p>
            <a:r>
              <a:rPr lang="en-US" dirty="0"/>
              <a:t>Linked list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Recall: A collection of nodes that are linked to one another via pointers; used to store data in some order; last node point to NULL</a:t>
            </a:r>
          </a:p>
          <a:p>
            <a:pPr lvl="1"/>
            <a:r>
              <a:rPr lang="en-US" dirty="0"/>
              <a:t>This lecture will implement a complete, </a:t>
            </a:r>
            <a:r>
              <a:rPr lang="en-US" i="1" dirty="0"/>
              <a:t>sorted</a:t>
            </a:r>
            <a:r>
              <a:rPr lang="en-US" dirty="0"/>
              <a:t> linked list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60" y="2564421"/>
            <a:ext cx="7481515" cy="13774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31540" y="3138909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07940" y="3158447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67109" y="3158447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43508" y="3158447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</p:spTree>
    <p:extLst>
      <p:ext uri="{BB962C8B-B14F-4D97-AF65-F5344CB8AC3E}">
        <p14:creationId xmlns:p14="http://schemas.microsoft.com/office/powerpoint/2010/main" val="196477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4" y="1811876"/>
            <a:ext cx="627647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Node {</a:t>
            </a:r>
          </a:p>
          <a:p>
            <a:r>
              <a:rPr lang="en-US" dirty="0">
                <a:latin typeface="Consolas"/>
                <a:cs typeface="Consolas"/>
              </a:rPr>
              <a:t>  private: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data;</a:t>
            </a:r>
          </a:p>
          <a:p>
            <a:r>
              <a:rPr lang="en-US" dirty="0">
                <a:latin typeface="Consolas"/>
                <a:cs typeface="Consolas"/>
              </a:rPr>
              <a:t>    Node *next;</a:t>
            </a:r>
          </a:p>
          <a:p>
            <a:r>
              <a:rPr lang="en-US" dirty="0">
                <a:latin typeface="Consolas"/>
                <a:cs typeface="Consolas"/>
              </a:rPr>
              <a:t>  public:</a:t>
            </a:r>
          </a:p>
          <a:p>
            <a:r>
              <a:rPr lang="en-US" dirty="0">
                <a:latin typeface="Consolas"/>
                <a:cs typeface="Consolas"/>
              </a:rPr>
              <a:t>    Node() { data = 0; next = NULL; }</a:t>
            </a:r>
          </a:p>
          <a:p>
            <a:r>
              <a:rPr lang="en-US" dirty="0">
                <a:latin typeface="Consolas"/>
                <a:cs typeface="Consolas"/>
              </a:rPr>
              <a:t>    Node(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d) { data = d; next = NULL; }</a:t>
            </a:r>
          </a:p>
          <a:p>
            <a:r>
              <a:rPr lang="en-US" dirty="0">
                <a:latin typeface="Consolas"/>
                <a:cs typeface="Consolas"/>
              </a:rPr>
              <a:t>    Node(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d, Node *n) { data = d; next = n; }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getData</a:t>
            </a:r>
            <a:r>
              <a:rPr lang="en-US" dirty="0">
                <a:latin typeface="Consolas"/>
                <a:cs typeface="Consolas"/>
              </a:rPr>
              <a:t>() </a:t>
            </a:r>
            <a:r>
              <a:rPr lang="en-US" dirty="0" err="1">
                <a:solidFill>
                  <a:srgbClr val="008000"/>
                </a:solidFill>
                <a:latin typeface="Consolas"/>
                <a:cs typeface="Consolas"/>
              </a:rPr>
              <a:t>const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{ return data; }</a:t>
            </a:r>
          </a:p>
          <a:p>
            <a:r>
              <a:rPr lang="en-US" dirty="0">
                <a:latin typeface="Consolas"/>
                <a:cs typeface="Consolas"/>
              </a:rPr>
              <a:t>    void </a:t>
            </a:r>
            <a:r>
              <a:rPr lang="en-US" dirty="0" err="1">
                <a:latin typeface="Consolas"/>
                <a:cs typeface="Consolas"/>
              </a:rPr>
              <a:t>setData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_d) { data = _d; }</a:t>
            </a:r>
          </a:p>
          <a:p>
            <a:r>
              <a:rPr lang="en-US" dirty="0">
                <a:latin typeface="Consolas"/>
                <a:cs typeface="Consolas"/>
              </a:rPr>
              <a:t>    Node *</a:t>
            </a:r>
            <a:r>
              <a:rPr lang="en-US" dirty="0" err="1">
                <a:latin typeface="Consolas"/>
                <a:cs typeface="Consolas"/>
              </a:rPr>
              <a:t>getNext</a:t>
            </a:r>
            <a:r>
              <a:rPr lang="en-US" dirty="0">
                <a:latin typeface="Consolas"/>
                <a:cs typeface="Consolas"/>
              </a:rPr>
              <a:t>() </a:t>
            </a:r>
            <a:r>
              <a:rPr lang="en-US" dirty="0" err="1">
                <a:solidFill>
                  <a:srgbClr val="008000"/>
                </a:solidFill>
                <a:latin typeface="Consolas"/>
                <a:cs typeface="Consolas"/>
              </a:rPr>
              <a:t>const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{ return next; }</a:t>
            </a:r>
          </a:p>
          <a:p>
            <a:r>
              <a:rPr lang="en-US" dirty="0">
                <a:latin typeface="Consolas"/>
                <a:cs typeface="Consolas"/>
              </a:rPr>
              <a:t>    void </a:t>
            </a:r>
            <a:r>
              <a:rPr lang="en-US" dirty="0" err="1">
                <a:latin typeface="Consolas"/>
                <a:cs typeface="Consolas"/>
              </a:rPr>
              <a:t>setNext</a:t>
            </a:r>
            <a:r>
              <a:rPr lang="en-US" dirty="0">
                <a:latin typeface="Consolas"/>
                <a:cs typeface="Consolas"/>
              </a:rPr>
              <a:t>(Node *_n) { next = _n; }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0997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943101"/>
            <a:ext cx="7345363" cy="3931920"/>
          </a:xfrm>
        </p:spPr>
        <p:txBody>
          <a:bodyPr/>
          <a:lstStyle/>
          <a:p>
            <a:r>
              <a:rPr lang="en-US" dirty="0"/>
              <a:t>The List class needs to</a:t>
            </a:r>
          </a:p>
          <a:p>
            <a:pPr lvl="1"/>
            <a:r>
              <a:rPr lang="en-US" dirty="0"/>
              <a:t>Keep the list </a:t>
            </a:r>
            <a:r>
              <a:rPr lang="en-US" i="1" dirty="0">
                <a:solidFill>
                  <a:srgbClr val="008000"/>
                </a:solidFill>
              </a:rPr>
              <a:t>sorted</a:t>
            </a:r>
          </a:p>
          <a:p>
            <a:pPr lvl="1"/>
            <a:r>
              <a:rPr lang="en-US" dirty="0"/>
              <a:t>Keep track of “head” of the list</a:t>
            </a:r>
          </a:p>
          <a:p>
            <a:pPr lvl="1"/>
            <a:r>
              <a:rPr lang="en-US" dirty="0"/>
              <a:t>Support basic operations</a:t>
            </a:r>
          </a:p>
          <a:p>
            <a:pPr lvl="2"/>
            <a:r>
              <a:rPr lang="en-US" dirty="0"/>
              <a:t>Inserting (keep list sorted)</a:t>
            </a:r>
          </a:p>
          <a:p>
            <a:pPr lvl="2"/>
            <a:r>
              <a:rPr lang="en-US" dirty="0"/>
              <a:t>Deleting</a:t>
            </a:r>
          </a:p>
          <a:p>
            <a:pPr lvl="2"/>
            <a:r>
              <a:rPr lang="en-US" dirty="0"/>
              <a:t>Searching</a:t>
            </a:r>
          </a:p>
          <a:p>
            <a:pPr lvl="2"/>
            <a:r>
              <a:rPr lang="en-US" dirty="0"/>
              <a:t>Copying one list from another list</a:t>
            </a:r>
          </a:p>
          <a:p>
            <a:pPr lvl="1"/>
            <a:r>
              <a:rPr lang="en-US" dirty="0"/>
              <a:t>Have a destructor that properly deletes the list</a:t>
            </a:r>
          </a:p>
        </p:txBody>
      </p:sp>
    </p:spTree>
    <p:extLst>
      <p:ext uri="{BB962C8B-B14F-4D97-AF65-F5344CB8AC3E}">
        <p14:creationId xmlns:p14="http://schemas.microsoft.com/office/powerpoint/2010/main" val="136857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 of class List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0113" y="1964285"/>
            <a:ext cx="602265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List {</a:t>
            </a:r>
          </a:p>
          <a:p>
            <a:r>
              <a:rPr lang="en-US" dirty="0">
                <a:latin typeface="Consolas"/>
                <a:cs typeface="Consolas"/>
              </a:rPr>
              <a:t>  private:</a:t>
            </a:r>
          </a:p>
          <a:p>
            <a:r>
              <a:rPr lang="en-US" dirty="0">
                <a:latin typeface="Consolas"/>
                <a:cs typeface="Consolas"/>
              </a:rPr>
              <a:t>    Node *head;</a:t>
            </a:r>
          </a:p>
          <a:p>
            <a:r>
              <a:rPr lang="en-US" dirty="0">
                <a:latin typeface="Consolas"/>
                <a:cs typeface="Consolas"/>
              </a:rPr>
              <a:t>  public:</a:t>
            </a:r>
          </a:p>
          <a:p>
            <a:r>
              <a:rPr lang="en-US" dirty="0">
                <a:latin typeface="Consolas"/>
                <a:cs typeface="Consolas"/>
              </a:rPr>
              <a:t>    List();</a:t>
            </a:r>
          </a:p>
          <a:p>
            <a:r>
              <a:rPr lang="en-US" dirty="0">
                <a:latin typeface="Consolas"/>
                <a:cs typeface="Consolas"/>
              </a:rPr>
              <a:t>    ~List();</a:t>
            </a:r>
          </a:p>
          <a:p>
            <a:r>
              <a:rPr lang="en-US" dirty="0">
                <a:latin typeface="Consolas"/>
                <a:cs typeface="Consolas"/>
              </a:rPr>
              <a:t>    void </a:t>
            </a:r>
            <a:r>
              <a:rPr lang="en-US" dirty="0" err="1">
                <a:latin typeface="Consolas"/>
                <a:cs typeface="Consolas"/>
              </a:rPr>
              <a:t>insertValue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bool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valueExists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bool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deleteValue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  List 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List &amp; original);</a:t>
            </a:r>
          </a:p>
          <a:p>
            <a:r>
              <a:rPr lang="en-US" dirty="0">
                <a:latin typeface="Consolas"/>
                <a:cs typeface="Consolas"/>
              </a:rPr>
              <a:t>    List &amp; operator= 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List &amp; original); </a:t>
            </a:r>
          </a:p>
          <a:p>
            <a:r>
              <a:rPr lang="en-US" dirty="0">
                <a:latin typeface="Consolas"/>
                <a:cs typeface="Consolas"/>
              </a:rPr>
              <a:t>    .. ..</a:t>
            </a:r>
          </a:p>
          <a:p>
            <a:r>
              <a:rPr lang="en-US" dirty="0">
                <a:latin typeface="Consolas"/>
                <a:cs typeface="Consolas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4458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Searching the list (solution #1)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100" y="2197100"/>
            <a:ext cx="767251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/>
                <a:cs typeface="Consolas"/>
              </a:rPr>
              <a:t>bool</a:t>
            </a:r>
            <a:r>
              <a:rPr lang="en-US" dirty="0">
                <a:latin typeface="Consolas"/>
                <a:cs typeface="Consolas"/>
              </a:rPr>
              <a:t> List::</a:t>
            </a:r>
            <a:r>
              <a:rPr lang="en-US" dirty="0" err="1">
                <a:latin typeface="Consolas"/>
                <a:cs typeface="Consolas"/>
              </a:rPr>
              <a:t>valueExists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_data)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  for (Node *cur = head; cur != NULL; cur = cur-&gt;</a:t>
            </a:r>
            <a:r>
              <a:rPr lang="en-US" dirty="0" err="1">
                <a:latin typeface="Consolas"/>
                <a:cs typeface="Consolas"/>
              </a:rPr>
              <a:t>getNext</a:t>
            </a:r>
            <a:r>
              <a:rPr lang="en-US" dirty="0">
                <a:latin typeface="Consolas"/>
                <a:cs typeface="Consolas"/>
              </a:rPr>
              <a:t>())</a:t>
            </a:r>
          </a:p>
          <a:p>
            <a:r>
              <a:rPr lang="en-US" dirty="0">
                <a:latin typeface="Consolas"/>
                <a:cs typeface="Consolas"/>
              </a:rPr>
              <a:t>  {</a:t>
            </a:r>
          </a:p>
          <a:p>
            <a:r>
              <a:rPr lang="en-US" dirty="0">
                <a:latin typeface="Consolas"/>
                <a:cs typeface="Consolas"/>
              </a:rPr>
              <a:t>    if (cur-&gt;</a:t>
            </a:r>
            <a:r>
              <a:rPr lang="en-US" dirty="0" err="1">
                <a:latin typeface="Consolas"/>
                <a:cs typeface="Consolas"/>
              </a:rPr>
              <a:t>getData</a:t>
            </a:r>
            <a:r>
              <a:rPr lang="en-US" dirty="0">
                <a:latin typeface="Consolas"/>
                <a:cs typeface="Consolas"/>
              </a:rPr>
              <a:t>() == _data)</a:t>
            </a:r>
          </a:p>
          <a:p>
            <a:r>
              <a:rPr lang="en-US" dirty="0">
                <a:latin typeface="Consolas"/>
                <a:cs typeface="Consolas"/>
              </a:rPr>
              <a:t>    {</a:t>
            </a:r>
          </a:p>
          <a:p>
            <a:r>
              <a:rPr lang="en-US" dirty="0">
                <a:latin typeface="Consolas"/>
                <a:cs typeface="Consolas"/>
              </a:rPr>
              <a:t>      return true;</a:t>
            </a:r>
          </a:p>
          <a:p>
            <a:r>
              <a:rPr lang="en-US" dirty="0">
                <a:latin typeface="Consolas"/>
                <a:cs typeface="Consolas"/>
              </a:rPr>
              <a:t>    }</a:t>
            </a:r>
          </a:p>
          <a:p>
            <a:r>
              <a:rPr lang="en-US" dirty="0">
                <a:latin typeface="Consolas"/>
                <a:cs typeface="Consolas"/>
              </a:rPr>
              <a:t>  }</a:t>
            </a:r>
          </a:p>
          <a:p>
            <a:r>
              <a:rPr lang="en-US" dirty="0">
                <a:latin typeface="Consolas"/>
                <a:cs typeface="Consolas"/>
              </a:rPr>
              <a:t>  return false;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3100" y="3276600"/>
            <a:ext cx="28923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You cannot use </a:t>
            </a:r>
            <a:r>
              <a:rPr lang="en-US" dirty="0">
                <a:latin typeface="Consolas"/>
                <a:cs typeface="Consolas"/>
              </a:rPr>
              <a:t>cur-&gt;next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40000" y="4483101"/>
            <a:ext cx="6426200" cy="1460499"/>
          </a:xfrm>
        </p:spPr>
        <p:txBody>
          <a:bodyPr/>
          <a:lstStyle/>
          <a:p>
            <a:r>
              <a:rPr lang="en-US" dirty="0"/>
              <a:t>When developing code like this, always ask:</a:t>
            </a:r>
          </a:p>
          <a:p>
            <a:pPr lvl="1"/>
            <a:r>
              <a:rPr lang="en-US" dirty="0"/>
              <a:t>Will it work if List is empty?</a:t>
            </a:r>
          </a:p>
          <a:p>
            <a:pPr lvl="1"/>
            <a:r>
              <a:rPr lang="en-US" dirty="0"/>
              <a:t>Will it work if value V is not in List?</a:t>
            </a:r>
          </a:p>
        </p:txBody>
      </p:sp>
    </p:spTree>
    <p:extLst>
      <p:ext uri="{BB962C8B-B14F-4D97-AF65-F5344CB8AC3E}">
        <p14:creationId xmlns:p14="http://schemas.microsoft.com/office/powerpoint/2010/main" val="262695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#2: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2" y="1689101"/>
            <a:ext cx="7345363" cy="3931920"/>
          </a:xfrm>
        </p:spPr>
        <p:txBody>
          <a:bodyPr/>
          <a:lstStyle/>
          <a:p>
            <a:r>
              <a:rPr lang="en-US" dirty="0"/>
              <a:t>If _data is not in the list, we don’t need to always search through the entire list!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012" y="2451100"/>
            <a:ext cx="767251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>
                <a:latin typeface="Consolas"/>
                <a:cs typeface="Consolas"/>
              </a:rPr>
              <a:t>bool List::valueExists(int _data)</a:t>
            </a:r>
          </a:p>
          <a:p>
            <a:r>
              <a:rPr lang="mr-IN" dirty="0">
                <a:latin typeface="Consolas"/>
                <a:cs typeface="Consolas"/>
              </a:rPr>
              <a:t>{</a:t>
            </a:r>
          </a:p>
          <a:p>
            <a:r>
              <a:rPr lang="mr-IN" dirty="0">
                <a:latin typeface="Consolas"/>
                <a:cs typeface="Consolas"/>
              </a:rPr>
              <a:t>  for (Node *cur = head; cur != NULL; cur = cur-&gt;getNext())</a:t>
            </a:r>
          </a:p>
          <a:p>
            <a:r>
              <a:rPr lang="mr-IN" dirty="0">
                <a:latin typeface="Consolas"/>
                <a:cs typeface="Consolas"/>
              </a:rPr>
              <a:t>  {</a:t>
            </a:r>
          </a:p>
          <a:p>
            <a:r>
              <a:rPr lang="mr-IN" dirty="0">
                <a:latin typeface="Consolas"/>
                <a:cs typeface="Consolas"/>
              </a:rPr>
              <a:t>    if (cur-&gt;getData() == _data)</a:t>
            </a:r>
          </a:p>
          <a:p>
            <a:r>
              <a:rPr lang="mr-IN" dirty="0">
                <a:latin typeface="Consolas"/>
                <a:cs typeface="Consolas"/>
              </a:rPr>
              <a:t>    {</a:t>
            </a:r>
          </a:p>
          <a:p>
            <a:r>
              <a:rPr lang="mr-IN" dirty="0">
                <a:latin typeface="Consolas"/>
                <a:cs typeface="Consolas"/>
              </a:rPr>
              <a:t>      return true;</a:t>
            </a:r>
          </a:p>
          <a:p>
            <a:r>
              <a:rPr lang="mr-IN" dirty="0">
                <a:latin typeface="Consolas"/>
                <a:cs typeface="Consolas"/>
              </a:rPr>
              <a:t>    }</a:t>
            </a:r>
          </a:p>
          <a:p>
            <a:r>
              <a:rPr lang="mr-IN" dirty="0">
                <a:solidFill>
                  <a:srgbClr val="FF0000"/>
                </a:solidFill>
                <a:latin typeface="Consolas"/>
                <a:cs typeface="Consolas"/>
              </a:rPr>
              <a:t>    if (cur-&gt;getData() &gt; _data)</a:t>
            </a:r>
          </a:p>
          <a:p>
            <a:r>
              <a:rPr lang="mr-IN" dirty="0">
                <a:solidFill>
                  <a:srgbClr val="FF0000"/>
                </a:solidFill>
                <a:latin typeface="Consolas"/>
                <a:cs typeface="Consolas"/>
              </a:rPr>
              <a:t>    {</a:t>
            </a:r>
          </a:p>
          <a:p>
            <a:r>
              <a:rPr lang="mr-IN" dirty="0">
                <a:solidFill>
                  <a:srgbClr val="FF0000"/>
                </a:solidFill>
                <a:latin typeface="Consolas"/>
                <a:cs typeface="Consolas"/>
              </a:rPr>
              <a:t>      return false;</a:t>
            </a:r>
          </a:p>
          <a:p>
            <a:r>
              <a:rPr lang="mr-IN" dirty="0">
                <a:solidFill>
                  <a:srgbClr val="FF0000"/>
                </a:solidFill>
                <a:latin typeface="Consolas"/>
                <a:cs typeface="Consolas"/>
              </a:rPr>
              <a:t>    }</a:t>
            </a:r>
          </a:p>
          <a:p>
            <a:r>
              <a:rPr lang="mr-IN" dirty="0">
                <a:latin typeface="Consolas"/>
                <a:cs typeface="Consolas"/>
              </a:rPr>
              <a:t>  }</a:t>
            </a:r>
          </a:p>
          <a:p>
            <a:r>
              <a:rPr lang="mr-IN" dirty="0">
                <a:latin typeface="Consolas"/>
                <a:cs typeface="Consolas"/>
              </a:rPr>
              <a:t>  return false;</a:t>
            </a:r>
          </a:p>
          <a:p>
            <a:r>
              <a:rPr lang="mr-IN" dirty="0">
                <a:latin typeface="Consolas"/>
                <a:cs typeface="Consolas"/>
              </a:rPr>
              <a:t>}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688626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244158"/>
            <a:ext cx="8521699" cy="1339850"/>
          </a:xfrm>
        </p:spPr>
        <p:txBody>
          <a:bodyPr>
            <a:normAutofit/>
          </a:bodyPr>
          <a:lstStyle/>
          <a:p>
            <a:r>
              <a:rPr lang="en-US" sz="4000" dirty="0"/>
              <a:t>Comparing ordered vs. unordered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_data is not in the list, and list is unordered, how much of the list do we have to search through?</a:t>
            </a:r>
          </a:p>
          <a:p>
            <a:pPr lvl="1"/>
            <a:r>
              <a:rPr lang="en-US" dirty="0"/>
              <a:t>Entire list!</a:t>
            </a:r>
          </a:p>
          <a:p>
            <a:r>
              <a:rPr lang="en-US" dirty="0"/>
              <a:t>if _data is not in the list, and the list is ordered, how much do we have to search through?</a:t>
            </a:r>
          </a:p>
          <a:p>
            <a:pPr lvl="1"/>
            <a:r>
              <a:rPr lang="en-US" dirty="0"/>
              <a:t>Best case: one node deep!</a:t>
            </a:r>
          </a:p>
          <a:p>
            <a:pPr lvl="1"/>
            <a:r>
              <a:rPr lang="en-US" dirty="0"/>
              <a:t>Worst case: All of it!</a:t>
            </a:r>
          </a:p>
          <a:p>
            <a:pPr lvl="1"/>
            <a:r>
              <a:rPr lang="en-US" dirty="0"/>
              <a:t>Average: Half of the list</a:t>
            </a:r>
          </a:p>
        </p:txBody>
      </p:sp>
    </p:spTree>
    <p:extLst>
      <p:ext uri="{BB962C8B-B14F-4D97-AF65-F5344CB8AC3E}">
        <p14:creationId xmlns:p14="http://schemas.microsoft.com/office/powerpoint/2010/main" val="194072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74225</TotalTime>
  <Words>1447</Words>
  <Application>Microsoft Macintosh PowerPoint</Application>
  <PresentationFormat>On-screen Show (4:3)</PresentationFormat>
  <Paragraphs>256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Brush Script MT</vt:lpstr>
      <vt:lpstr>Arial</vt:lpstr>
      <vt:lpstr>Calibri</vt:lpstr>
      <vt:lpstr>Calisto MT</vt:lpstr>
      <vt:lpstr>Comic Sans MS</vt:lpstr>
      <vt:lpstr>Consolas</vt:lpstr>
      <vt:lpstr>Capital</vt:lpstr>
      <vt:lpstr>ECE 244 Programming Fundamentals Lec. 16: Linked list</vt:lpstr>
      <vt:lpstr>Background</vt:lpstr>
      <vt:lpstr>Contents of this lecture</vt:lpstr>
      <vt:lpstr>Node</vt:lpstr>
      <vt:lpstr>Defining the List</vt:lpstr>
      <vt:lpstr>Declaration of class List</vt:lpstr>
      <vt:lpstr>Searching the list (solution #1)</vt:lpstr>
      <vt:lpstr>Solution #2: optimization</vt:lpstr>
      <vt:lpstr>Comparing ordered vs. unordered list</vt:lpstr>
      <vt:lpstr>Insert into List</vt:lpstr>
      <vt:lpstr>Idea</vt:lpstr>
      <vt:lpstr>Implementation</vt:lpstr>
      <vt:lpstr>Deleting </vt:lpstr>
      <vt:lpstr>PowerPoint Presentation</vt:lpstr>
      <vt:lpstr>Destructor</vt:lpstr>
      <vt:lpstr>Copy constructor</vt:lpstr>
      <vt:lpstr>PowerPoint Presentation</vt:lpstr>
      <vt:lpstr>operator=: lhs = rhs</vt:lpstr>
      <vt:lpstr>Linked list in real world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392</cp:revision>
  <cp:lastPrinted>2014-09-05T01:43:19Z</cp:lastPrinted>
  <dcterms:created xsi:type="dcterms:W3CDTF">2013-01-10T16:28:45Z</dcterms:created>
  <dcterms:modified xsi:type="dcterms:W3CDTF">2022-10-17T23:57:12Z</dcterms:modified>
</cp:coreProperties>
</file>