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0340" autoAdjust="0"/>
  </p:normalViewPr>
  <p:slideViewPr>
    <p:cSldViewPr snapToGrid="0" snapToObjects="1">
      <p:cViewPr varScale="1">
        <p:scale>
          <a:sx n="115" d="100"/>
          <a:sy n="115" d="100"/>
        </p:scale>
        <p:origin x="21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11/20/22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selectAndShuffle</a:t>
            </a:r>
            <a:r>
              <a:rPr lang="en-US" baseline="0" dirty="0"/>
              <a:t>() returns the *new* index of the pivot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6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23950"/>
            <a:ext cx="8064499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</a:t>
            </a:r>
            <a:r>
              <a:rPr lang="en-US" sz="4400" i="1"/>
              <a:t>.25: </a:t>
            </a:r>
            <a:r>
              <a:rPr lang="en-US" sz="4400" i="1" dirty="0"/>
              <a:t>Complexity 2: recursion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analyze the complexity of recursive programs?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0" y="2032000"/>
            <a:ext cx="3738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fact(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n) {</a:t>
            </a:r>
          </a:p>
          <a:p>
            <a:r>
              <a:rPr lang="en-US" dirty="0">
                <a:latin typeface="Consolas"/>
                <a:cs typeface="Consolas"/>
              </a:rPr>
              <a:t>  if (n == 1) return 1;</a:t>
            </a:r>
          </a:p>
          <a:p>
            <a:r>
              <a:rPr lang="en-US" dirty="0">
                <a:latin typeface="Consolas"/>
                <a:cs typeface="Consolas"/>
              </a:rPr>
              <a:t>  return (n * fact (n - 1));</a:t>
            </a:r>
          </a:p>
          <a:p>
            <a:r>
              <a:rPr lang="en-US" dirty="0">
                <a:latin typeface="Consolas"/>
                <a:cs typeface="Consolas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9000" y="3492500"/>
            <a:ext cx="76725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T(n) = 2 + T(n-1)</a:t>
            </a:r>
          </a:p>
          <a:p>
            <a:r>
              <a:rPr lang="en-US" dirty="0">
                <a:latin typeface="Consolas"/>
                <a:cs typeface="Consolas"/>
              </a:rPr>
              <a:t>     = 2 + 2 + T(n-2)</a:t>
            </a:r>
          </a:p>
          <a:p>
            <a:r>
              <a:rPr lang="en-US" dirty="0">
                <a:latin typeface="Consolas"/>
                <a:cs typeface="Consolas"/>
              </a:rPr>
              <a:t>     = 2 x 3 + T(n-3)</a:t>
            </a:r>
          </a:p>
          <a:p>
            <a:r>
              <a:rPr lang="en-US" dirty="0">
                <a:latin typeface="Consolas"/>
                <a:cs typeface="Consolas"/>
              </a:rPr>
              <a:t>     = 2 x (n-1) + T(n </a:t>
            </a:r>
            <a:r>
              <a:rPr lang="mr-IN" dirty="0">
                <a:latin typeface="Consolas"/>
                <a:cs typeface="Consolas"/>
              </a:rPr>
              <a:t>–</a:t>
            </a:r>
            <a:r>
              <a:rPr lang="en-US" dirty="0">
                <a:latin typeface="Consolas"/>
                <a:cs typeface="Consolas"/>
              </a:rPr>
              <a:t> (n-1)) = 2 x (n-1) + T(1) = 2n </a:t>
            </a:r>
            <a:r>
              <a:rPr lang="mr-IN" dirty="0">
                <a:latin typeface="Consolas"/>
                <a:cs typeface="Consolas"/>
              </a:rPr>
              <a:t>–</a:t>
            </a:r>
            <a:r>
              <a:rPr lang="en-US" dirty="0">
                <a:latin typeface="Consolas"/>
                <a:cs typeface="Consolas"/>
              </a:rPr>
              <a:t> 2</a:t>
            </a:r>
          </a:p>
          <a:p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Complexity: O(n)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8693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02" y="1778000"/>
            <a:ext cx="7158021" cy="2482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092700"/>
            <a:ext cx="596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T(n) =  </a:t>
            </a:r>
            <a:r>
              <a:rPr lang="en-US" sz="2400" dirty="0" err="1"/>
              <a:t>T</a:t>
            </a:r>
            <a:r>
              <a:rPr lang="en-US" sz="2400" baseline="-25000" dirty="0" err="1"/>
              <a:t>selectAndShuffle</a:t>
            </a:r>
            <a:r>
              <a:rPr lang="en-US" sz="2400" dirty="0"/>
              <a:t>(n) + T(k) + T(n </a:t>
            </a:r>
            <a:r>
              <a:rPr lang="en-CA" sz="2400" dirty="0"/>
              <a:t>-</a:t>
            </a:r>
            <a:r>
              <a:rPr lang="en-US" sz="2400" dirty="0"/>
              <a:t> k - 1) </a:t>
            </a:r>
          </a:p>
        </p:txBody>
      </p:sp>
    </p:spTree>
    <p:extLst>
      <p:ext uri="{BB962C8B-B14F-4D97-AF65-F5344CB8AC3E}">
        <p14:creationId xmlns:p14="http://schemas.microsoft.com/office/powerpoint/2010/main" val="170533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selectAndShuffle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876799"/>
            <a:ext cx="7345363" cy="1188721"/>
          </a:xfrm>
        </p:spPr>
        <p:txBody>
          <a:bodyPr/>
          <a:lstStyle/>
          <a:p>
            <a:r>
              <a:rPr lang="en-US" dirty="0"/>
              <a:t>T(n) ≈C × 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2" y="1967307"/>
            <a:ext cx="6428154" cy="280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6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r>
              <a:rPr lang="en-US" dirty="0"/>
              <a:t>: worst case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113" y="1905000"/>
            <a:ext cx="75974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T(n) ≈  </a:t>
            </a:r>
            <a:r>
              <a:rPr lang="en-US" sz="2400" dirty="0" err="1"/>
              <a:t>T</a:t>
            </a:r>
            <a:r>
              <a:rPr lang="en-US" sz="2400" baseline="-25000" dirty="0" err="1"/>
              <a:t>selectAndShuffle</a:t>
            </a:r>
            <a:r>
              <a:rPr lang="en-US" sz="2400" dirty="0"/>
              <a:t>(n) + T(k) + T(n </a:t>
            </a:r>
            <a:r>
              <a:rPr lang="en-CA" sz="2400" dirty="0"/>
              <a:t>-</a:t>
            </a:r>
            <a:r>
              <a:rPr lang="en-US" sz="2400" dirty="0"/>
              <a:t> k - 1)</a:t>
            </a:r>
          </a:p>
          <a:p>
            <a:r>
              <a:rPr lang="en-US" sz="2400" dirty="0"/>
              <a:t>        ≈ </a:t>
            </a:r>
            <a:r>
              <a:rPr lang="en-US" sz="2400" dirty="0" err="1"/>
              <a:t>C×n</a:t>
            </a:r>
            <a:r>
              <a:rPr lang="en-US" sz="2400" dirty="0"/>
              <a:t> + T(k) + T(n-k-1)</a:t>
            </a:r>
          </a:p>
          <a:p>
            <a:endParaRPr lang="en-US" sz="2400" dirty="0"/>
          </a:p>
          <a:p>
            <a:r>
              <a:rPr lang="en-US" sz="2400" dirty="0"/>
              <a:t>Worst case: k = 0, i.e., </a:t>
            </a:r>
            <a:r>
              <a:rPr lang="en-US" sz="2400" dirty="0" err="1"/>
              <a:t>pivotIndex</a:t>
            </a:r>
            <a:r>
              <a:rPr lang="en-US" sz="2400" dirty="0"/>
              <a:t> == begin</a:t>
            </a:r>
          </a:p>
          <a:p>
            <a:r>
              <a:rPr lang="en-US" sz="2400" dirty="0"/>
              <a:t>T(n) ≈ </a:t>
            </a:r>
            <a:r>
              <a:rPr lang="en-US" sz="2400" dirty="0" err="1"/>
              <a:t>C×n</a:t>
            </a:r>
            <a:r>
              <a:rPr lang="en-US" sz="2400" dirty="0"/>
              <a:t> + T(n-1)</a:t>
            </a:r>
          </a:p>
          <a:p>
            <a:r>
              <a:rPr lang="en-US" sz="2400" dirty="0"/>
              <a:t>        ≈ C×(n + n-1) + T(n-2)</a:t>
            </a:r>
          </a:p>
          <a:p>
            <a:r>
              <a:rPr lang="en-US" sz="2400" dirty="0"/>
              <a:t>        ..</a:t>
            </a:r>
          </a:p>
          <a:p>
            <a:r>
              <a:rPr lang="en-US" sz="2400" dirty="0"/>
              <a:t>        ≈ C×(n + n-1 + n-2 + </a:t>
            </a:r>
            <a:r>
              <a:rPr lang="mr-IN" sz="2400" dirty="0"/>
              <a:t>…</a:t>
            </a:r>
            <a:r>
              <a:rPr lang="en-CA" sz="2400" dirty="0"/>
              <a:t> 1) = </a:t>
            </a:r>
            <a:r>
              <a:rPr lang="en-CA" sz="2400" dirty="0" err="1"/>
              <a:t>C×n</a:t>
            </a:r>
            <a:r>
              <a:rPr lang="en-CA" sz="2400" dirty="0"/>
              <a:t>×(n+1)/2 = O(n</a:t>
            </a:r>
            <a:r>
              <a:rPr lang="en-CA" sz="2400" baseline="30000" dirty="0"/>
              <a:t>2</a:t>
            </a:r>
            <a:r>
              <a:rPr lang="en-C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014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r>
              <a:rPr lang="en-US" dirty="0"/>
              <a:t>: best/avg. case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113" y="1727200"/>
            <a:ext cx="46789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 = n/2, i.e., evenly split the array</a:t>
            </a:r>
          </a:p>
          <a:p>
            <a:r>
              <a:rPr lang="en-US" sz="2400" dirty="0"/>
              <a:t>T(n) ≈ </a:t>
            </a:r>
            <a:r>
              <a:rPr lang="en-US" sz="2400" dirty="0" err="1"/>
              <a:t>C×n</a:t>
            </a:r>
            <a:r>
              <a:rPr lang="en-US" sz="2400" dirty="0"/>
              <a:t> + 2×T(n/2)</a:t>
            </a:r>
          </a:p>
          <a:p>
            <a:r>
              <a:rPr lang="en-US" sz="2400" dirty="0"/>
              <a:t>        ≈ C×(n + n) + 4T(n/4))</a:t>
            </a:r>
          </a:p>
          <a:p>
            <a:r>
              <a:rPr lang="en-US" sz="2400" dirty="0"/>
              <a:t>        ≈ C×(n + n + n) + 8T(n/8)</a:t>
            </a:r>
          </a:p>
          <a:p>
            <a:r>
              <a:rPr lang="en-US" sz="2400" dirty="0"/>
              <a:t>        ≈ </a:t>
            </a:r>
            <a:r>
              <a:rPr lang="en-CA" sz="2400" dirty="0"/>
              <a:t>O(</a:t>
            </a:r>
            <a:r>
              <a:rPr lang="en-CA" sz="2400" dirty="0" err="1"/>
              <a:t>n×log</a:t>
            </a:r>
            <a:r>
              <a:rPr lang="en-CA" sz="2400" dirty="0"/>
              <a:t>(n))</a:t>
            </a:r>
          </a:p>
          <a:p>
            <a:r>
              <a:rPr lang="en-CA" sz="2400" dirty="0"/>
              <a:t> also the </a:t>
            </a:r>
            <a:r>
              <a:rPr lang="en-CA" sz="2400" dirty="0" err="1"/>
              <a:t>avg</a:t>
            </a:r>
            <a:r>
              <a:rPr lang="en-CA" sz="2400" dirty="0"/>
              <a:t> case complexity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591798" y="2246868"/>
            <a:ext cx="317500" cy="1041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1110" y="2519402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log(n)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16532"/>
              </p:ext>
            </p:extLst>
          </p:nvPr>
        </p:nvGraphicFramePr>
        <p:xfrm>
          <a:off x="3853976" y="4075192"/>
          <a:ext cx="375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85053"/>
              </p:ext>
            </p:extLst>
          </p:nvPr>
        </p:nvGraphicFramePr>
        <p:xfrm>
          <a:off x="2959100" y="4979431"/>
          <a:ext cx="1892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51361"/>
              </p:ext>
            </p:extLst>
          </p:nvPr>
        </p:nvGraphicFramePr>
        <p:xfrm>
          <a:off x="6108700" y="4992131"/>
          <a:ext cx="1892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61484"/>
              </p:ext>
            </p:extLst>
          </p:nvPr>
        </p:nvGraphicFramePr>
        <p:xfrm>
          <a:off x="2541468" y="5962411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41510"/>
              </p:ext>
            </p:extLst>
          </p:nvPr>
        </p:nvGraphicFramePr>
        <p:xfrm>
          <a:off x="4548068" y="5962411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13187"/>
              </p:ext>
            </p:extLst>
          </p:nvPr>
        </p:nvGraphicFramePr>
        <p:xfrm>
          <a:off x="5754568" y="5962411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0592"/>
              </p:ext>
            </p:extLst>
          </p:nvPr>
        </p:nvGraphicFramePr>
        <p:xfrm>
          <a:off x="7837368" y="5962411"/>
          <a:ext cx="938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>
            <a:endCxn id="7" idx="0"/>
          </p:cNvCxnSpPr>
          <p:nvPr/>
        </p:nvCxnSpPr>
        <p:spPr>
          <a:xfrm flipH="1">
            <a:off x="3905250" y="4446032"/>
            <a:ext cx="946150" cy="533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6370219" y="4446032"/>
            <a:ext cx="684631" cy="546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 flipH="1">
            <a:off x="3010634" y="5350271"/>
            <a:ext cx="894616" cy="612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11" idx="0"/>
          </p:cNvCxnSpPr>
          <p:nvPr/>
        </p:nvCxnSpPr>
        <p:spPr>
          <a:xfrm flipH="1">
            <a:off x="6223734" y="5362971"/>
            <a:ext cx="831116" cy="599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0" idx="0"/>
          </p:cNvCxnSpPr>
          <p:nvPr/>
        </p:nvCxnSpPr>
        <p:spPr>
          <a:xfrm>
            <a:off x="3905250" y="5350271"/>
            <a:ext cx="1111984" cy="612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2" idx="0"/>
          </p:cNvCxnSpPr>
          <p:nvPr/>
        </p:nvCxnSpPr>
        <p:spPr>
          <a:xfrm>
            <a:off x="7054850" y="5362971"/>
            <a:ext cx="1251684" cy="599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>
            <a:off x="2082800" y="4152900"/>
            <a:ext cx="252413" cy="211431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8200" y="4837806"/>
            <a:ext cx="1264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~log</a:t>
            </a:r>
            <a:r>
              <a:rPr lang="en-US" sz="2400" baseline="-25000" dirty="0"/>
              <a:t>2</a:t>
            </a:r>
            <a:r>
              <a:rPr lang="en-US" sz="2400" dirty="0"/>
              <a:t>(n)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38917" y="3705860"/>
            <a:ext cx="123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elements</a:t>
            </a:r>
          </a:p>
        </p:txBody>
      </p:sp>
    </p:spTree>
    <p:extLst>
      <p:ext uri="{BB962C8B-B14F-4D97-AF65-F5344CB8AC3E}">
        <p14:creationId xmlns:p14="http://schemas.microsoft.com/office/powerpoint/2010/main" val="146314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Search on 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917701"/>
            <a:ext cx="8559800" cy="3931920"/>
          </a:xfrm>
        </p:spPr>
        <p:txBody>
          <a:bodyPr/>
          <a:lstStyle/>
          <a:p>
            <a:r>
              <a:rPr lang="en-US" sz="2200" dirty="0"/>
              <a:t>If the tree is balanced, e.g., every non-leaf node has two children</a:t>
            </a:r>
          </a:p>
          <a:p>
            <a:pPr lvl="1"/>
            <a:r>
              <a:rPr lang="en-US" dirty="0"/>
              <a:t>T(n) = C + T(n/2) = 2C + T(n/4) = .. = C * log</a:t>
            </a:r>
            <a:r>
              <a:rPr lang="en-US" baseline="-25000" dirty="0"/>
              <a:t>2</a:t>
            </a:r>
            <a:r>
              <a:rPr lang="en-US" dirty="0"/>
              <a:t>(n)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00" y="4263708"/>
            <a:ext cx="2590800" cy="215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6900" y="3334375"/>
            <a:ext cx="1477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O(log(N))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016" y="2811780"/>
            <a:ext cx="46266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bool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TreeNode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valueExists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v) {</a:t>
            </a:r>
          </a:p>
          <a:p>
            <a:r>
              <a:rPr lang="en-US" dirty="0">
                <a:latin typeface="Consolas"/>
                <a:cs typeface="Consolas"/>
              </a:rPr>
              <a:t>  if (v == value)</a:t>
            </a:r>
          </a:p>
          <a:p>
            <a:r>
              <a:rPr lang="en-US" dirty="0">
                <a:latin typeface="Consolas"/>
                <a:cs typeface="Consolas"/>
              </a:rPr>
              <a:t>    return true;</a:t>
            </a:r>
          </a:p>
          <a:p>
            <a:r>
              <a:rPr lang="en-US" dirty="0">
                <a:latin typeface="Consolas"/>
                <a:cs typeface="Consolas"/>
              </a:rPr>
              <a:t>  if (v &lt; value) {</a:t>
            </a:r>
          </a:p>
          <a:p>
            <a:r>
              <a:rPr lang="en-US" dirty="0">
                <a:latin typeface="Consolas"/>
                <a:cs typeface="Consolas"/>
              </a:rPr>
              <a:t>    if (left != NULL)</a:t>
            </a:r>
          </a:p>
          <a:p>
            <a:r>
              <a:rPr lang="en-US" dirty="0">
                <a:latin typeface="Consolas"/>
                <a:cs typeface="Consolas"/>
              </a:rPr>
              <a:t>      return left-&gt;</a:t>
            </a:r>
            <a:r>
              <a:rPr lang="en-US" dirty="0" err="1">
                <a:latin typeface="Consolas"/>
                <a:cs typeface="Consolas"/>
              </a:rPr>
              <a:t>valueExists</a:t>
            </a:r>
            <a:r>
              <a:rPr lang="en-US" dirty="0">
                <a:latin typeface="Consolas"/>
                <a:cs typeface="Consolas"/>
              </a:rPr>
              <a:t>(v);</a:t>
            </a:r>
          </a:p>
          <a:p>
            <a:r>
              <a:rPr lang="en-US" dirty="0">
                <a:latin typeface="Consolas"/>
                <a:cs typeface="Consolas"/>
              </a:rPr>
              <a:t>    return false;</a:t>
            </a:r>
          </a:p>
          <a:p>
            <a:r>
              <a:rPr lang="en-US" dirty="0">
                <a:latin typeface="Consolas"/>
                <a:cs typeface="Consolas"/>
              </a:rPr>
              <a:t>  }</a:t>
            </a:r>
          </a:p>
          <a:p>
            <a:r>
              <a:rPr lang="en-US" dirty="0">
                <a:latin typeface="Consolas"/>
                <a:cs typeface="Consolas"/>
              </a:rPr>
              <a:t>  if (right != NULL)</a:t>
            </a:r>
          </a:p>
          <a:p>
            <a:r>
              <a:rPr lang="en-US" dirty="0">
                <a:latin typeface="Consolas"/>
                <a:cs typeface="Consolas"/>
              </a:rPr>
              <a:t>    return right-&gt;</a:t>
            </a:r>
            <a:r>
              <a:rPr lang="en-US" dirty="0" err="1">
                <a:latin typeface="Consolas"/>
                <a:cs typeface="Consolas"/>
              </a:rPr>
              <a:t>valueExists</a:t>
            </a:r>
            <a:r>
              <a:rPr lang="en-US" dirty="0">
                <a:latin typeface="Consolas"/>
                <a:cs typeface="Consolas"/>
              </a:rPr>
              <a:t>(v);</a:t>
            </a:r>
          </a:p>
          <a:p>
            <a:r>
              <a:rPr lang="en-US" dirty="0">
                <a:latin typeface="Consolas"/>
                <a:cs typeface="Consolas"/>
              </a:rPr>
              <a:t>  return false;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05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52855</TotalTime>
  <Words>520</Words>
  <Application>Microsoft Macintosh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Lec.25: Complexity 2: recursion</vt:lpstr>
      <vt:lpstr>How to analyze the complexity of recursive programs?</vt:lpstr>
      <vt:lpstr>QuickSort</vt:lpstr>
      <vt:lpstr>selectAndShuffle</vt:lpstr>
      <vt:lpstr>QuickSort: worst case</vt:lpstr>
      <vt:lpstr>QuickSort: best/avg. case</vt:lpstr>
      <vt:lpstr>Search on binary search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452</cp:revision>
  <cp:lastPrinted>2014-09-05T01:43:19Z</cp:lastPrinted>
  <dcterms:created xsi:type="dcterms:W3CDTF">2013-01-10T16:28:45Z</dcterms:created>
  <dcterms:modified xsi:type="dcterms:W3CDTF">2022-11-20T21:14:30Z</dcterms:modified>
</cp:coreProperties>
</file>