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1769" autoAdjust="0"/>
  </p:normalViewPr>
  <p:slideViewPr>
    <p:cSldViewPr snapToGrid="0" snapToObjects="1">
      <p:cViewPr varScale="1">
        <p:scale>
          <a:sx n="103" d="100"/>
          <a:sy n="103" d="100"/>
        </p:scale>
        <p:origin x="242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9/25/22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9/25/22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class interface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703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/>
              <a:t>ECE 244</a:t>
            </a:r>
            <a:br>
              <a:rPr lang="en-US" sz="4000" dirty="0"/>
            </a:br>
            <a:r>
              <a:rPr lang="en-US" sz="4000" dirty="0"/>
              <a:t>Programming Fundamentals</a:t>
            </a:r>
            <a:br>
              <a:rPr lang="en-US" sz="4000" dirty="0"/>
            </a:br>
            <a:r>
              <a:rPr lang="en-US" sz="4000" dirty="0" err="1"/>
              <a:t>Lec</a:t>
            </a:r>
            <a:r>
              <a:rPr lang="en-US" sz="4000" dirty="0"/>
              <a:t>. </a:t>
            </a:r>
            <a:r>
              <a:rPr lang="en-US" sz="4000"/>
              <a:t>7: </a:t>
            </a:r>
            <a:r>
              <a:rPr lang="en-US" sz="4400" i="1" dirty="0"/>
              <a:t>Introduction to classes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/>
              <a:t>Ding Yuan</a:t>
            </a:r>
          </a:p>
          <a:p>
            <a:r>
              <a:rPr lang="en-US" sz="2800" dirty="0"/>
              <a:t>ECE Dept., University of Toronto</a:t>
            </a:r>
          </a:p>
          <a:p>
            <a:r>
              <a:rPr lang="en-US" sz="2800" dirty="0"/>
              <a:t>http://www.eecg.toronto.edu/~yuan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class?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448" y="2133601"/>
            <a:ext cx="7345363" cy="3931920"/>
          </a:xfrm>
        </p:spPr>
        <p:txBody>
          <a:bodyPr/>
          <a:lstStyle/>
          <a:p>
            <a:r>
              <a:rPr lang="en-US" dirty="0"/>
              <a:t>Expansion of </a:t>
            </a:r>
            <a:r>
              <a:rPr lang="en-US" dirty="0" err="1">
                <a:latin typeface="Courier"/>
                <a:cs typeface="Courier"/>
              </a:rPr>
              <a:t>struct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>
                <a:cs typeface="Courier"/>
              </a:rPr>
              <a:t>Contains both data and </a:t>
            </a:r>
            <a:r>
              <a:rPr lang="en-US" u="sng" dirty="0">
                <a:cs typeface="Courier"/>
              </a:rPr>
              <a:t>code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69317" y="2133601"/>
            <a:ext cx="406328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class</a:t>
            </a:r>
            <a:r>
              <a:rPr lang="en-US" dirty="0">
                <a:latin typeface="Courier"/>
                <a:cs typeface="Courier"/>
              </a:rPr>
              <a:t> Time {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private</a:t>
            </a:r>
            <a:r>
              <a:rPr lang="en-US" dirty="0">
                <a:latin typeface="Courier"/>
                <a:cs typeface="Courier"/>
              </a:rPr>
              <a:t>: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minute;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second;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public</a:t>
            </a:r>
            <a:r>
              <a:rPr lang="en-US" dirty="0">
                <a:latin typeface="Courier"/>
                <a:cs typeface="Courier"/>
              </a:rPr>
              <a:t>:</a:t>
            </a:r>
          </a:p>
          <a:p>
            <a:r>
              <a:rPr lang="en-US" dirty="0">
                <a:latin typeface="Courier"/>
                <a:cs typeface="Courier"/>
              </a:rPr>
              <a:t>  void </a:t>
            </a:r>
            <a:r>
              <a:rPr lang="en-US" dirty="0" err="1">
                <a:latin typeface="Courier"/>
                <a:cs typeface="Courier"/>
              </a:rPr>
              <a:t>resetTime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  void </a:t>
            </a:r>
            <a:r>
              <a:rPr lang="en-US" dirty="0" err="1">
                <a:latin typeface="Courier"/>
                <a:cs typeface="Courier"/>
              </a:rPr>
              <a:t>setSeconds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void </a:t>
            </a:r>
            <a:r>
              <a:rPr lang="en-US" dirty="0" err="1">
                <a:latin typeface="Courier"/>
                <a:cs typeface="Courier"/>
              </a:rPr>
              <a:t>setMinutes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getSeconds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getMinutes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  void </a:t>
            </a:r>
            <a:r>
              <a:rPr lang="en-US" dirty="0" err="1">
                <a:latin typeface="Courier"/>
                <a:cs typeface="Courier"/>
              </a:rPr>
              <a:t>printTime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}; </a:t>
            </a:r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// typically defined in a</a:t>
            </a:r>
          </a:p>
          <a:p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// .h file, e.g., </a:t>
            </a:r>
            <a:r>
              <a:rPr lang="en-US" dirty="0" err="1">
                <a:solidFill>
                  <a:srgbClr val="008000"/>
                </a:solidFill>
                <a:latin typeface="Courier"/>
                <a:cs typeface="Courier"/>
              </a:rPr>
              <a:t>Time.h</a:t>
            </a:r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365850" y="2310938"/>
            <a:ext cx="2473356" cy="974130"/>
            <a:chOff x="6365850" y="2310938"/>
            <a:chExt cx="2473356" cy="974130"/>
          </a:xfrm>
        </p:grpSpPr>
        <p:sp>
          <p:nvSpPr>
            <p:cNvPr id="8" name="Right Brace 7"/>
            <p:cNvSpPr/>
            <p:nvPr/>
          </p:nvSpPr>
          <p:spPr>
            <a:xfrm>
              <a:off x="6365850" y="2523068"/>
              <a:ext cx="220134" cy="762000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577048" y="2310938"/>
              <a:ext cx="2262158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hidden from outside;</a:t>
              </a:r>
            </a:p>
            <a:p>
              <a:r>
                <a:rPr lang="en-US" dirty="0"/>
                <a:t>Can only be accessed</a:t>
              </a:r>
            </a:p>
            <a:p>
              <a:r>
                <a:rPr lang="en-US" dirty="0"/>
                <a:t>from within class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520267" y="3243536"/>
            <a:ext cx="3251207" cy="369332"/>
            <a:chOff x="5520267" y="3395933"/>
            <a:chExt cx="3251207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6008428" y="3395933"/>
              <a:ext cx="27630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Accessible outside of class</a:t>
              </a:r>
            </a:p>
          </p:txBody>
        </p:sp>
        <p:cxnSp>
          <p:nvCxnSpPr>
            <p:cNvPr id="12" name="Straight Arrow Connector 11"/>
            <p:cNvCxnSpPr>
              <a:stCxn id="10" idx="1"/>
            </p:cNvCxnSpPr>
            <p:nvPr/>
          </p:nvCxnSpPr>
          <p:spPr>
            <a:xfrm flipH="1">
              <a:off x="5520267" y="3580599"/>
              <a:ext cx="48816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87202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vs.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12" y="1896534"/>
            <a:ext cx="8362421" cy="3931920"/>
          </a:xfrm>
        </p:spPr>
        <p:txBody>
          <a:bodyPr/>
          <a:lstStyle/>
          <a:p>
            <a:r>
              <a:rPr lang="en-US" dirty="0"/>
              <a:t>Objects are instantiations of classes</a:t>
            </a:r>
          </a:p>
          <a:p>
            <a:pPr lvl="1"/>
            <a:r>
              <a:rPr lang="en-US" dirty="0"/>
              <a:t>Each member has concrete value</a:t>
            </a:r>
          </a:p>
          <a:p>
            <a:pPr lvl="1"/>
            <a:r>
              <a:rPr lang="en-US" dirty="0"/>
              <a:t>E.g., Student is a “class”, whereas each of you are an “object”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59049" y="4252273"/>
            <a:ext cx="1760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Time (class)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13426" y="3730545"/>
            <a:ext cx="898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10:30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13429" y="4252277"/>
            <a:ext cx="898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12:15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22383" y="4777215"/>
            <a:ext cx="898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23:12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13426" y="3268880"/>
            <a:ext cx="1037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Object</a:t>
            </a:r>
          </a:p>
        </p:txBody>
      </p:sp>
      <p:cxnSp>
        <p:nvCxnSpPr>
          <p:cNvPr id="10" name="Straight Arrow Connector 9"/>
          <p:cNvCxnSpPr>
            <a:stCxn id="4" idx="3"/>
            <a:endCxn id="5" idx="1"/>
          </p:cNvCxnSpPr>
          <p:nvPr/>
        </p:nvCxnSpPr>
        <p:spPr>
          <a:xfrm flipV="1">
            <a:off x="2819266" y="3961378"/>
            <a:ext cx="1694160" cy="5217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3"/>
            <a:endCxn id="6" idx="1"/>
          </p:cNvCxnSpPr>
          <p:nvPr/>
        </p:nvCxnSpPr>
        <p:spPr>
          <a:xfrm>
            <a:off x="2819266" y="4483106"/>
            <a:ext cx="1694163" cy="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3"/>
            <a:endCxn id="7" idx="1"/>
          </p:cNvCxnSpPr>
          <p:nvPr/>
        </p:nvCxnSpPr>
        <p:spPr>
          <a:xfrm>
            <a:off x="2819266" y="4483106"/>
            <a:ext cx="1703117" cy="524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20440201">
            <a:off x="2971663" y="3856744"/>
            <a:ext cx="119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instantiate</a:t>
            </a:r>
          </a:p>
        </p:txBody>
      </p:sp>
      <p:sp>
        <p:nvSpPr>
          <p:cNvPr id="18" name="TextBox 17"/>
          <p:cNvSpPr txBox="1"/>
          <p:nvPr/>
        </p:nvSpPr>
        <p:spPr>
          <a:xfrm rot="1130209">
            <a:off x="2903927" y="4704851"/>
            <a:ext cx="119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instantiate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28860" y="4130953"/>
            <a:ext cx="119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instantiate</a:t>
            </a:r>
          </a:p>
        </p:txBody>
      </p:sp>
    </p:spTree>
    <p:extLst>
      <p:ext uri="{BB962C8B-B14F-4D97-AF65-F5344CB8AC3E}">
        <p14:creationId xmlns:p14="http://schemas.microsoft.com/office/powerpoint/2010/main" val="2879689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580" y="244158"/>
            <a:ext cx="7972954" cy="1339850"/>
          </a:xfrm>
        </p:spPr>
        <p:txBody>
          <a:bodyPr>
            <a:normAutofit fontScale="90000"/>
          </a:bodyPr>
          <a:lstStyle/>
          <a:p>
            <a:r>
              <a:rPr lang="en-US" dirty="0"/>
              <a:t>Continue w/ our example: Time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1980" y="1313075"/>
            <a:ext cx="5309980" cy="5078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// </a:t>
            </a:r>
            <a:r>
              <a:rPr lang="en-US" dirty="0" err="1">
                <a:latin typeface="Courier"/>
                <a:cs typeface="Courier"/>
              </a:rPr>
              <a:t>time.cc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1 #include "</a:t>
            </a:r>
            <a:r>
              <a:rPr lang="en-US" dirty="0" err="1">
                <a:latin typeface="Courier"/>
                <a:cs typeface="Courier"/>
              </a:rPr>
              <a:t>Time.h</a:t>
            </a:r>
            <a:r>
              <a:rPr lang="en-US" dirty="0">
                <a:latin typeface="Courier"/>
                <a:cs typeface="Courier"/>
              </a:rPr>
              <a:t>"</a:t>
            </a:r>
          </a:p>
          <a:p>
            <a:r>
              <a:rPr lang="en-US" dirty="0">
                <a:latin typeface="Courier"/>
                <a:cs typeface="Courier"/>
              </a:rPr>
              <a:t>  2</a:t>
            </a:r>
          </a:p>
          <a:p>
            <a:r>
              <a:rPr lang="en-US" dirty="0">
                <a:latin typeface="Courier"/>
                <a:cs typeface="Courier"/>
              </a:rPr>
              <a:t>  3 void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Time::</a:t>
            </a:r>
            <a:r>
              <a:rPr lang="en-US" dirty="0" err="1">
                <a:latin typeface="Courier"/>
                <a:cs typeface="Courier"/>
              </a:rPr>
              <a:t>resetTime</a:t>
            </a:r>
            <a:r>
              <a:rPr lang="en-US" dirty="0">
                <a:latin typeface="Courier"/>
                <a:cs typeface="Courier"/>
              </a:rPr>
              <a:t>()</a:t>
            </a:r>
          </a:p>
          <a:p>
            <a:r>
              <a:rPr lang="en-US" dirty="0">
                <a:latin typeface="Courier"/>
                <a:cs typeface="Courier"/>
              </a:rPr>
              <a:t>  4 {</a:t>
            </a:r>
          </a:p>
          <a:p>
            <a:r>
              <a:rPr lang="en-US" dirty="0">
                <a:latin typeface="Courier"/>
                <a:cs typeface="Courier"/>
              </a:rPr>
              <a:t>  5   minute = second = 0;</a:t>
            </a:r>
          </a:p>
          <a:p>
            <a:r>
              <a:rPr lang="en-US" dirty="0">
                <a:latin typeface="Courier"/>
                <a:cs typeface="Courier"/>
              </a:rPr>
              <a:t>  6 }</a:t>
            </a:r>
          </a:p>
          <a:p>
            <a:r>
              <a:rPr lang="en-US" dirty="0">
                <a:latin typeface="Courier"/>
                <a:cs typeface="Courier"/>
              </a:rPr>
              <a:t>  7</a:t>
            </a:r>
          </a:p>
          <a:p>
            <a:r>
              <a:rPr lang="en-US" dirty="0">
                <a:latin typeface="Courier"/>
                <a:cs typeface="Courier"/>
              </a:rPr>
              <a:t>  8 void Time::</a:t>
            </a:r>
            <a:r>
              <a:rPr lang="en-US" dirty="0" err="1">
                <a:latin typeface="Courier"/>
                <a:cs typeface="Courier"/>
              </a:rPr>
              <a:t>setSeconds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target)</a:t>
            </a:r>
          </a:p>
          <a:p>
            <a:r>
              <a:rPr lang="en-US" dirty="0">
                <a:latin typeface="Courier"/>
                <a:cs typeface="Courier"/>
              </a:rPr>
              <a:t>  9 {</a:t>
            </a:r>
          </a:p>
          <a:p>
            <a:r>
              <a:rPr lang="en-US" dirty="0">
                <a:latin typeface="Courier"/>
                <a:cs typeface="Courier"/>
              </a:rPr>
              <a:t> 10   if (target &gt; 60) {</a:t>
            </a:r>
          </a:p>
          <a:p>
            <a:r>
              <a:rPr lang="en-US" dirty="0">
                <a:latin typeface="Courier"/>
                <a:cs typeface="Courier"/>
              </a:rPr>
              <a:t> 11     second = 60;</a:t>
            </a:r>
          </a:p>
          <a:p>
            <a:r>
              <a:rPr lang="en-US" dirty="0">
                <a:latin typeface="Courier"/>
                <a:cs typeface="Courier"/>
              </a:rPr>
              <a:t> 12   } else if (target &lt; 0) {</a:t>
            </a:r>
          </a:p>
          <a:p>
            <a:r>
              <a:rPr lang="en-US" dirty="0">
                <a:latin typeface="Courier"/>
                <a:cs typeface="Courier"/>
              </a:rPr>
              <a:t> 13     second = 0;</a:t>
            </a:r>
          </a:p>
          <a:p>
            <a:r>
              <a:rPr lang="en-US" dirty="0">
                <a:latin typeface="Courier"/>
                <a:cs typeface="Courier"/>
              </a:rPr>
              <a:t> 14   } else {</a:t>
            </a:r>
          </a:p>
          <a:p>
            <a:r>
              <a:rPr lang="en-US" dirty="0">
                <a:latin typeface="Courier"/>
                <a:cs typeface="Courier"/>
              </a:rPr>
              <a:t> 15     second = target;</a:t>
            </a:r>
          </a:p>
          <a:p>
            <a:r>
              <a:rPr lang="en-US" dirty="0">
                <a:latin typeface="Courier"/>
                <a:cs typeface="Courier"/>
              </a:rPr>
              <a:t> 16   }</a:t>
            </a:r>
          </a:p>
          <a:p>
            <a:r>
              <a:rPr lang="en-US" dirty="0">
                <a:latin typeface="Courier"/>
                <a:cs typeface="Courier"/>
              </a:rPr>
              <a:t> 17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57762" y="1215243"/>
            <a:ext cx="378623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 ..</a:t>
            </a:r>
          </a:p>
          <a:p>
            <a:r>
              <a:rPr lang="en-US" dirty="0">
                <a:latin typeface="Courier"/>
                <a:cs typeface="Courier"/>
              </a:rPr>
              <a:t> 29</a:t>
            </a:r>
          </a:p>
          <a:p>
            <a:r>
              <a:rPr lang="en-US" dirty="0">
                <a:latin typeface="Courier"/>
                <a:cs typeface="Courier"/>
              </a:rPr>
              <a:t> 30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Time::</a:t>
            </a:r>
            <a:r>
              <a:rPr lang="en-US" dirty="0" err="1">
                <a:latin typeface="Courier"/>
                <a:cs typeface="Courier"/>
              </a:rPr>
              <a:t>getSeconds</a:t>
            </a:r>
            <a:r>
              <a:rPr lang="en-US" dirty="0">
                <a:latin typeface="Courier"/>
                <a:cs typeface="Courier"/>
              </a:rPr>
              <a:t>()</a:t>
            </a:r>
          </a:p>
          <a:p>
            <a:r>
              <a:rPr lang="en-US" dirty="0">
                <a:latin typeface="Courier"/>
                <a:cs typeface="Courier"/>
              </a:rPr>
              <a:t> 31 {</a:t>
            </a:r>
          </a:p>
          <a:p>
            <a:r>
              <a:rPr lang="en-US" dirty="0">
                <a:latin typeface="Courier"/>
                <a:cs typeface="Courier"/>
              </a:rPr>
              <a:t> 32   return second;</a:t>
            </a:r>
          </a:p>
          <a:p>
            <a:r>
              <a:rPr lang="en-US" dirty="0">
                <a:latin typeface="Courier"/>
                <a:cs typeface="Courier"/>
              </a:rPr>
              <a:t> 33 }</a:t>
            </a:r>
          </a:p>
          <a:p>
            <a:r>
              <a:rPr lang="en-US" dirty="0">
                <a:latin typeface="Courier"/>
                <a:cs typeface="Courier"/>
              </a:rPr>
              <a:t> 34</a:t>
            </a:r>
          </a:p>
          <a:p>
            <a:r>
              <a:rPr lang="en-US" dirty="0">
                <a:latin typeface="Courier"/>
                <a:cs typeface="Courier"/>
              </a:rPr>
              <a:t> 35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Time::</a:t>
            </a:r>
            <a:r>
              <a:rPr lang="en-US" dirty="0" err="1">
                <a:latin typeface="Courier"/>
                <a:cs typeface="Courier"/>
              </a:rPr>
              <a:t>getMinutes</a:t>
            </a:r>
            <a:r>
              <a:rPr lang="en-US" dirty="0">
                <a:latin typeface="Courier"/>
                <a:cs typeface="Courier"/>
              </a:rPr>
              <a:t>()</a:t>
            </a:r>
          </a:p>
          <a:p>
            <a:r>
              <a:rPr lang="en-US" dirty="0">
                <a:latin typeface="Courier"/>
                <a:cs typeface="Courier"/>
              </a:rPr>
              <a:t> 36 {</a:t>
            </a:r>
          </a:p>
          <a:p>
            <a:r>
              <a:rPr lang="en-US" dirty="0">
                <a:latin typeface="Courier"/>
                <a:cs typeface="Courier"/>
              </a:rPr>
              <a:t> 37   return minute;</a:t>
            </a:r>
          </a:p>
          <a:p>
            <a:r>
              <a:rPr lang="en-US" dirty="0">
                <a:latin typeface="Courier"/>
                <a:cs typeface="Courier"/>
              </a:rPr>
              <a:t> 38 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86830" y="4509661"/>
            <a:ext cx="378623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/>
              <a:t>functions are defined by using class name followed by “::” – </a:t>
            </a:r>
            <a:r>
              <a:rPr lang="en-US" sz="2000" u="sng" dirty="0"/>
              <a:t>no space!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/>
              <a:t>Can access member data/variable in member functions</a:t>
            </a:r>
          </a:p>
        </p:txBody>
      </p:sp>
    </p:spTree>
    <p:extLst>
      <p:ext uri="{BB962C8B-B14F-4D97-AF65-F5344CB8AC3E}">
        <p14:creationId xmlns:p14="http://schemas.microsoft.com/office/powerpoint/2010/main" val="3793096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580" y="244158"/>
            <a:ext cx="7972954" cy="1339850"/>
          </a:xfrm>
        </p:spPr>
        <p:txBody>
          <a:bodyPr>
            <a:normAutofit fontScale="90000"/>
          </a:bodyPr>
          <a:lstStyle/>
          <a:p>
            <a:r>
              <a:rPr lang="en-US" dirty="0"/>
              <a:t>Continue w/ our example: Time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7580" y="1753342"/>
            <a:ext cx="8218942" cy="4524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C00000"/>
                </a:solidFill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main ()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Time t;</a:t>
            </a:r>
          </a:p>
          <a:p>
            <a:r>
              <a:rPr lang="en-US" dirty="0">
                <a:latin typeface="Courier"/>
                <a:cs typeface="Courier"/>
              </a:rPr>
              <a:t>  Time *p;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t.resetTime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t.setSeconds</a:t>
            </a:r>
            <a:r>
              <a:rPr lang="en-US" dirty="0">
                <a:latin typeface="Courier"/>
                <a:cs typeface="Courier"/>
              </a:rPr>
              <a:t>(30);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t.setMinutes</a:t>
            </a:r>
            <a:r>
              <a:rPr lang="en-US" dirty="0">
                <a:latin typeface="Courier"/>
                <a:cs typeface="Courier"/>
              </a:rPr>
              <a:t>(10);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cout</a:t>
            </a:r>
            <a:r>
              <a:rPr lang="en-US" dirty="0">
                <a:latin typeface="Courier"/>
                <a:cs typeface="Courier"/>
              </a:rPr>
              <a:t> &lt;&lt; </a:t>
            </a:r>
            <a:r>
              <a:rPr lang="en-US" dirty="0" err="1">
                <a:latin typeface="Courier"/>
                <a:cs typeface="Courier"/>
              </a:rPr>
              <a:t>t.getMinutes</a:t>
            </a:r>
            <a:r>
              <a:rPr lang="en-US" dirty="0">
                <a:latin typeface="Courier"/>
                <a:cs typeface="Courier"/>
              </a:rPr>
              <a:t>() &lt;&lt; ":" &lt;&lt; </a:t>
            </a:r>
            <a:r>
              <a:rPr lang="en-US" dirty="0" err="1">
                <a:latin typeface="Courier"/>
                <a:cs typeface="Courier"/>
              </a:rPr>
              <a:t>t.getSeconds</a:t>
            </a:r>
            <a:r>
              <a:rPr lang="en-US" dirty="0">
                <a:latin typeface="Courier"/>
                <a:cs typeface="Courier"/>
              </a:rPr>
              <a:t>() &lt;&lt; </a:t>
            </a:r>
            <a:r>
              <a:rPr lang="en-US" dirty="0" err="1">
                <a:latin typeface="Courier"/>
                <a:cs typeface="Courier"/>
              </a:rPr>
              <a:t>endl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  p = </a:t>
            </a:r>
            <a:r>
              <a:rPr lang="en-US" dirty="0">
                <a:solidFill>
                  <a:srgbClr val="C00000"/>
                </a:solidFill>
                <a:latin typeface="Courier"/>
                <a:cs typeface="Courier"/>
              </a:rPr>
              <a:t>new</a:t>
            </a:r>
            <a:r>
              <a:rPr lang="en-US" dirty="0">
                <a:latin typeface="Courier"/>
                <a:cs typeface="Courier"/>
              </a:rPr>
              <a:t> Time;</a:t>
            </a:r>
          </a:p>
          <a:p>
            <a:r>
              <a:rPr lang="en-US" dirty="0">
                <a:latin typeface="Courier"/>
                <a:cs typeface="Courier"/>
              </a:rPr>
              <a:t>  p-&gt;</a:t>
            </a:r>
            <a:r>
              <a:rPr lang="en-US" dirty="0" err="1">
                <a:latin typeface="Courier"/>
                <a:cs typeface="Courier"/>
              </a:rPr>
              <a:t>resetTime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  p-&gt;</a:t>
            </a:r>
            <a:r>
              <a:rPr lang="en-US" dirty="0" err="1">
                <a:latin typeface="Courier"/>
                <a:cs typeface="Courier"/>
              </a:rPr>
              <a:t>setSeconds</a:t>
            </a:r>
            <a:r>
              <a:rPr lang="en-US" dirty="0">
                <a:latin typeface="Courier"/>
                <a:cs typeface="Courier"/>
              </a:rPr>
              <a:t>(25);</a:t>
            </a:r>
          </a:p>
          <a:p>
            <a:r>
              <a:rPr lang="en-US" dirty="0">
                <a:latin typeface="Courier"/>
                <a:cs typeface="Courier"/>
              </a:rPr>
              <a:t>  p-&gt;</a:t>
            </a:r>
            <a:r>
              <a:rPr lang="en-US" dirty="0" err="1">
                <a:latin typeface="Courier"/>
                <a:cs typeface="Courier"/>
              </a:rPr>
              <a:t>setMinutes</a:t>
            </a:r>
            <a:r>
              <a:rPr lang="en-US" dirty="0">
                <a:latin typeface="Courier"/>
                <a:cs typeface="Courier"/>
              </a:rPr>
              <a:t>(15);</a:t>
            </a:r>
          </a:p>
          <a:p>
            <a:r>
              <a:rPr lang="en-US" dirty="0">
                <a:latin typeface="Courier"/>
                <a:cs typeface="Courier"/>
              </a:rPr>
              <a:t>  p-&gt;</a:t>
            </a:r>
            <a:r>
              <a:rPr lang="en-US" dirty="0" err="1">
                <a:latin typeface="Courier"/>
                <a:cs typeface="Courier"/>
              </a:rPr>
              <a:t>printTime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"/>
                <a:cs typeface="Courier"/>
              </a:rPr>
              <a:t>delete</a:t>
            </a:r>
            <a:r>
              <a:rPr lang="en-US" dirty="0">
                <a:latin typeface="Courier"/>
                <a:cs typeface="Courier"/>
              </a:rPr>
              <a:t> p;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97280" y="5080000"/>
            <a:ext cx="4749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if we call </a:t>
            </a:r>
            <a:r>
              <a:rPr lang="en-US" dirty="0" err="1"/>
              <a:t>printTime</a:t>
            </a:r>
            <a:r>
              <a:rPr lang="en-US" dirty="0"/>
              <a:t> before </a:t>
            </a:r>
            <a:r>
              <a:rPr lang="en-US" dirty="0" err="1"/>
              <a:t>resetTime</a:t>
            </a:r>
            <a:r>
              <a:rPr lang="en-US" dirty="0"/>
              <a:t>()?</a:t>
            </a:r>
          </a:p>
        </p:txBody>
      </p:sp>
    </p:spTree>
    <p:extLst>
      <p:ext uri="{BB962C8B-B14F-4D97-AF65-F5344CB8AC3E}">
        <p14:creationId xmlns:p14="http://schemas.microsoft.com/office/powerpoint/2010/main" val="392237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 member functions whose job is to initialize data in object</a:t>
            </a:r>
          </a:p>
          <a:p>
            <a:r>
              <a:rPr lang="en-US" dirty="0"/>
              <a:t>Gets called </a:t>
            </a:r>
            <a:r>
              <a:rPr lang="en-US" i="1" dirty="0"/>
              <a:t>automatically</a:t>
            </a:r>
            <a:r>
              <a:rPr lang="en-US" dirty="0"/>
              <a:t> when object is instantiated</a:t>
            </a:r>
          </a:p>
          <a:p>
            <a:r>
              <a:rPr lang="en-US" dirty="0"/>
              <a:t>Never called directly by any function</a:t>
            </a:r>
          </a:p>
        </p:txBody>
      </p:sp>
    </p:spTree>
    <p:extLst>
      <p:ext uri="{BB962C8B-B14F-4D97-AF65-F5344CB8AC3E}">
        <p14:creationId xmlns:p14="http://schemas.microsoft.com/office/powerpoint/2010/main" val="2018026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3455" y="1747101"/>
            <a:ext cx="5348818" cy="3931920"/>
          </a:xfrm>
        </p:spPr>
        <p:txBody>
          <a:bodyPr/>
          <a:lstStyle/>
          <a:p>
            <a:r>
              <a:rPr lang="en-US" dirty="0"/>
              <a:t>Has the same name as the class</a:t>
            </a:r>
          </a:p>
          <a:p>
            <a:r>
              <a:rPr lang="en-US" dirty="0"/>
              <a:t>No return value – not even void</a:t>
            </a:r>
          </a:p>
          <a:p>
            <a:r>
              <a:rPr lang="en-US" dirty="0"/>
              <a:t>Must be public</a:t>
            </a:r>
          </a:p>
          <a:p>
            <a:r>
              <a:rPr lang="en-US" dirty="0"/>
              <a:t>Invoked when an object is </a:t>
            </a:r>
            <a:r>
              <a:rPr lang="en-US" i="1" dirty="0">
                <a:solidFill>
                  <a:srgbClr val="FF0000"/>
                </a:solidFill>
              </a:rPr>
              <a:t>instantiated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Which line will cause the constructor to be invoked?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1347" y="1687093"/>
            <a:ext cx="5309980" cy="4524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// </a:t>
            </a:r>
            <a:r>
              <a:rPr lang="en-US" dirty="0" err="1">
                <a:latin typeface="Courier"/>
                <a:cs typeface="Courier"/>
              </a:rPr>
              <a:t>Time.h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class Time {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private</a:t>
            </a:r>
            <a:r>
              <a:rPr lang="en-US" dirty="0">
                <a:latin typeface="Courier"/>
                <a:cs typeface="Courier"/>
              </a:rPr>
              <a:t>: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minute;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second;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public</a:t>
            </a:r>
            <a:r>
              <a:rPr lang="en-US" dirty="0">
                <a:latin typeface="Courier"/>
                <a:cs typeface="Courier"/>
              </a:rPr>
              <a:t>:</a:t>
            </a:r>
          </a:p>
          <a:p>
            <a:r>
              <a:rPr lang="en-US" dirty="0">
                <a:latin typeface="Courier"/>
                <a:cs typeface="Courier"/>
              </a:rPr>
              <a:t>  Time(); </a:t>
            </a:r>
          </a:p>
          <a:p>
            <a:r>
              <a:rPr lang="en-US" dirty="0">
                <a:latin typeface="Courier"/>
                <a:cs typeface="Courier"/>
              </a:rPr>
              <a:t>  .. ..</a:t>
            </a:r>
          </a:p>
          <a:p>
            <a:r>
              <a:rPr lang="en-US" dirty="0">
                <a:latin typeface="Courier"/>
                <a:cs typeface="Courier"/>
              </a:rPr>
              <a:t>}; </a:t>
            </a:r>
          </a:p>
          <a:p>
            <a:r>
              <a:rPr lang="en-US" dirty="0">
                <a:latin typeface="Courier"/>
                <a:cs typeface="Courier"/>
              </a:rPr>
              <a:t>// </a:t>
            </a:r>
            <a:r>
              <a:rPr lang="en-US" dirty="0" err="1">
                <a:latin typeface="Courier"/>
                <a:cs typeface="Courier"/>
              </a:rPr>
              <a:t>time.cc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Time::Time()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second = minute = 0;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cout</a:t>
            </a:r>
            <a:r>
              <a:rPr lang="en-US" dirty="0">
                <a:latin typeface="Courier"/>
                <a:cs typeface="Courier"/>
              </a:rPr>
              <a:t> &lt;&lt; “Time initialized” &lt;&lt; </a:t>
            </a:r>
            <a:r>
              <a:rPr lang="en-US" dirty="0" err="1">
                <a:latin typeface="Courier"/>
                <a:cs typeface="Courier"/>
              </a:rPr>
              <a:t>endl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  <a:p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49486" y="4224511"/>
            <a:ext cx="19854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Time t;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Time *p;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p = new Time;</a:t>
            </a:r>
          </a:p>
        </p:txBody>
      </p:sp>
    </p:spTree>
    <p:extLst>
      <p:ext uri="{BB962C8B-B14F-4D97-AF65-F5344CB8AC3E}">
        <p14:creationId xmlns:p14="http://schemas.microsoft.com/office/powerpoint/2010/main" val="224896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45970</TotalTime>
  <Words>566</Words>
  <Application>Microsoft Macintosh PowerPoint</Application>
  <PresentationFormat>On-screen Show (4:3)</PresentationFormat>
  <Paragraphs>117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Brush Script MT</vt:lpstr>
      <vt:lpstr>Arial</vt:lpstr>
      <vt:lpstr>Calibri</vt:lpstr>
      <vt:lpstr>Calisto MT</vt:lpstr>
      <vt:lpstr>Courier</vt:lpstr>
      <vt:lpstr>Capital</vt:lpstr>
      <vt:lpstr>ECE 244 Programming Fundamentals Lec. 7: Introduction to classes</vt:lpstr>
      <vt:lpstr>What is a class?</vt:lpstr>
      <vt:lpstr>Class vs. Object</vt:lpstr>
      <vt:lpstr>Continue w/ our example: Time</vt:lpstr>
      <vt:lpstr>Continue w/ our example: Time</vt:lpstr>
      <vt:lpstr>Constructors</vt:lpstr>
      <vt:lpstr>Constructor (cont.)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345</cp:revision>
  <cp:lastPrinted>2014-09-05T01:43:19Z</cp:lastPrinted>
  <dcterms:created xsi:type="dcterms:W3CDTF">2013-01-10T16:28:45Z</dcterms:created>
  <dcterms:modified xsi:type="dcterms:W3CDTF">2022-09-25T13:53:22Z</dcterms:modified>
</cp:coreProperties>
</file>