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01" autoAdjust="0"/>
  </p:normalViewPr>
  <p:slideViewPr>
    <p:cSldViewPr snapToGrid="0" snapToObjects="1">
      <p:cViewPr varScale="1">
        <p:scale>
          <a:sx n="42" d="100"/>
          <a:sy n="42" d="100"/>
        </p:scale>
        <p:origin x="133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5FA19-4AE7-394C-8E06-B4A0FB3E5AA8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3C84F-422D-1049-B727-5B751ACDA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93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991A4-6061-8E40-B3BF-9224535D7C2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39927-3662-3B4E-89DF-65C239F3E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6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Electronic Numerical Integrator And</a:t>
            </a:r>
            <a:r>
              <a:rPr lang="en-US" baseline="0" dirty="0" smtClean="0"/>
              <a:t> 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57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I say “as if”.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4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computing as utility --- cloud computing.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dropped</a:t>
            </a:r>
            <a:r>
              <a:rPr lang="en-US" baseline="0" dirty="0" smtClean="0"/>
              <a:t> out from the </a:t>
            </a:r>
            <a:r>
              <a:rPr lang="en-US" baseline="0" dirty="0" err="1" smtClean="0"/>
              <a:t>multics</a:t>
            </a:r>
            <a:r>
              <a:rPr lang="en-US" baseline="0" dirty="0" smtClean="0"/>
              <a:t> project, so they needed to pay to play the game. GE-645</a:t>
            </a:r>
          </a:p>
          <a:p>
            <a:r>
              <a:rPr lang="en-US" baseline="0" dirty="0" smtClean="0"/>
              <a:t>Brian Kernighan is an alumni from U of T</a:t>
            </a:r>
          </a:p>
          <a:p>
            <a:r>
              <a:rPr lang="en-US" dirty="0" smtClean="0"/>
              <a:t>PDP-11:</a:t>
            </a:r>
            <a:r>
              <a:rPr lang="en-US" baseline="0" dirty="0" smtClean="0"/>
              <a:t> 24KB of Memory, Unix only uses 12KB. </a:t>
            </a:r>
            <a:endParaRPr lang="en-US" dirty="0" smtClean="0"/>
          </a:p>
          <a:p>
            <a:r>
              <a:rPr lang="en-US" dirty="0" err="1" smtClean="0"/>
              <a:t>Unics</a:t>
            </a:r>
            <a:r>
              <a:rPr lang="en-US" dirty="0" smtClean="0"/>
              <a:t>: the first</a:t>
            </a:r>
            <a:r>
              <a:rPr lang="en-US" baseline="0" dirty="0" smtClean="0"/>
              <a:t> version was too sloppy.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59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multiprogramming era marks most of the </a:t>
            </a:r>
            <a:r>
              <a:rPr lang="en-US" dirty="0" err="1" smtClean="0"/>
              <a:t>technalogy</a:t>
            </a:r>
            <a:r>
              <a:rPr lang="en-US" baseline="0" dirty="0" smtClean="0"/>
              <a:t> breakthroughs in OS, the PC era really sees the drastic commercial success of OS vendors. </a:t>
            </a:r>
          </a:p>
          <a:p>
            <a:endParaRPr lang="en-US" baseline="0" dirty="0" smtClean="0"/>
          </a:p>
          <a:p>
            <a:r>
              <a:rPr lang="en-US" dirty="0" smtClean="0"/>
              <a:t>CP/M is an OS from a company named “digital research”. Its founder is Gary </a:t>
            </a:r>
            <a:r>
              <a:rPr lang="en-US" dirty="0" err="1" smtClean="0"/>
              <a:t>Kildall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7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Lisa: first PC sold in public with a GUI</a:t>
            </a:r>
          </a:p>
          <a:p>
            <a:r>
              <a:rPr lang="en-US" dirty="0" smtClean="0"/>
              <a:t>alto, apple II, windows 1.0</a:t>
            </a:r>
          </a:p>
          <a:p>
            <a:r>
              <a:rPr lang="en-US" dirty="0" smtClean="0"/>
              <a:t>“Well, Steve, I think there’s more than one way of looking at it. I think it’s more like we both had this rich neighbor named Xerox and I broke into his house to steal the TV set and found out that you had already stolen it.”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39927-3662-3B4E-89DF-65C239F3E8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7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0549F71-1032-F54B-BF93-3A2858A78AF5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6F74-AEF8-FA4D-B133-96896F58AE4D}" type="datetime1">
              <a:rPr lang="en-CA" smtClean="0"/>
              <a:t>2020-01-04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36505-9D92-E743-91FF-574A739DC2CE}" type="datetime1">
              <a:rPr lang="en-CA" smtClean="0"/>
              <a:t>2020-01-04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5E60-30BB-2843-B7F9-9C1F0114BFD3}" type="datetime1">
              <a:rPr lang="en-CA" smtClean="0"/>
              <a:t>2020-01-04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6B6A-7281-5546-9E13-9B2FE32E4A7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C9E8-F4E4-A94B-8255-11C46FD63113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B5FC5AF-CE30-5D46-8746-A44283B89BDF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DC58-5E6B-F84F-85F1-16CF49757635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A34A-190F-ED49-906F-6E7438127B3C}" type="datetime1">
              <a:rPr lang="en-CA" smtClean="0"/>
              <a:t>2020-01-04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B650-93A0-264F-8F67-40D0420532B1}" type="datetime1">
              <a:rPr lang="en-CA" smtClean="0"/>
              <a:t>2020-01-04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F111-3BED-2A40-95DD-A26A3676ECA5}" type="datetime1">
              <a:rPr lang="en-CA" smtClean="0"/>
              <a:t>2020-01-04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E2AE-4A8C-4549-89AE-B5C709E0612B}" type="datetime1">
              <a:rPr lang="en-CA" smtClean="0"/>
              <a:t>2020-01-04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715-0113-1040-988D-E47E5894116D}" type="datetime1">
              <a:rPr lang="en-CA" smtClean="0"/>
              <a:t>2020-01-04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6BE65E3-F9D8-DD46-8C69-CD8184253D3A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BCC3F0E-9362-6D47-9781-DB401EE9B6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Operating Systems</a:t>
            </a:r>
            <a:br>
              <a:rPr lang="en-US" sz="4400" dirty="0" smtClean="0"/>
            </a:br>
            <a:r>
              <a:rPr lang="en-US" sz="4400" dirty="0" smtClean="0"/>
              <a:t>ECE344</a:t>
            </a:r>
            <a:br>
              <a:rPr lang="en-US" sz="4400" dirty="0" smtClean="0"/>
            </a:br>
            <a:r>
              <a:rPr lang="en-US" sz="4400" i="1" dirty="0" smtClean="0"/>
              <a:t>A brief history of OS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27777"/>
            <a:ext cx="7342188" cy="175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Ding Yuan</a:t>
            </a:r>
          </a:p>
          <a:p>
            <a:r>
              <a:rPr lang="en-US" sz="2800" dirty="0" smtClean="0"/>
              <a:t>ECE Dept., University of Toronto</a:t>
            </a:r>
          </a:p>
          <a:p>
            <a:r>
              <a:rPr lang="en-US" sz="2800" dirty="0" smtClean="0"/>
              <a:t>http://www.eecg.toronto.edu/~yuan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PC-era (1980-present)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666875"/>
            <a:ext cx="7594600" cy="4112896"/>
          </a:xfrm>
        </p:spPr>
        <p:txBody>
          <a:bodyPr/>
          <a:lstStyle/>
          <a:p>
            <a:r>
              <a:rPr lang="en-US" dirty="0" smtClean="0"/>
              <a:t>IBM introduces PC in 1981, using Intel processors</a:t>
            </a:r>
          </a:p>
          <a:p>
            <a:pPr lvl="1"/>
            <a:r>
              <a:rPr lang="en-US" dirty="0" smtClean="0"/>
              <a:t>Looking for an OS for its PC</a:t>
            </a:r>
          </a:p>
          <a:p>
            <a:r>
              <a:rPr lang="en-US" dirty="0" smtClean="0"/>
              <a:t>At that time, an OS called CP/M is already working on Intel CPUs</a:t>
            </a:r>
          </a:p>
          <a:p>
            <a:pPr lvl="1"/>
            <a:r>
              <a:rPr lang="en-US" dirty="0" smtClean="0"/>
              <a:t>Bill Gates initially suggested IBM to contract CP/M</a:t>
            </a:r>
          </a:p>
          <a:p>
            <a:pPr lvl="1"/>
            <a:r>
              <a:rPr lang="en-US" dirty="0" smtClean="0"/>
              <a:t>CP/M founder refused to meet with IBM</a:t>
            </a:r>
          </a:p>
          <a:p>
            <a:pPr lvl="1"/>
            <a:r>
              <a:rPr lang="en-US" dirty="0" smtClean="0"/>
              <a:t>IBM came back to Bill Gates, and Microsoft purchased an OS named </a:t>
            </a:r>
            <a:r>
              <a:rPr lang="en-US" dirty="0" smtClean="0">
                <a:solidFill>
                  <a:srgbClr val="0000FF"/>
                </a:solidFill>
              </a:rPr>
              <a:t>DOS </a:t>
            </a:r>
            <a:r>
              <a:rPr lang="en-US" dirty="0" smtClean="0"/>
              <a:t>(Disk Operating System), modified it, and renamed it </a:t>
            </a:r>
            <a:r>
              <a:rPr lang="en-US" dirty="0" smtClean="0">
                <a:solidFill>
                  <a:srgbClr val="0000FF"/>
                </a:solidFill>
              </a:rPr>
              <a:t>MS-DOS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0" y="5045966"/>
            <a:ext cx="1720850" cy="1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244158"/>
            <a:ext cx="776922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Graphical User Interface (GUI)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84360"/>
            <a:ext cx="8610600" cy="3931920"/>
          </a:xfrm>
        </p:spPr>
        <p:txBody>
          <a:bodyPr/>
          <a:lstStyle/>
          <a:p>
            <a:r>
              <a:rPr lang="en-US" dirty="0" smtClean="0"/>
              <a:t>The interface of the early </a:t>
            </a:r>
            <a:r>
              <a:rPr lang="en-US" dirty="0" err="1" smtClean="0"/>
              <a:t>OSes</a:t>
            </a:r>
            <a:r>
              <a:rPr lang="en-US" dirty="0" smtClean="0"/>
              <a:t> is command-line</a:t>
            </a:r>
          </a:p>
          <a:p>
            <a:r>
              <a:rPr lang="en-US" dirty="0" smtClean="0"/>
              <a:t>Researchers in Xerox-PARC built the first OS with graphic user interface</a:t>
            </a:r>
          </a:p>
          <a:p>
            <a:pPr lvl="1"/>
            <a:r>
              <a:rPr lang="en-US" dirty="0" smtClean="0"/>
              <a:t>Steve Jobs visited PARC, saw the GUI, and used it in Apple’s Lisa (1983), later </a:t>
            </a:r>
            <a:r>
              <a:rPr lang="en-US" dirty="0" smtClean="0">
                <a:solidFill>
                  <a:srgbClr val="0000FF"/>
                </a:solidFill>
              </a:rPr>
              <a:t>Macintosh</a:t>
            </a:r>
            <a:r>
              <a:rPr lang="en-US" dirty="0" smtClean="0"/>
              <a:t> (1984)</a:t>
            </a:r>
          </a:p>
          <a:p>
            <a:pPr lvl="1"/>
            <a:r>
              <a:rPr lang="en-US" dirty="0" smtClean="0"/>
              <a:t>Microsoft introduced </a:t>
            </a:r>
            <a:r>
              <a:rPr lang="en-US" dirty="0" smtClean="0">
                <a:solidFill>
                  <a:srgbClr val="0000FF"/>
                </a:solidFill>
              </a:rPr>
              <a:t>Windows</a:t>
            </a:r>
            <a:r>
              <a:rPr lang="en-US" dirty="0" smtClean="0"/>
              <a:t> in 1985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=ZM_I2uwOfXw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35" y="4389439"/>
            <a:ext cx="1678780" cy="2238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389439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140" y="4386059"/>
            <a:ext cx="3479800" cy="21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this lecture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0112" y="1907825"/>
            <a:ext cx="7345363" cy="3931920"/>
          </a:xfrm>
        </p:spPr>
        <p:txBody>
          <a:bodyPr/>
          <a:lstStyle/>
          <a:p>
            <a:r>
              <a:rPr lang="en-US" sz="2800" dirty="0" smtClean="0"/>
              <a:t>The dark age (1945 – 55): no OS</a:t>
            </a:r>
          </a:p>
          <a:p>
            <a:r>
              <a:rPr lang="en-US" sz="2800" dirty="0" smtClean="0"/>
              <a:t>Batch systems (1955 – 65)</a:t>
            </a:r>
          </a:p>
          <a:p>
            <a:r>
              <a:rPr lang="en-US" sz="2800" dirty="0" smtClean="0"/>
              <a:t>Multiprogramming (1965 – 80)</a:t>
            </a:r>
          </a:p>
          <a:p>
            <a:r>
              <a:rPr lang="en-US" sz="2800" dirty="0" smtClean="0"/>
              <a:t>PC (and mobile) era (1980 – present)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378D-0068-024B-99F1-3D08C1305CAA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96533"/>
            <a:ext cx="7345362" cy="1339850"/>
          </a:xfrm>
        </p:spPr>
        <p:txBody>
          <a:bodyPr/>
          <a:lstStyle/>
          <a:p>
            <a:r>
              <a:rPr lang="en-US" dirty="0" smtClean="0"/>
              <a:t>The dark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14" y="1507450"/>
            <a:ext cx="7604761" cy="4724400"/>
          </a:xfrm>
        </p:spPr>
        <p:txBody>
          <a:bodyPr/>
          <a:lstStyle/>
          <a:p>
            <a:r>
              <a:rPr lang="en-US" dirty="0" smtClean="0"/>
              <a:t>ENIAC (1946): the first computer</a:t>
            </a:r>
          </a:p>
          <a:p>
            <a:r>
              <a:rPr lang="en-US" dirty="0" smtClean="0"/>
              <a:t>Only a single group of people designed and used it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rotection and virtualization are not needed!</a:t>
            </a:r>
          </a:p>
          <a:p>
            <a:r>
              <a:rPr lang="en-US" dirty="0" smtClean="0"/>
              <a:t>How to Allocate and Reclaim computation time?</a:t>
            </a:r>
          </a:p>
          <a:p>
            <a:pPr lvl="1"/>
            <a:r>
              <a:rPr lang="en-US" dirty="0" smtClean="0"/>
              <a:t>Sign-up sheet on the wall!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27ED-4B0A-8442-901B-64D0AEB1E108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34C3-4160-43AC-8C48-F148C159CDB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62" y="3746499"/>
            <a:ext cx="4117774" cy="277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systems (1955-65)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97000"/>
            <a:ext cx="8159750" cy="4303396"/>
          </a:xfrm>
        </p:spPr>
        <p:txBody>
          <a:bodyPr/>
          <a:lstStyle/>
          <a:p>
            <a:r>
              <a:rPr lang="en-US" dirty="0" smtClean="0"/>
              <a:t>Background:</a:t>
            </a:r>
          </a:p>
          <a:p>
            <a:pPr lvl="1"/>
            <a:r>
              <a:rPr lang="en-US" dirty="0" smtClean="0"/>
              <a:t>At that time, computers are used only to “compute” (instead of entertainments, etc.)</a:t>
            </a:r>
          </a:p>
          <a:p>
            <a:pPr lvl="1"/>
            <a:r>
              <a:rPr lang="en-US" dirty="0" smtClean="0"/>
              <a:t>Users write program using “punch card”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Punch your program into cards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Bring the cards to computer operators</a:t>
            </a:r>
          </a:p>
          <a:p>
            <a:pPr lvl="2"/>
            <a:r>
              <a:rPr lang="en-US" i="1" dirty="0" smtClean="0">
                <a:solidFill>
                  <a:srgbClr val="0000FF"/>
                </a:solidFill>
              </a:rPr>
              <a:t>Come back after a day to get result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76" y="2974976"/>
            <a:ext cx="2825750" cy="1271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4187112"/>
            <a:ext cx="7350125" cy="24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0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Batch systems (1955-65)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89124"/>
            <a:ext cx="8048625" cy="3317875"/>
          </a:xfrm>
        </p:spPr>
        <p:txBody>
          <a:bodyPr>
            <a:normAutofit/>
          </a:bodyPr>
          <a:lstStyle/>
          <a:p>
            <a:r>
              <a:rPr lang="en-US" dirty="0" smtClean="0"/>
              <a:t>OS:</a:t>
            </a:r>
          </a:p>
          <a:p>
            <a:pPr lvl="1"/>
            <a:r>
              <a:rPr lang="en-US" dirty="0" smtClean="0"/>
              <a:t>Read the first job from the tape</a:t>
            </a:r>
          </a:p>
          <a:p>
            <a:pPr lvl="1"/>
            <a:r>
              <a:rPr lang="en-US" dirty="0" smtClean="0"/>
              <a:t>Run it</a:t>
            </a:r>
          </a:p>
          <a:p>
            <a:pPr lvl="1"/>
            <a:r>
              <a:rPr lang="en-US" dirty="0" smtClean="0"/>
              <a:t>Write the output to another tape</a:t>
            </a:r>
          </a:p>
          <a:p>
            <a:pPr lvl="1"/>
            <a:r>
              <a:rPr lang="en-US" dirty="0" smtClean="0"/>
              <a:t>Read the next job and repeat the process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Similar to the “sign-up sheet on the wall”, only now this process is automated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Multiprogramming (1965-80)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879600"/>
            <a:ext cx="8394065" cy="44767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Problems with Batch systems?</a:t>
            </a:r>
          </a:p>
          <a:p>
            <a:pPr lvl="1"/>
            <a:r>
              <a:rPr lang="en-US" dirty="0" smtClean="0"/>
              <a:t>Responsiveness</a:t>
            </a:r>
          </a:p>
          <a:p>
            <a:pPr lvl="2"/>
            <a:r>
              <a:rPr lang="en-US" dirty="0" smtClean="0"/>
              <a:t>Do you want to wait for a day just to find out your program doesn’t compile?</a:t>
            </a:r>
          </a:p>
          <a:p>
            <a:pPr lvl="1"/>
            <a:r>
              <a:rPr lang="en-US" dirty="0" smtClean="0"/>
              <a:t>Multiple users cannot concurrently access the computer</a:t>
            </a:r>
          </a:p>
          <a:p>
            <a:pPr lvl="1"/>
            <a:r>
              <a:rPr lang="en-US" dirty="0" smtClean="0"/>
              <a:t>Efficiency</a:t>
            </a:r>
          </a:p>
          <a:p>
            <a:pPr lvl="2"/>
            <a:r>
              <a:rPr lang="en-US" dirty="0" smtClean="0"/>
              <a:t>CPU is idle while the computer is doing I/O</a:t>
            </a:r>
          </a:p>
          <a:p>
            <a:r>
              <a:rPr lang="en-US" dirty="0" smtClean="0"/>
              <a:t>Multiprogramming</a:t>
            </a:r>
          </a:p>
          <a:p>
            <a:pPr lvl="1"/>
            <a:r>
              <a:rPr lang="en-US" dirty="0" smtClean="0"/>
              <a:t>Multiple tasks are performed during the same period of time</a:t>
            </a:r>
          </a:p>
          <a:p>
            <a:pPr lvl="1"/>
            <a:r>
              <a:rPr lang="en-US" b="1" i="1" dirty="0" smtClean="0">
                <a:solidFill>
                  <a:srgbClr val="FF0000"/>
                </a:solidFill>
              </a:rPr>
              <a:t>As if </a:t>
            </a:r>
            <a:r>
              <a:rPr lang="en-US" dirty="0" smtClean="0"/>
              <a:t>they are executed concurrently</a:t>
            </a:r>
          </a:p>
          <a:p>
            <a:pPr lvl="1"/>
            <a:r>
              <a:rPr lang="en-US" dirty="0" smtClean="0"/>
              <a:t>Now multiple users can use the same machine simultaneously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2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857375"/>
            <a:ext cx="8409939" cy="4160521"/>
          </a:xfrm>
        </p:spPr>
        <p:txBody>
          <a:bodyPr/>
          <a:lstStyle/>
          <a:p>
            <a:r>
              <a:rPr lang="en-US" dirty="0" err="1" smtClean="0"/>
              <a:t>MULTiplexed</a:t>
            </a:r>
            <a:r>
              <a:rPr lang="en-US" dirty="0" smtClean="0"/>
              <a:t> Information and Computing Service</a:t>
            </a:r>
          </a:p>
          <a:p>
            <a:pPr lvl="1"/>
            <a:r>
              <a:rPr lang="en-US" dirty="0" smtClean="0"/>
              <a:t>Initiated by MIT, Bell Labs, and General Electric</a:t>
            </a:r>
          </a:p>
          <a:p>
            <a:r>
              <a:rPr lang="en-US" dirty="0" smtClean="0"/>
              <a:t>Designed to support hundreds of users on a machine far less powerful than iPhone 6</a:t>
            </a:r>
          </a:p>
          <a:p>
            <a:pPr lvl="1"/>
            <a:r>
              <a:rPr lang="en-US" dirty="0" smtClean="0"/>
              <a:t>People knew how to write small, efficient programs in those days</a:t>
            </a:r>
          </a:p>
          <a:p>
            <a:r>
              <a:rPr lang="en-US" dirty="0" smtClean="0"/>
              <a:t>Technically successful, but not so much commercially</a:t>
            </a:r>
          </a:p>
          <a:p>
            <a:pPr lvl="1"/>
            <a:r>
              <a:rPr lang="en-US" dirty="0" smtClean="0"/>
              <a:t>Bell Labs and GE dropped out before it was released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26" y="1778000"/>
            <a:ext cx="7689850" cy="42875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Written by </a:t>
            </a:r>
            <a:r>
              <a:rPr lang="en-US" dirty="0" smtClean="0">
                <a:solidFill>
                  <a:srgbClr val="0000FF"/>
                </a:solidFill>
              </a:rPr>
              <a:t>Ken Thompson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Dennis Ritchie </a:t>
            </a:r>
            <a:r>
              <a:rPr lang="en-US" dirty="0" smtClean="0"/>
              <a:t>from Bell Labs on PDP-11 (1971)</a:t>
            </a:r>
          </a:p>
          <a:p>
            <a:pPr lvl="1"/>
            <a:r>
              <a:rPr lang="en-US" dirty="0" smtClean="0"/>
              <a:t>Project started because Ken wanted to play the “Space Travel” game without MULTICS</a:t>
            </a:r>
          </a:p>
          <a:p>
            <a:pPr lvl="1"/>
            <a:r>
              <a:rPr lang="en-US" dirty="0" smtClean="0"/>
              <a:t>Originally named as “</a:t>
            </a:r>
            <a:r>
              <a:rPr lang="en-US" dirty="0" err="1" smtClean="0"/>
              <a:t>Unics</a:t>
            </a:r>
            <a:r>
              <a:rPr lang="en-US" dirty="0" smtClean="0"/>
              <a:t>” by </a:t>
            </a:r>
            <a:r>
              <a:rPr lang="en-US" dirty="0" smtClean="0">
                <a:solidFill>
                  <a:srgbClr val="0000FF"/>
                </a:solidFill>
              </a:rPr>
              <a:t>Brian Kernighan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1973, Ritchie invented C programming language to ease the development of Unix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AT&amp;T gave it for free (involuntarily)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Bell Labs started selling it after AT&amp;T divested itself in 1984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9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1857374"/>
            <a:ext cx="7889874" cy="4365625"/>
          </a:xfrm>
        </p:spPr>
        <p:txBody>
          <a:bodyPr/>
          <a:lstStyle/>
          <a:p>
            <a:r>
              <a:rPr lang="en-US" dirty="0" smtClean="0"/>
              <a:t>In 1991, Linus Torvalds, then a student of Univ. of Helsinki, wanted to learn OS</a:t>
            </a:r>
          </a:p>
          <a:p>
            <a:pPr lvl="1"/>
            <a:r>
              <a:rPr lang="en-US" dirty="0" smtClean="0"/>
              <a:t>But at that time, no free, open-source OS is available</a:t>
            </a:r>
          </a:p>
          <a:p>
            <a:pPr lvl="1"/>
            <a:r>
              <a:rPr lang="en-US" dirty="0" smtClean="0"/>
              <a:t>Decided to write his own OS and “open-source” it</a:t>
            </a:r>
          </a:p>
          <a:p>
            <a:pPr lvl="1"/>
            <a:r>
              <a:rPr lang="en-US" dirty="0" smtClean="0"/>
              <a:t>Open-source is the key behind its popularity today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A7CD-6B11-634B-8F65-13440EACCA96}" type="datetime1">
              <a:rPr lang="en-CA" smtClean="0"/>
              <a:t>2020-01-04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Ding Yuan, ECE344 Operating System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3F0E-9362-6D47-9781-DB401EE9B6B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21241</TotalTime>
  <Words>844</Words>
  <Application>Microsoft Office PowerPoint</Application>
  <PresentationFormat>On-screen Show (4:3)</PresentationFormat>
  <Paragraphs>123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Calisto MT</vt:lpstr>
      <vt:lpstr>Capital</vt:lpstr>
      <vt:lpstr>Operating Systems ECE344 A brief history of OS</vt:lpstr>
      <vt:lpstr>Content of this lecture</vt:lpstr>
      <vt:lpstr>The dark age</vt:lpstr>
      <vt:lpstr>Batch systems (1955-65)</vt:lpstr>
      <vt:lpstr>Batch systems (1955-65)</vt:lpstr>
      <vt:lpstr>Multiprogramming (1965-80)</vt:lpstr>
      <vt:lpstr>MULTICS</vt:lpstr>
      <vt:lpstr>UNIX</vt:lpstr>
      <vt:lpstr>Linux</vt:lpstr>
      <vt:lpstr>PC-era (1980-present)</vt:lpstr>
      <vt:lpstr>Graphical User Interface (GUI)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ECE344</dc:title>
  <dc:creator>apple</dc:creator>
  <cp:lastModifiedBy>Windows User</cp:lastModifiedBy>
  <cp:revision>89</cp:revision>
  <cp:lastPrinted>2014-01-06T13:29:02Z</cp:lastPrinted>
  <dcterms:created xsi:type="dcterms:W3CDTF">2013-01-10T16:28:45Z</dcterms:created>
  <dcterms:modified xsi:type="dcterms:W3CDTF">2020-01-05T04:47:18Z</dcterms:modified>
</cp:coreProperties>
</file>