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57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7" r:id="rId3"/>
    <p:sldId id="258" r:id="rId4"/>
    <p:sldId id="262" r:id="rId5"/>
    <p:sldId id="263" r:id="rId6"/>
    <p:sldId id="264" r:id="rId7"/>
    <p:sldId id="259" r:id="rId8"/>
    <p:sldId id="266" r:id="rId9"/>
    <p:sldId id="291" r:id="rId10"/>
    <p:sldId id="292" r:id="rId11"/>
    <p:sldId id="267" r:id="rId12"/>
    <p:sldId id="268" r:id="rId13"/>
    <p:sldId id="269" r:id="rId14"/>
    <p:sldId id="265" r:id="rId15"/>
    <p:sldId id="273" r:id="rId16"/>
    <p:sldId id="274" r:id="rId17"/>
    <p:sldId id="275" r:id="rId18"/>
    <p:sldId id="261" r:id="rId19"/>
    <p:sldId id="276" r:id="rId20"/>
    <p:sldId id="277" r:id="rId21"/>
    <p:sldId id="279" r:id="rId22"/>
    <p:sldId id="278" r:id="rId23"/>
    <p:sldId id="280" r:id="rId24"/>
    <p:sldId id="281" r:id="rId25"/>
    <p:sldId id="282" r:id="rId26"/>
    <p:sldId id="283" r:id="rId27"/>
    <p:sldId id="284" r:id="rId28"/>
    <p:sldId id="285" r:id="rId29"/>
    <p:sldId id="294" r:id="rId30"/>
    <p:sldId id="287" r:id="rId31"/>
    <p:sldId id="286" r:id="rId32"/>
    <p:sldId id="288" r:id="rId33"/>
    <p:sldId id="290" r:id="rId34"/>
    <p:sldId id="289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86" autoAdjust="0"/>
    <p:restoredTop sz="94660"/>
  </p:normalViewPr>
  <p:slideViewPr>
    <p:cSldViewPr snapToGrid="0" snapToObjects="1">
      <p:cViewPr varScale="1">
        <p:scale>
          <a:sx n="128" d="100"/>
          <a:sy n="128" d="100"/>
        </p:scale>
        <p:origin x="184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85FA19-4AE7-394C-8E06-B4A0FB3E5AA8}" type="datetimeFigureOut">
              <a:rPr lang="en-US" smtClean="0"/>
              <a:pPr/>
              <a:t>1/9/24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63C84F-422D-1049-B727-5B751ACDAB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6991A4-6061-8E40-B3BF-9224535D7C20}" type="datetimeFigureOut">
              <a:rPr lang="en-US" smtClean="0"/>
              <a:pPr/>
              <a:t>1/9/24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639927-3662-3B4E-89DF-65C239F3E8B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39927-3662-3B4E-89DF-65C239F3E8B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Face a problem, and solve it, instead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39927-3662-3B4E-89DF-65C239F3E8B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E503D7-9205-4A02-A454-34452D928CE1}" type="slidenum">
              <a:rPr lang="en-US"/>
              <a:pPr/>
              <a:t>9</a:t>
            </a:fld>
            <a:endParaRPr lang="en-US"/>
          </a:p>
        </p:txBody>
      </p:sp>
      <p:sp>
        <p:nvSpPr>
          <p:cNvPr id="361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8272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0DAEBD-B94E-4C29-A61C-06F2C84D94A2}" type="slidenum">
              <a:rPr lang="en-US"/>
              <a:pPr/>
              <a:t>10</a:t>
            </a:fld>
            <a:endParaRPr lang="en-US"/>
          </a:p>
        </p:txBody>
      </p:sp>
      <p:sp>
        <p:nvSpPr>
          <p:cNvPr id="28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155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6C4AD4-20A3-44EF-BF92-99162AB510E2}" type="slidenum">
              <a:rPr lang="en-US"/>
              <a:pPr/>
              <a:t>11</a:t>
            </a:fld>
            <a:endParaRPr lang="en-US"/>
          </a:p>
        </p:txBody>
      </p:sp>
      <p:sp>
        <p:nvSpPr>
          <p:cNvPr id="28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BC8A0F-3474-4EE8-975A-8B7E0972B945}" type="slidenum">
              <a:rPr lang="en-US"/>
              <a:pPr/>
              <a:t>12</a:t>
            </a:fld>
            <a:endParaRPr lang="en-US"/>
          </a:p>
        </p:txBody>
      </p:sp>
      <p:sp>
        <p:nvSpPr>
          <p:cNvPr id="668674" name="Rectangle 5"/>
          <p:cNvSpPr txBox="1">
            <a:spLocks noGrp="1" noChangeArrowheads="1"/>
          </p:cNvSpPr>
          <p:nvPr/>
        </p:nvSpPr>
        <p:spPr bwMode="auto">
          <a:xfrm>
            <a:off x="3885887" y="8687425"/>
            <a:ext cx="2973684" cy="45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662" tIns="0" rIns="18662" bIns="0" anchor="b"/>
          <a:lstStyle>
            <a:lvl1pPr algn="l" defTabSz="8953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defTabSz="8953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defTabSz="8953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defTabSz="89535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defTabSz="89535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CF867A2F-55E2-407C-A0EC-59023B4CA427}" type="slidenum">
              <a:rPr lang="en-US" altLang="en-US" sz="1000" i="1"/>
              <a:pPr algn="r"/>
              <a:t>12</a:t>
            </a:fld>
            <a:endParaRPr lang="en-US" altLang="en-US" sz="1000" i="1" dirty="0"/>
          </a:p>
        </p:txBody>
      </p:sp>
      <p:sp>
        <p:nvSpPr>
          <p:cNvPr id="66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88975"/>
            <a:ext cx="4557712" cy="3417888"/>
          </a:xfrm>
          <a:ln/>
        </p:spPr>
      </p:sp>
      <p:sp>
        <p:nvSpPr>
          <p:cNvPr id="66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343" y="4342150"/>
            <a:ext cx="5027316" cy="4115425"/>
          </a:xfrm>
        </p:spPr>
        <p:txBody>
          <a:bodyPr lIns="88641" tIns="45098" rIns="88641" bIns="45098"/>
          <a:lstStyle/>
          <a:p>
            <a:pPr defTabSz="889617"/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26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7"/>
          <p:cNvGrpSpPr/>
          <p:nvPr/>
        </p:nvGrpSpPr>
        <p:grpSpPr>
          <a:xfrm>
            <a:off x="486873" y="411480"/>
            <a:ext cx="8170255" cy="6035040"/>
            <a:chOff x="486873" y="411480"/>
            <a:chExt cx="8170255" cy="6035040"/>
          </a:xfrm>
        </p:grpSpPr>
        <p:pic>
          <p:nvPicPr>
            <p:cNvPr id="12" name="Picture 11" descr="PaperPanel-Title.jpg"/>
            <p:cNvPicPr>
              <a:picLocks noChangeAspect="1"/>
            </p:cNvPicPr>
            <p:nvPr/>
          </p:nvPicPr>
          <p:blipFill>
            <a:blip r:embed="rId2"/>
            <a:srcRect r="2128"/>
            <a:stretch>
              <a:fillRect/>
            </a:stretch>
          </p:blipFill>
          <p:spPr>
            <a:xfrm>
              <a:off x="486873" y="411480"/>
              <a:ext cx="8170255" cy="6035040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6A49E91A-49CA-4E05-8F67-80A51C9C9375}" type="datetime1">
              <a:rPr lang="en-US" smtClean="0"/>
              <a:t>1/9/24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r>
              <a:rPr lang="en-US"/>
              <a:t>Ding Yuan, ECE344 Operating System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21" name="Picture 20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3" name="Rectangle 22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DBC70-3A6C-458E-8911-A0D95B0FEBE6}" type="datetime1">
              <a:rPr lang="en-US" smtClean="0"/>
              <a:t>1/9/24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Ding Yuan, ECE344 Operating System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 rot="10800000">
            <a:off x="258763" y="1594462"/>
            <a:ext cx="357530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25" name="Rectangle 24"/>
          <p:cNvSpPr/>
          <p:nvPr/>
        </p:nvSpPr>
        <p:spPr>
          <a:xfrm rot="10800000">
            <a:off x="258763" y="1594462"/>
            <a:ext cx="357530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36" name="Picture 35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38" name="Rectangle 37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5" name="Rectangle 34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28132-8CF5-4E59-A25F-272F638665ED}" type="datetime1">
              <a:rPr lang="en-US" smtClean="0"/>
              <a:t>1/9/24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Ding Yuan, ECE344 Operating System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6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36" name="Picture 35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9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38" name="Rectangle 37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39" name="Straight Connector 38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3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A8E4A-D452-477A-83A7-8561A7550868}" type="datetime1">
              <a:rPr lang="en-US" smtClean="0"/>
              <a:t>1/9/24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Ding Yuan, ECE344 Operating System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56032" y="4203192"/>
            <a:ext cx="8622792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Rectangle 19"/>
          <p:cNvSpPr/>
          <p:nvPr/>
        </p:nvSpPr>
        <p:spPr>
          <a:xfrm>
            <a:off x="256032" y="4203192"/>
            <a:ext cx="8622792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1" name="Picture 20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3D950-4C72-48EF-A3E2-36093E2CBD6E}" type="datetime1">
              <a:rPr lang="en-US" smtClean="0"/>
              <a:t>1/9/24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Ding Yuan, ECE344 Operating System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1" name="Picture 20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73B93-8B76-4847-A352-38341F1E6E83}" type="datetime1">
              <a:rPr lang="en-US" smtClean="0"/>
              <a:t>1/9/24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Ding Yuan, ECE344 Operating System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" name="Rectangle 25"/>
          <p:cNvSpPr/>
          <p:nvPr/>
        </p:nvSpPr>
        <p:spPr>
          <a:xfrm rot="5400000">
            <a:off x="4242277" y="3274090"/>
            <a:ext cx="613562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Rectangle 17"/>
          <p:cNvSpPr/>
          <p:nvPr/>
        </p:nvSpPr>
        <p:spPr>
          <a:xfrm rot="5400000">
            <a:off x="4242277" y="3274090"/>
            <a:ext cx="613562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7" name="Picture 16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55E26-B348-4BC0-A27A-7B9A907CDA4E}" type="datetime1">
              <a:rPr lang="en-US" smtClean="0"/>
              <a:t>1/9/24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Ding Yuan, ECE344 Operating System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aperPanel-Title.jpg"/>
          <p:cNvPicPr>
            <a:picLocks noChangeAspect="1"/>
          </p:cNvPicPr>
          <p:nvPr/>
        </p:nvPicPr>
        <p:blipFill>
          <a:blip r:embed="rId2"/>
          <a:srcRect r="2128"/>
          <a:stretch>
            <a:fillRect/>
          </a:stretch>
        </p:blipFill>
        <p:spPr>
          <a:xfrm>
            <a:off x="486873" y="411480"/>
            <a:ext cx="8170255" cy="6035040"/>
          </a:xfrm>
          <a:prstGeom prst="rect">
            <a:avLst/>
          </a:prstGeom>
          <a:noFill/>
          <a:ln w="12700"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  <a:scene3d>
            <a:camera prst="perspectiveFront" fov="4800000"/>
            <a:lightRig rig="threePt" dir="t"/>
          </a:scene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30B6026E-6635-485A-AB23-59B55AF653E7}" type="datetime1">
              <a:rPr lang="en-US" smtClean="0"/>
              <a:t>1/9/24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r>
              <a:rPr lang="en-US"/>
              <a:t>Ding Yuan, ECE344 Operating System</a:t>
            </a:r>
          </a:p>
        </p:txBody>
      </p:sp>
      <p:grpSp>
        <p:nvGrpSpPr>
          <p:cNvPr id="6" name="Group 11"/>
          <p:cNvGrpSpPr/>
          <p:nvPr/>
        </p:nvGrpSpPr>
        <p:grpSpPr>
          <a:xfrm>
            <a:off x="562842" y="475488"/>
            <a:ext cx="7982713" cy="5888736"/>
            <a:chOff x="562842" y="475488"/>
            <a:chExt cx="7982713" cy="5888736"/>
          </a:xfrm>
        </p:grpSpPr>
        <p:sp>
          <p:nvSpPr>
            <p:cNvPr id="8" name="Rectangle 7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62842" y="3427528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5" name="Picture 24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BA189-189F-4978-8821-9324CF7BEC03}" type="datetime1">
              <a:rPr lang="en-US" smtClean="0"/>
              <a:t>1/9/24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Ding Yuan, ECE344 Operating System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5" name="Picture 14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9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7" name="Rectangle 1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9" name="Rectangle 18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65E7E-D00A-4B75-B8A0-B2C934D6EE7D}" type="datetime1">
              <a:rPr lang="en-US" smtClean="0"/>
              <a:t>1/9/24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Ding Yuan, ECE344 Operating System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6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8" name="Picture 17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11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0" name="Rectangle 19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2" name="Rectangle 21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15248-9778-4C6E-9202-030E579694BB}" type="datetime1">
              <a:rPr lang="en-US" smtClean="0"/>
              <a:t>1/9/24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Ding Yuan, ECE344 Operating System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rot="16200000" flipH="1">
            <a:off x="2217480" y="4026438"/>
            <a:ext cx="4711326" cy="2286"/>
          </a:xfrm>
          <a:prstGeom prst="line">
            <a:avLst/>
          </a:prstGeom>
          <a:noFill/>
          <a:ln w="12700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H="1">
            <a:off x="2217480" y="4026438"/>
            <a:ext cx="4711326" cy="2286"/>
          </a:xfrm>
          <a:prstGeom prst="line">
            <a:avLst/>
          </a:prstGeom>
          <a:noFill/>
          <a:ln w="12700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0" name="Picture 19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7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2" name="Rectangle 21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4" name="Rectangle 23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1F5CD-931F-4CE7-8C71-37A209F1F1F1}" type="datetime1">
              <a:rPr lang="en-US" smtClean="0"/>
              <a:t>1/9/24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Ding Yuan, ECE344 Operating System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9" name="Picture 18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6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1" name="Rectangle 20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2320C-2025-4383-A53D-2B5436FB590C}" type="datetime1">
              <a:rPr lang="en-US" smtClean="0"/>
              <a:t>1/9/24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Ding Yuan, ECE344 Operating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28" name="Picture 27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30" name="Rectangle 2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4FFB-8B94-484D-8540-C50E2D83E137}" type="datetime1">
              <a:rPr lang="en-US" smtClean="0"/>
              <a:t>1/9/24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Ding Yuan, ECE344 Operating System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9AA3A69B-544A-4A4E-99D3-3C427027B191}" type="datetime1">
              <a:rPr lang="en-US" smtClean="0"/>
              <a:t>1/9/24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r>
              <a:rPr lang="en-US"/>
              <a:t>Ding Yuan, ECE344 Operating System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BCC3F0E-9362-6D47-9781-DB401EE9B6B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-3Rt2_9d7J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att-welsh.blogspot.ca/2010/10/in-defense-of-mark-zuckerberg.html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ecg.toronto.edu/~yuan" TargetMode="External"/><Relationship Id="rId2" Type="http://schemas.openxmlformats.org/officeDocument/2006/relationships/hyperlink" Target="mailto:yuan@eecg.toronto.edu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/>
              <a:t>Operating Systems</a:t>
            </a:r>
            <a:br>
              <a:rPr lang="en-US" sz="4400" dirty="0"/>
            </a:br>
            <a:r>
              <a:rPr lang="en-US" sz="4400" dirty="0"/>
              <a:t>ECE344</a:t>
            </a:r>
            <a:br>
              <a:rPr lang="en-US" sz="4400" dirty="0"/>
            </a:br>
            <a:r>
              <a:rPr lang="en-US" sz="4400" i="1" dirty="0"/>
              <a:t>Introduction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27777"/>
            <a:ext cx="7342188" cy="1752600"/>
          </a:xfrm>
        </p:spPr>
        <p:txBody>
          <a:bodyPr>
            <a:noAutofit/>
          </a:bodyPr>
          <a:lstStyle/>
          <a:p>
            <a:r>
              <a:rPr lang="en-US" sz="2800" dirty="0"/>
              <a:t>Ding Yuan</a:t>
            </a:r>
          </a:p>
          <a:p>
            <a:r>
              <a:rPr lang="en-US" sz="2800" dirty="0"/>
              <a:t>ECE Dept., University of Toronto</a:t>
            </a:r>
          </a:p>
          <a:p>
            <a:r>
              <a:rPr lang="en-US" sz="2800" dirty="0"/>
              <a:t>http://www.eecg.toronto.edu/~yuan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36929" y="5797651"/>
            <a:ext cx="55451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slides courtesy: Ashvin Goel, Yuanyuan Zhou, Geoff Voelker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02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Grading</a:t>
            </a:r>
          </a:p>
        </p:txBody>
      </p:sp>
      <p:sp>
        <p:nvSpPr>
          <p:cNvPr id="136203" name="Rectangle 11"/>
          <p:cNvSpPr>
            <a:spLocks noGrp="1" noChangeArrowheads="1"/>
          </p:cNvSpPr>
          <p:nvPr>
            <p:ph idx="1"/>
          </p:nvPr>
        </p:nvSpPr>
        <p:spPr>
          <a:xfrm>
            <a:off x="519115" y="1794937"/>
            <a:ext cx="8335325" cy="4576654"/>
          </a:xfrm>
        </p:spPr>
        <p:txBody>
          <a:bodyPr>
            <a:normAutofit/>
          </a:bodyPr>
          <a:lstStyle/>
          <a:p>
            <a:r>
              <a:rPr lang="en-US" dirty="0"/>
              <a:t>Mid-term - 25</a:t>
            </a:r>
          </a:p>
          <a:p>
            <a:r>
              <a:rPr lang="en-US" dirty="0"/>
              <a:t>Final - 45</a:t>
            </a:r>
          </a:p>
          <a:p>
            <a:r>
              <a:rPr lang="en-US" dirty="0"/>
              <a:t>4 Labs – 30</a:t>
            </a:r>
          </a:p>
          <a:p>
            <a:pPr lvl="1"/>
            <a:r>
              <a:rPr lang="en-US" dirty="0"/>
              <a:t>2, 7, 9, 12 for each lab</a:t>
            </a:r>
          </a:p>
          <a:p>
            <a:pPr lvl="1"/>
            <a:r>
              <a:rPr lang="en-US" dirty="0"/>
              <a:t>First 2 labs: individual</a:t>
            </a:r>
          </a:p>
          <a:p>
            <a:pPr lvl="1"/>
            <a:r>
              <a:rPr lang="en-US" dirty="0"/>
              <a:t>Lab 3 and 4: work in group of two </a:t>
            </a:r>
          </a:p>
          <a:p>
            <a:pPr lvl="2"/>
            <a:r>
              <a:rPr lang="en-US" dirty="0"/>
              <a:t>Make sure you know what your partner is implementing</a:t>
            </a:r>
          </a:p>
          <a:p>
            <a:pPr lvl="2"/>
            <a:r>
              <a:rPr lang="en-US" dirty="0"/>
              <a:t>Learn to coordinate and be efficient</a:t>
            </a:r>
          </a:p>
          <a:p>
            <a:pPr lvl="2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Ding Yuan, ECE344 Operating System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22580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72" name="Rectangle 103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Lab Assignments</a:t>
            </a:r>
          </a:p>
        </p:txBody>
      </p:sp>
      <p:sp>
        <p:nvSpPr>
          <p:cNvPr id="139273" name="Rectangle 1033"/>
          <p:cNvSpPr>
            <a:spLocks noGrp="1" noChangeArrowheads="1"/>
          </p:cNvSpPr>
          <p:nvPr>
            <p:ph idx="1"/>
          </p:nvPr>
        </p:nvSpPr>
        <p:spPr>
          <a:xfrm>
            <a:off x="730780" y="1809047"/>
            <a:ext cx="8123660" cy="4202285"/>
          </a:xfrm>
        </p:spPr>
        <p:txBody>
          <a:bodyPr>
            <a:normAutofit/>
          </a:bodyPr>
          <a:lstStyle/>
          <a:p>
            <a:r>
              <a:rPr lang="en-US" sz="2595" dirty="0"/>
              <a:t>We will be using the OS161 system</a:t>
            </a:r>
          </a:p>
          <a:p>
            <a:pPr lvl="1"/>
            <a:r>
              <a:rPr lang="en-US" dirty="0"/>
              <a:t>Uses a simple MIPS emulator (sys161)</a:t>
            </a:r>
          </a:p>
          <a:p>
            <a:pPr lvl="1"/>
            <a:r>
              <a:rPr lang="en-US" dirty="0"/>
              <a:t>Initially, we provide a barebones OS</a:t>
            </a:r>
          </a:p>
          <a:p>
            <a:pPr lvl="1"/>
            <a:r>
              <a:rPr lang="en-US" dirty="0"/>
              <a:t>You write a simple Unix-like OS by the end of the course!</a:t>
            </a:r>
          </a:p>
          <a:p>
            <a:pPr lvl="1"/>
            <a:r>
              <a:rPr lang="en-US" dirty="0"/>
              <a:t>Runs on Linux machines in ECE Workstation Labs</a:t>
            </a:r>
          </a:p>
          <a:p>
            <a:pPr lvl="2"/>
            <a:r>
              <a:rPr lang="en-US" dirty="0"/>
              <a:t>Can also download and install on any Linux machine</a:t>
            </a:r>
          </a:p>
          <a:p>
            <a:r>
              <a:rPr lang="en-US" dirty="0"/>
              <a:t>Not mandatory to go to the lab session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Explosion 1 4"/>
          <p:cNvSpPr/>
          <p:nvPr/>
        </p:nvSpPr>
        <p:spPr>
          <a:xfrm>
            <a:off x="900113" y="4779561"/>
            <a:ext cx="7231018" cy="1635575"/>
          </a:xfrm>
          <a:prstGeom prst="irregularSeal1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It is hard!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Start your assignment early!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Ding Yuan, ECE344 Operating System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to Expect From Lab Assignments</a:t>
            </a:r>
          </a:p>
        </p:txBody>
      </p:sp>
      <p:sp>
        <p:nvSpPr>
          <p:cNvPr id="667651" name="Rectangle 3"/>
          <p:cNvSpPr>
            <a:spLocks noGrp="1" noChangeArrowheads="1"/>
          </p:cNvSpPr>
          <p:nvPr>
            <p:ph idx="1"/>
          </p:nvPr>
        </p:nvSpPr>
        <p:spPr>
          <a:xfrm>
            <a:off x="717260" y="1950158"/>
            <a:ext cx="7528216" cy="4232528"/>
          </a:xfrm>
        </p:spPr>
        <p:txBody>
          <a:bodyPr>
            <a:normAutofit/>
          </a:bodyPr>
          <a:lstStyle/>
          <a:p>
            <a:r>
              <a:rPr lang="en-US" dirty="0"/>
              <a:t>Building an OS is difficult</a:t>
            </a:r>
          </a:p>
          <a:p>
            <a:r>
              <a:rPr lang="en-US" dirty="0"/>
              <a:t>You will spend a lot of time on the lab assignments</a:t>
            </a:r>
          </a:p>
          <a:p>
            <a:pPr lvl="1"/>
            <a:r>
              <a:rPr lang="en-US" dirty="0"/>
              <a:t>The labs give specifications, not implementations</a:t>
            </a:r>
          </a:p>
          <a:p>
            <a:pPr lvl="1"/>
            <a:r>
              <a:rPr lang="en-US" dirty="0"/>
              <a:t>Allows for imagination</a:t>
            </a:r>
          </a:p>
          <a:p>
            <a:pPr lvl="1"/>
            <a:r>
              <a:rPr lang="en-US" dirty="0"/>
              <a:t>Allows for errors and frustration</a:t>
            </a:r>
          </a:p>
          <a:p>
            <a:pPr lvl="1"/>
            <a:r>
              <a:rPr lang="en-US" dirty="0"/>
              <a:t>Lab instructions ask that you design well, before you code</a:t>
            </a:r>
          </a:p>
          <a:p>
            <a:pPr lvl="1"/>
            <a:r>
              <a:rPr lang="en-US" dirty="0"/>
              <a:t>Assume that you will do the design/coding outside lab hours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Ding Yuan, ECE344 Operating System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2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Suggested Textbooks</a:t>
            </a:r>
          </a:p>
        </p:txBody>
      </p:sp>
      <p:sp>
        <p:nvSpPr>
          <p:cNvPr id="137227" name="Rectangle 11"/>
          <p:cNvSpPr>
            <a:spLocks noGrp="1" noChangeArrowheads="1"/>
          </p:cNvSpPr>
          <p:nvPr>
            <p:ph idx="1"/>
          </p:nvPr>
        </p:nvSpPr>
        <p:spPr>
          <a:xfrm>
            <a:off x="578557" y="1921935"/>
            <a:ext cx="6039958" cy="4143586"/>
          </a:xfrm>
          <a:noFill/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sz="2600" dirty="0"/>
              <a:t>Operating Systems: Three Easy Pieces</a:t>
            </a:r>
          </a:p>
          <a:p>
            <a:pPr>
              <a:buFont typeface="Wingdings" pitchFamily="2" charset="2"/>
              <a:buNone/>
            </a:pPr>
            <a:r>
              <a:rPr lang="en-US" sz="2600" dirty="0" err="1"/>
              <a:t>Remzi</a:t>
            </a:r>
            <a:r>
              <a:rPr lang="en-US" sz="2600" dirty="0"/>
              <a:t> H. </a:t>
            </a:r>
            <a:r>
              <a:rPr lang="en-US" sz="2600" dirty="0" err="1"/>
              <a:t>Arpaci-Dusseau</a:t>
            </a:r>
            <a:r>
              <a:rPr lang="en-US" sz="2600" dirty="0"/>
              <a:t> and Andrea C. </a:t>
            </a:r>
            <a:r>
              <a:rPr lang="en-US" sz="2600" dirty="0" err="1"/>
              <a:t>Arpaci-Dusseau</a:t>
            </a:r>
            <a:endParaRPr lang="en-US" sz="2600" dirty="0"/>
          </a:p>
          <a:p>
            <a:pPr>
              <a:buFont typeface="Wingdings" pitchFamily="2" charset="2"/>
              <a:buNone/>
            </a:pPr>
            <a:endParaRPr lang="en-US" sz="2600" dirty="0"/>
          </a:p>
          <a:p>
            <a:pPr>
              <a:buFont typeface="Wingdings" pitchFamily="2" charset="2"/>
              <a:buNone/>
            </a:pPr>
            <a:r>
              <a:rPr lang="en-US" sz="2600" dirty="0"/>
              <a:t>Modern Operating Systems, 4th Edition </a:t>
            </a:r>
          </a:p>
          <a:p>
            <a:pPr marL="457200" indent="-457200">
              <a:buNone/>
            </a:pPr>
            <a:r>
              <a:rPr lang="en-US" sz="2600" dirty="0"/>
              <a:t>Andrew S. </a:t>
            </a:r>
            <a:r>
              <a:rPr lang="en-US" sz="2600" dirty="0" err="1"/>
              <a:t>Tanenbaum</a:t>
            </a:r>
            <a:r>
              <a:rPr lang="en-US" sz="2600" dirty="0"/>
              <a:t> and Herbert </a:t>
            </a:r>
            <a:r>
              <a:rPr lang="en-US" sz="2600" dirty="0" err="1"/>
              <a:t>Bos</a:t>
            </a:r>
            <a:endParaRPr lang="en-US" sz="2600" dirty="0"/>
          </a:p>
          <a:p>
            <a:pPr marL="457200" indent="-457200">
              <a:buNone/>
            </a:pPr>
            <a:endParaRPr lang="en-US" dirty="0"/>
          </a:p>
          <a:p>
            <a:pPr marL="457200" indent="-457200">
              <a:buNone/>
            </a:pPr>
            <a:endParaRPr lang="en-US" dirty="0"/>
          </a:p>
          <a:p>
            <a:pPr>
              <a:buFont typeface="Wingdings" pitchFamily="2" charset="2"/>
              <a:buNone/>
            </a:pPr>
            <a:endParaRPr lang="en-US" dirty="0"/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  <p:pic>
        <p:nvPicPr>
          <p:cNvPr id="137228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327" y="4283869"/>
            <a:ext cx="1492250" cy="1955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6" name="Picture 2" descr="Operating Systems: Three Easy Pieces (Hardcover Version 1.00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327" y="1385297"/>
            <a:ext cx="1741837" cy="2592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Ding Yuan, ECE344 Operating System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Cheating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Academic integrity</a:t>
            </a:r>
          </a:p>
          <a:p>
            <a:r>
              <a:rPr lang="en-US" dirty="0"/>
              <a:t>Your work in this class must be your own – we have zero tolerance policy towards cheating of any kind and any student who cheats will get a </a:t>
            </a:r>
            <a:r>
              <a:rPr lang="en-US" b="1" dirty="0">
                <a:solidFill>
                  <a:srgbClr val="FF0000"/>
                </a:solidFill>
              </a:rPr>
              <a:t>failing </a:t>
            </a:r>
            <a:r>
              <a:rPr lang="en-US" dirty="0"/>
              <a:t>grade in the course</a:t>
            </a:r>
          </a:p>
          <a:p>
            <a:r>
              <a:rPr lang="en-US" dirty="0"/>
              <a:t>Both the cheater and the student who aided the cheater will be held responsible for the cheating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Ding Yuan, ECE344 Operating System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NotTo pass ECE344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1936047"/>
            <a:ext cx="7345363" cy="3931920"/>
          </a:xfrm>
        </p:spPr>
        <p:txBody>
          <a:bodyPr/>
          <a:lstStyle/>
          <a:p>
            <a:r>
              <a:rPr lang="en-US" dirty="0"/>
              <a:t>Do not attend lecture</a:t>
            </a:r>
          </a:p>
          <a:p>
            <a:pPr lvl="1"/>
            <a:r>
              <a:rPr lang="en-US" dirty="0"/>
              <a:t>It’s nice out, the slides are online, and material in the book anyway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TRUTH: Lecture material is the basis for exams</a:t>
            </a:r>
          </a:p>
          <a:p>
            <a:pPr lvl="1"/>
            <a:r>
              <a:rPr lang="en-US" dirty="0"/>
              <a:t>It is much more efficient to learn through discussion</a:t>
            </a:r>
          </a:p>
          <a:p>
            <a:r>
              <a:rPr lang="en-US" dirty="0"/>
              <a:t>Copy other people’s project</a:t>
            </a:r>
          </a:p>
          <a:p>
            <a:pPr lvl="1"/>
            <a:r>
              <a:rPr lang="en-US" dirty="0"/>
              <a:t>It is cheating!</a:t>
            </a:r>
          </a:p>
          <a:p>
            <a:pPr lvl="1"/>
            <a:r>
              <a:rPr lang="en-US" dirty="0"/>
              <a:t>How can you answer the questions in exams?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Ding Yuan, ECE344 Operating System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NotTo pass ECE344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222" y="1936047"/>
            <a:ext cx="7582253" cy="3931920"/>
          </a:xfrm>
        </p:spPr>
        <p:txBody>
          <a:bodyPr>
            <a:normAutofit/>
          </a:bodyPr>
          <a:lstStyle/>
          <a:p>
            <a:r>
              <a:rPr lang="en-US" dirty="0"/>
              <a:t>Do not ask questions in lecture, office hours, or piazza</a:t>
            </a:r>
          </a:p>
          <a:p>
            <a:pPr lvl="1"/>
            <a:r>
              <a:rPr lang="en-US" dirty="0"/>
              <a:t>It’s scary, I don’t want to embarrass myself</a:t>
            </a:r>
          </a:p>
          <a:p>
            <a:pPr lvl="1"/>
            <a:r>
              <a:rPr lang="en-US" dirty="0"/>
              <a:t>TRUTH: asking questions is the best way to clarify lecture material at the time it is being presented</a:t>
            </a:r>
          </a:p>
          <a:p>
            <a:pPr lvl="2"/>
            <a:r>
              <a:rPr lang="en-US" i="1" dirty="0"/>
              <a:t>“There is no such things as stupid question…”</a:t>
            </a:r>
          </a:p>
          <a:p>
            <a:r>
              <a:rPr lang="en-US" dirty="0"/>
              <a:t>Wait until the last couple of days to start a project</a:t>
            </a:r>
          </a:p>
          <a:p>
            <a:pPr lvl="1"/>
            <a:r>
              <a:rPr lang="en-US" dirty="0"/>
              <a:t>The project cannot be done in the last few days</a:t>
            </a:r>
          </a:p>
          <a:p>
            <a:pPr lvl="1"/>
            <a:r>
              <a:rPr lang="en-US" dirty="0"/>
              <a:t>Repeat: </a:t>
            </a:r>
            <a:r>
              <a:rPr lang="en-US" dirty="0">
                <a:solidFill>
                  <a:srgbClr val="FF0000"/>
                </a:solidFill>
              </a:rPr>
              <a:t>the project cannot be done in the last few days!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Ding Yuan, ECE344 Operating System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we start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1907825"/>
            <a:ext cx="7345363" cy="3931920"/>
          </a:xfrm>
        </p:spPr>
        <p:txBody>
          <a:bodyPr/>
          <a:lstStyle/>
          <a:p>
            <a:r>
              <a:rPr lang="en-US" dirty="0"/>
              <a:t>Any questions?</a:t>
            </a:r>
          </a:p>
          <a:p>
            <a:endParaRPr lang="en-US" dirty="0"/>
          </a:p>
          <a:p>
            <a:r>
              <a:rPr lang="en-US" dirty="0"/>
              <a:t>Do you think this will be a hard class?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Ding Yuan, ECE344 Operating System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an OS?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1933222"/>
            <a:ext cx="7345363" cy="4132299"/>
          </a:xfrm>
        </p:spPr>
        <p:txBody>
          <a:bodyPr/>
          <a:lstStyle/>
          <a:p>
            <a:r>
              <a:rPr lang="en-US" dirty="0"/>
              <a:t>Anyone?</a:t>
            </a:r>
          </a:p>
          <a:p>
            <a:endParaRPr lang="en-US" dirty="0"/>
          </a:p>
          <a:p>
            <a:r>
              <a:rPr lang="en-US" dirty="0"/>
              <a:t>Give a few names of an OS?</a:t>
            </a:r>
          </a:p>
          <a:p>
            <a:pPr lvl="1"/>
            <a:r>
              <a:rPr lang="en-US" dirty="0"/>
              <a:t>Desktops?</a:t>
            </a:r>
          </a:p>
          <a:p>
            <a:pPr lvl="1"/>
            <a:r>
              <a:rPr lang="en-US" dirty="0"/>
              <a:t>Smart phones?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Ding Yuan, ECE344 Operating System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an OS?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1893714"/>
            <a:ext cx="7345363" cy="393192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“Code” that:</a:t>
            </a:r>
          </a:p>
          <a:p>
            <a:pPr lvl="1"/>
            <a:r>
              <a:rPr lang="en-US" dirty="0"/>
              <a:t>Sits between programs &amp; hardware</a:t>
            </a:r>
          </a:p>
          <a:p>
            <a:pPr lvl="1"/>
            <a:r>
              <a:rPr lang="en-US" dirty="0"/>
              <a:t>Sits between different programs</a:t>
            </a:r>
          </a:p>
          <a:p>
            <a:pPr lvl="1"/>
            <a:r>
              <a:rPr lang="en-US" dirty="0"/>
              <a:t>Sits between different users</a:t>
            </a:r>
          </a:p>
          <a:p>
            <a:r>
              <a:rPr lang="en-US" dirty="0"/>
              <a:t>But what does it do?</a:t>
            </a:r>
          </a:p>
          <a:p>
            <a:pPr lvl="1"/>
            <a:r>
              <a:rPr lang="en-US" dirty="0"/>
              <a:t>Managing the hardware resource</a:t>
            </a:r>
          </a:p>
          <a:p>
            <a:pPr lvl="1"/>
            <a:r>
              <a:rPr lang="en-US" dirty="0"/>
              <a:t>Provide a clean set of interface to programs</a:t>
            </a:r>
          </a:p>
          <a:p>
            <a:r>
              <a:rPr lang="en-US" dirty="0"/>
              <a:t>Real life analogy?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Government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Ding Yuan, ECE344 Operating System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of this lecture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00112" y="1907825"/>
            <a:ext cx="7345363" cy="3931920"/>
          </a:xfrm>
        </p:spPr>
        <p:txBody>
          <a:bodyPr/>
          <a:lstStyle/>
          <a:p>
            <a:r>
              <a:rPr lang="en-US" sz="2800" dirty="0"/>
              <a:t>Course information (personnel, policy, prerequisite, agenda, etc.)</a:t>
            </a:r>
          </a:p>
          <a:p>
            <a:r>
              <a:rPr lang="en-US" sz="2800" dirty="0"/>
              <a:t>Why learning OS?</a:t>
            </a:r>
          </a:p>
          <a:p>
            <a:r>
              <a:rPr lang="en-US" sz="2800" dirty="0"/>
              <a:t>What is an OS? What does it do?</a:t>
            </a:r>
          </a:p>
          <a:p>
            <a:r>
              <a:rPr lang="en-US" sz="2800" dirty="0"/>
              <a:t>Summary</a:t>
            </a:r>
          </a:p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Ding Yuan, ECE344 Operating System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 is…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670" y="1865491"/>
            <a:ext cx="8264770" cy="4506099"/>
          </a:xfrm>
        </p:spPr>
        <p:txBody>
          <a:bodyPr>
            <a:normAutofit fontScale="85000" lnSpcReduction="20000"/>
          </a:bodyPr>
          <a:lstStyle/>
          <a:p>
            <a:r>
              <a:rPr lang="en-US" b="1" i="1" dirty="0"/>
              <a:t>Software </a:t>
            </a:r>
            <a:r>
              <a:rPr lang="en-US" dirty="0"/>
              <a:t>layer between </a:t>
            </a:r>
            <a:r>
              <a:rPr lang="en-US" b="1" dirty="0"/>
              <a:t>hardware </a:t>
            </a:r>
            <a:r>
              <a:rPr lang="en-US" dirty="0"/>
              <a:t>and </a:t>
            </a:r>
            <a:r>
              <a:rPr lang="en-US" b="1" dirty="0"/>
              <a:t>applications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dirty="0">
                <a:solidFill>
                  <a:srgbClr val="FF6600"/>
                </a:solidFill>
              </a:rPr>
              <a:t>The OS is “all the code that you didn’t have to write” to implement your application</a:t>
            </a:r>
          </a:p>
          <a:p>
            <a:r>
              <a:rPr lang="en-US" dirty="0">
                <a:solidFill>
                  <a:srgbClr val="FF6600"/>
                </a:solidFill>
              </a:rPr>
              <a:t>Or, OS is a piece of software that you shouldn’t notice its existence, but you’ll feel the pain if it disappears or goes wrong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2556" y="2308640"/>
            <a:ext cx="4615039" cy="2593804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Ding Yuan, ECE344 Operating System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 example comparing life with/without 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340" y="1992491"/>
            <a:ext cx="3671886" cy="3931920"/>
          </a:xfrm>
          <a:ln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800" i="1" u="sng" dirty="0">
                <a:cs typeface="Courier"/>
              </a:rPr>
              <a:t>Life with an OS</a:t>
            </a:r>
            <a:endParaRPr lang="en-US" sz="2800" dirty="0">
              <a:latin typeface="Courier"/>
              <a:cs typeface="Courier"/>
            </a:endParaRPr>
          </a:p>
          <a:p>
            <a:pPr>
              <a:buNone/>
            </a:pPr>
            <a:r>
              <a:rPr lang="en-US" sz="1800" dirty="0">
                <a:latin typeface="Courier"/>
                <a:cs typeface="Courier"/>
              </a:rPr>
              <a:t>file = open (“test.txt”, O_WRONLY);</a:t>
            </a:r>
          </a:p>
          <a:p>
            <a:pPr>
              <a:buNone/>
            </a:pPr>
            <a:r>
              <a:rPr lang="en-US" sz="1800" dirty="0">
                <a:latin typeface="Courier"/>
                <a:cs typeface="Courier"/>
              </a:rPr>
              <a:t>write (file, “test”, 4);</a:t>
            </a:r>
          </a:p>
          <a:p>
            <a:pPr>
              <a:buNone/>
            </a:pPr>
            <a:r>
              <a:rPr lang="en-US" sz="1800" dirty="0">
                <a:latin typeface="Courier"/>
                <a:cs typeface="Courier"/>
              </a:rPr>
              <a:t>close (file);</a:t>
            </a:r>
          </a:p>
          <a:p>
            <a:pPr algn="ctr">
              <a:buNone/>
            </a:pPr>
            <a:endParaRPr lang="en-US" sz="1800" dirty="0">
              <a:latin typeface="Courier"/>
              <a:cs typeface="Courier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205113" y="1964269"/>
            <a:ext cx="4543775" cy="3931920"/>
          </a:xfrm>
          <a:prstGeom prst="rect">
            <a:avLst/>
          </a:prstGeom>
          <a:ln>
            <a:solidFill>
              <a:srgbClr val="4E291C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ctr" defTabSz="914400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800" i="1" u="sng" dirty="0">
                <a:solidFill>
                  <a:schemeClr val="tx1">
                    <a:lumMod val="75000"/>
                    <a:lumOff val="25000"/>
                  </a:schemeClr>
                </a:solidFill>
                <a:cs typeface="Courier"/>
              </a:rPr>
              <a:t>Life </a:t>
            </a:r>
            <a:r>
              <a:rPr lang="en-US" sz="2800" i="1" u="sng" dirty="0">
                <a:solidFill>
                  <a:srgbClr val="FF0000"/>
                </a:solidFill>
                <a:cs typeface="Courier"/>
              </a:rPr>
              <a:t>without </a:t>
            </a:r>
            <a:r>
              <a:rPr lang="en-US" sz="2800" i="1" u="sng" dirty="0">
                <a:solidFill>
                  <a:schemeClr val="tx1">
                    <a:lumMod val="75000"/>
                    <a:lumOff val="25000"/>
                  </a:schemeClr>
                </a:solidFill>
                <a:cs typeface="Courier"/>
              </a:rPr>
              <a:t>an OS</a:t>
            </a:r>
            <a:endParaRPr kumimoji="0" lang="en-US" sz="280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Where is this</a:t>
            </a:r>
            <a:r>
              <a:rPr kumimoji="0" lang="en-US" sz="220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file on disk? </a:t>
            </a:r>
            <a:r>
              <a:rPr lang="en-US" sz="2200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Which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block? Which platter, track, and sectors?</a:t>
            </a:r>
          </a:p>
          <a:p>
            <a:pPr marL="342900" indent="-342900" defTabSz="914400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Code needs to change on a different system</a:t>
            </a:r>
          </a:p>
          <a:p>
            <a:pPr marL="342900" indent="-342900" defTabSz="914400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4643174"/>
            <a:ext cx="2052730" cy="17670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1185" y="4819728"/>
            <a:ext cx="1449069" cy="1333499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Ding Yuan, ECE344 Operating System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 and hardware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112" y="1823158"/>
            <a:ext cx="8156222" cy="4272841"/>
          </a:xfrm>
        </p:spPr>
        <p:txBody>
          <a:bodyPr>
            <a:normAutofit/>
          </a:bodyPr>
          <a:lstStyle/>
          <a:p>
            <a:r>
              <a:rPr lang="en-US" dirty="0"/>
              <a:t>The OS abstracts/controls/mediates access to hardware resources (what resources?) </a:t>
            </a:r>
            <a:endParaRPr lang="en-US" i="1" dirty="0"/>
          </a:p>
          <a:p>
            <a:pPr lvl="1"/>
            <a:r>
              <a:rPr lang="en-US" dirty="0"/>
              <a:t>Computation (CPUs)</a:t>
            </a:r>
          </a:p>
          <a:p>
            <a:pPr lvl="1"/>
            <a:r>
              <a:rPr lang="en-US" dirty="0"/>
              <a:t>Volatile storage (memory) and persistent storage (disk, etc.)</a:t>
            </a:r>
          </a:p>
          <a:p>
            <a:pPr lvl="1"/>
            <a:r>
              <a:rPr lang="en-US" dirty="0"/>
              <a:t>Communication (network, modem, etc.)</a:t>
            </a:r>
          </a:p>
          <a:p>
            <a:pPr lvl="1"/>
            <a:r>
              <a:rPr lang="en-US" dirty="0"/>
              <a:t>Input/output devices (keyboard, display, printer, etc.)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Ding Yuan, ECE344 Operating System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to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1905000"/>
            <a:ext cx="7345363" cy="416052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Simpler</a:t>
            </a:r>
          </a:p>
          <a:p>
            <a:pPr lvl="1"/>
            <a:r>
              <a:rPr lang="en-US" dirty="0"/>
              <a:t>no tweaking device registers</a:t>
            </a:r>
          </a:p>
          <a:p>
            <a:r>
              <a:rPr lang="en-US" dirty="0"/>
              <a:t>Device independent</a:t>
            </a:r>
          </a:p>
          <a:p>
            <a:pPr lvl="1"/>
            <a:r>
              <a:rPr lang="en-US" dirty="0"/>
              <a:t>all disks look the same</a:t>
            </a:r>
          </a:p>
          <a:p>
            <a:r>
              <a:rPr lang="en-US" dirty="0"/>
              <a:t>Portable</a:t>
            </a:r>
          </a:p>
          <a:p>
            <a:pPr lvl="1"/>
            <a:r>
              <a:rPr lang="en-US" dirty="0"/>
              <a:t>same program runs on Windows95/98/ME/NT/2000/XP/Vista/7/8/10</a:t>
            </a:r>
          </a:p>
          <a:p>
            <a:r>
              <a:rPr lang="en-US" dirty="0"/>
              <a:t>Worry less about interference from other applications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Ding Yuan, ECE344 Operating System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an OS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Manage Resources</a:t>
            </a:r>
          </a:p>
          <a:p>
            <a:pPr lvl="1"/>
            <a:r>
              <a:rPr lang="en-US" dirty="0"/>
              <a:t>Allocation</a:t>
            </a:r>
          </a:p>
          <a:p>
            <a:pPr lvl="1"/>
            <a:r>
              <a:rPr lang="en-US" dirty="0"/>
              <a:t>Protection</a:t>
            </a:r>
          </a:p>
          <a:p>
            <a:pPr lvl="1"/>
            <a:r>
              <a:rPr lang="en-US" dirty="0"/>
              <a:t>Reclamation</a:t>
            </a:r>
          </a:p>
          <a:p>
            <a:pPr lvl="1"/>
            <a:r>
              <a:rPr lang="en-US" dirty="0"/>
              <a:t>Virtualization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Among many running programs</a:t>
            </a:r>
          </a:p>
          <a:p>
            <a:pPr lvl="1"/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Ding Yuan, ECE344 Operating System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an OS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892" y="2133601"/>
            <a:ext cx="7345363" cy="3931920"/>
          </a:xfrm>
        </p:spPr>
        <p:txBody>
          <a:bodyPr/>
          <a:lstStyle/>
          <a:p>
            <a:r>
              <a:rPr lang="en-US" dirty="0"/>
              <a:t>Resources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Allocation</a:t>
            </a:r>
          </a:p>
          <a:p>
            <a:pPr lvl="1"/>
            <a:r>
              <a:rPr lang="en-US" dirty="0"/>
              <a:t>Protection</a:t>
            </a:r>
          </a:p>
          <a:p>
            <a:pPr lvl="1"/>
            <a:r>
              <a:rPr lang="en-US" dirty="0"/>
              <a:t>Reclamation</a:t>
            </a:r>
          </a:p>
          <a:p>
            <a:pPr lvl="1"/>
            <a:r>
              <a:rPr lang="en-US" dirty="0"/>
              <a:t>Virtualization</a:t>
            </a:r>
          </a:p>
        </p:txBody>
      </p:sp>
      <p:sp>
        <p:nvSpPr>
          <p:cNvPr id="4" name="Rectangular Callout 3"/>
          <p:cNvSpPr/>
          <p:nvPr/>
        </p:nvSpPr>
        <p:spPr>
          <a:xfrm>
            <a:off x="3175003" y="2133601"/>
            <a:ext cx="2963333" cy="3931920"/>
          </a:xfrm>
          <a:prstGeom prst="wedgeRectCallout">
            <a:avLst>
              <a:gd name="adj1" fmla="val -67335"/>
              <a:gd name="adj2" fmla="val -32265"/>
            </a:avLst>
          </a:prstGeom>
          <a:noFill/>
          <a:ln w="25400" cap="flat" cmpd="sng" algn="ctr">
            <a:solidFill>
              <a:srgbClr val="4E291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78367" y="2133601"/>
            <a:ext cx="3269192" cy="2800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/>
              <a:buChar char="•"/>
            </a:pPr>
            <a:r>
              <a:rPr lang="en-US" sz="2200" dirty="0"/>
              <a:t> Finite resources</a:t>
            </a:r>
          </a:p>
          <a:p>
            <a:pPr>
              <a:buFont typeface="Arial"/>
              <a:buChar char="•"/>
            </a:pPr>
            <a:r>
              <a:rPr lang="en-US" sz="2200" dirty="0"/>
              <a:t> Competing demands</a:t>
            </a:r>
          </a:p>
          <a:p>
            <a:endParaRPr lang="en-US" sz="2200" dirty="0"/>
          </a:p>
          <a:p>
            <a:pPr>
              <a:buFont typeface="Arial"/>
              <a:buChar char="•"/>
            </a:pPr>
            <a:r>
              <a:rPr lang="en-US" sz="2200" dirty="0"/>
              <a:t> Examples:</a:t>
            </a:r>
          </a:p>
          <a:p>
            <a:pPr lvl="1">
              <a:buFont typeface="Arial"/>
              <a:buChar char="•"/>
            </a:pPr>
            <a:r>
              <a:rPr lang="en-US" sz="2200" dirty="0"/>
              <a:t> CPU</a:t>
            </a:r>
          </a:p>
          <a:p>
            <a:pPr lvl="1">
              <a:buFont typeface="Arial"/>
              <a:buChar char="•"/>
            </a:pPr>
            <a:r>
              <a:rPr lang="en-US" sz="2200" dirty="0"/>
              <a:t> Memory</a:t>
            </a:r>
          </a:p>
          <a:p>
            <a:pPr lvl="1">
              <a:buFont typeface="Arial"/>
              <a:buChar char="•"/>
            </a:pPr>
            <a:r>
              <a:rPr lang="en-US" sz="2200" dirty="0"/>
              <a:t> Disk</a:t>
            </a:r>
          </a:p>
          <a:p>
            <a:pPr lvl="1">
              <a:buFont typeface="Arial"/>
              <a:buChar char="•"/>
            </a:pPr>
            <a:r>
              <a:rPr lang="en-US" sz="2200" dirty="0"/>
              <a:t> Network</a:t>
            </a:r>
          </a:p>
        </p:txBody>
      </p:sp>
      <p:sp>
        <p:nvSpPr>
          <p:cNvPr id="6" name="Rectangle 5"/>
          <p:cNvSpPr/>
          <p:nvPr/>
        </p:nvSpPr>
        <p:spPr>
          <a:xfrm>
            <a:off x="6208891" y="2133601"/>
            <a:ext cx="2286000" cy="393192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i="1" dirty="0"/>
              <a:t>Government:</a:t>
            </a:r>
          </a:p>
          <a:p>
            <a:pPr algn="ctr"/>
            <a:r>
              <a:rPr lang="en-US" sz="2000" dirty="0"/>
              <a:t>Limited budget, Land, </a:t>
            </a:r>
          </a:p>
          <a:p>
            <a:pPr algn="ctr"/>
            <a:r>
              <a:rPr lang="en-US" sz="2000" dirty="0"/>
              <a:t>Natural resources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Ding Yuan, ECE344 Operating System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an OS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892" y="2133601"/>
            <a:ext cx="7345363" cy="3931920"/>
          </a:xfrm>
        </p:spPr>
        <p:txBody>
          <a:bodyPr/>
          <a:lstStyle/>
          <a:p>
            <a:r>
              <a:rPr lang="en-US" dirty="0"/>
              <a:t>Resources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Allocation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Protection</a:t>
            </a:r>
          </a:p>
          <a:p>
            <a:pPr lvl="1"/>
            <a:r>
              <a:rPr lang="en-US" dirty="0"/>
              <a:t>Reclamation</a:t>
            </a:r>
          </a:p>
          <a:p>
            <a:pPr lvl="1"/>
            <a:r>
              <a:rPr lang="en-US" dirty="0"/>
              <a:t>Virtualization</a:t>
            </a:r>
          </a:p>
        </p:txBody>
      </p:sp>
      <p:sp>
        <p:nvSpPr>
          <p:cNvPr id="4" name="Rectangular Callout 3"/>
          <p:cNvSpPr/>
          <p:nvPr/>
        </p:nvSpPr>
        <p:spPr>
          <a:xfrm>
            <a:off x="3175003" y="2133601"/>
            <a:ext cx="2963333" cy="3931920"/>
          </a:xfrm>
          <a:prstGeom prst="wedgeRectCallout">
            <a:avLst>
              <a:gd name="adj1" fmla="val -66383"/>
              <a:gd name="adj2" fmla="val -21140"/>
            </a:avLst>
          </a:prstGeom>
          <a:noFill/>
          <a:ln w="25400" cap="flat" cmpd="sng" algn="ctr">
            <a:solidFill>
              <a:srgbClr val="4E291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78367" y="2133601"/>
            <a:ext cx="2859969" cy="24622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/>
              <a:buChar char="•"/>
            </a:pPr>
            <a:r>
              <a:rPr lang="en-US" sz="2200" dirty="0"/>
              <a:t> You can’t hurt me, </a:t>
            </a:r>
          </a:p>
          <a:p>
            <a:r>
              <a:rPr lang="en-US" sz="2200" dirty="0"/>
              <a:t>I can’t hurt you.</a:t>
            </a:r>
          </a:p>
          <a:p>
            <a:pPr>
              <a:buFont typeface="Arial"/>
              <a:buChar char="•"/>
            </a:pPr>
            <a:endParaRPr lang="en-US" sz="2200" dirty="0"/>
          </a:p>
          <a:p>
            <a:endParaRPr lang="en-US" sz="2200" dirty="0"/>
          </a:p>
          <a:p>
            <a:pPr>
              <a:buFont typeface="Arial"/>
              <a:buChar char="•"/>
            </a:pPr>
            <a:r>
              <a:rPr lang="en-US" sz="2200" dirty="0"/>
              <a:t> Some degrees of </a:t>
            </a:r>
          </a:p>
          <a:p>
            <a:r>
              <a:rPr lang="en-US" sz="2200" dirty="0"/>
              <a:t>safety and security</a:t>
            </a:r>
          </a:p>
          <a:p>
            <a:pPr lvl="1">
              <a:buFont typeface="Arial"/>
              <a:buChar char="•"/>
            </a:pPr>
            <a:endParaRPr lang="en-US" sz="2200" dirty="0"/>
          </a:p>
        </p:txBody>
      </p:sp>
      <p:sp>
        <p:nvSpPr>
          <p:cNvPr id="6" name="Rectangle 5"/>
          <p:cNvSpPr/>
          <p:nvPr/>
        </p:nvSpPr>
        <p:spPr>
          <a:xfrm>
            <a:off x="6208891" y="2133601"/>
            <a:ext cx="2286000" cy="393192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i="1" dirty="0"/>
              <a:t>Government:</a:t>
            </a:r>
          </a:p>
          <a:p>
            <a:pPr algn="ctr"/>
            <a:r>
              <a:rPr lang="en-US" sz="2000" dirty="0"/>
              <a:t>Law and order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Ding Yuan, ECE344 Operating System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an OS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892" y="2133601"/>
            <a:ext cx="7345363" cy="3931920"/>
          </a:xfrm>
        </p:spPr>
        <p:txBody>
          <a:bodyPr/>
          <a:lstStyle/>
          <a:p>
            <a:r>
              <a:rPr lang="en-US" dirty="0"/>
              <a:t>Resources</a:t>
            </a:r>
          </a:p>
          <a:p>
            <a:pPr lvl="1"/>
            <a:r>
              <a:rPr lang="en-US" dirty="0">
                <a:solidFill>
                  <a:srgbClr val="404040"/>
                </a:solidFill>
              </a:rPr>
              <a:t>Allocation</a:t>
            </a:r>
          </a:p>
          <a:p>
            <a:pPr lvl="1"/>
            <a:r>
              <a:rPr lang="en-US" dirty="0"/>
              <a:t>Protection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Reclamation</a:t>
            </a:r>
          </a:p>
          <a:p>
            <a:pPr lvl="1"/>
            <a:r>
              <a:rPr lang="en-US" dirty="0"/>
              <a:t>Virtualization</a:t>
            </a:r>
          </a:p>
        </p:txBody>
      </p:sp>
      <p:sp>
        <p:nvSpPr>
          <p:cNvPr id="4" name="Rectangular Callout 3"/>
          <p:cNvSpPr/>
          <p:nvPr/>
        </p:nvSpPr>
        <p:spPr>
          <a:xfrm>
            <a:off x="3175003" y="2133601"/>
            <a:ext cx="2963333" cy="3931920"/>
          </a:xfrm>
          <a:prstGeom prst="wedgeRectCallout">
            <a:avLst>
              <a:gd name="adj1" fmla="val -58288"/>
              <a:gd name="adj2" fmla="val -11809"/>
            </a:avLst>
          </a:prstGeom>
          <a:noFill/>
          <a:ln w="25400" cap="flat" cmpd="sng" algn="ctr">
            <a:solidFill>
              <a:srgbClr val="4E291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78367" y="2133601"/>
            <a:ext cx="2859969" cy="24622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/>
              <a:buChar char="•"/>
            </a:pPr>
            <a:r>
              <a:rPr lang="en-US" sz="2200" dirty="0"/>
              <a:t> The OS gives, </a:t>
            </a:r>
          </a:p>
          <a:p>
            <a:r>
              <a:rPr lang="en-US" sz="2200" dirty="0"/>
              <a:t>The OS takes away</a:t>
            </a:r>
          </a:p>
          <a:p>
            <a:pPr>
              <a:buFont typeface="Arial"/>
              <a:buChar char="•"/>
            </a:pPr>
            <a:endParaRPr lang="en-US" sz="2200" dirty="0"/>
          </a:p>
          <a:p>
            <a:endParaRPr lang="en-US" sz="2200" dirty="0"/>
          </a:p>
          <a:p>
            <a:pPr>
              <a:buFont typeface="Arial"/>
              <a:buChar char="•"/>
            </a:pPr>
            <a:r>
              <a:rPr lang="en-US" sz="2200" dirty="0"/>
              <a:t> Some times involun-</a:t>
            </a:r>
          </a:p>
          <a:p>
            <a:r>
              <a:rPr lang="en-US" sz="2200" dirty="0"/>
              <a:t>tarily</a:t>
            </a:r>
          </a:p>
          <a:p>
            <a:pPr lvl="1">
              <a:buFont typeface="Arial"/>
              <a:buChar char="•"/>
            </a:pPr>
            <a:endParaRPr lang="en-US" sz="2200" dirty="0"/>
          </a:p>
        </p:txBody>
      </p:sp>
      <p:sp>
        <p:nvSpPr>
          <p:cNvPr id="6" name="Rectangle 5"/>
          <p:cNvSpPr/>
          <p:nvPr/>
        </p:nvSpPr>
        <p:spPr>
          <a:xfrm>
            <a:off x="6208891" y="2133601"/>
            <a:ext cx="2286000" cy="393192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i="1" dirty="0"/>
              <a:t>Government:</a:t>
            </a:r>
          </a:p>
          <a:p>
            <a:pPr algn="ctr"/>
            <a:r>
              <a:rPr lang="en-US" sz="2000" dirty="0"/>
              <a:t>Income Tax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Ding Yuan, ECE344 Operating System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an OS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892" y="2133601"/>
            <a:ext cx="7345363" cy="3931920"/>
          </a:xfrm>
        </p:spPr>
        <p:txBody>
          <a:bodyPr/>
          <a:lstStyle/>
          <a:p>
            <a:r>
              <a:rPr lang="en-US" dirty="0"/>
              <a:t>Resources</a:t>
            </a:r>
          </a:p>
          <a:p>
            <a:pPr lvl="1"/>
            <a:r>
              <a:rPr lang="en-US" dirty="0">
                <a:solidFill>
                  <a:srgbClr val="404040"/>
                </a:solidFill>
              </a:rPr>
              <a:t>Allocation</a:t>
            </a:r>
          </a:p>
          <a:p>
            <a:pPr lvl="1"/>
            <a:r>
              <a:rPr lang="en-US" dirty="0"/>
              <a:t>Protection</a:t>
            </a:r>
          </a:p>
          <a:p>
            <a:pPr lvl="1"/>
            <a:r>
              <a:rPr lang="en-US" dirty="0">
                <a:solidFill>
                  <a:srgbClr val="404040"/>
                </a:solidFill>
              </a:rPr>
              <a:t>Reclamation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Virtualization</a:t>
            </a:r>
          </a:p>
        </p:txBody>
      </p:sp>
      <p:sp>
        <p:nvSpPr>
          <p:cNvPr id="4" name="Rectangular Callout 3"/>
          <p:cNvSpPr/>
          <p:nvPr/>
        </p:nvSpPr>
        <p:spPr>
          <a:xfrm>
            <a:off x="3175003" y="2133601"/>
            <a:ext cx="2963333" cy="3931920"/>
          </a:xfrm>
          <a:prstGeom prst="wedgeRectCallout">
            <a:avLst>
              <a:gd name="adj1" fmla="val -60193"/>
              <a:gd name="adj2" fmla="val 1829"/>
            </a:avLst>
          </a:prstGeom>
          <a:noFill/>
          <a:ln w="25400" cap="flat" cmpd="sng" algn="ctr">
            <a:solidFill>
              <a:srgbClr val="4E291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78367" y="2133601"/>
            <a:ext cx="285996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/>
              <a:buChar char="•"/>
            </a:pPr>
            <a:r>
              <a:rPr lang="en-US" sz="2200" dirty="0"/>
              <a:t> Illusion of infinite, private resources</a:t>
            </a:r>
          </a:p>
          <a:p>
            <a:pPr lvl="1">
              <a:buFont typeface="Arial"/>
              <a:buChar char="•"/>
            </a:pPr>
            <a:r>
              <a:rPr lang="en-US" sz="2100" dirty="0"/>
              <a:t> Memory vs. disk</a:t>
            </a:r>
          </a:p>
          <a:p>
            <a:pPr lvl="1">
              <a:buFont typeface="Arial"/>
              <a:buChar char="•"/>
            </a:pPr>
            <a:r>
              <a:rPr lang="en-US" sz="2100" dirty="0"/>
              <a:t> Time-shared CPU</a:t>
            </a:r>
          </a:p>
          <a:p>
            <a:pPr lvl="1">
              <a:buFont typeface="Arial"/>
              <a:buChar char="•"/>
            </a:pPr>
            <a:endParaRPr lang="en-US" sz="2200" dirty="0"/>
          </a:p>
        </p:txBody>
      </p:sp>
      <p:sp>
        <p:nvSpPr>
          <p:cNvPr id="6" name="Rectangle 5"/>
          <p:cNvSpPr/>
          <p:nvPr/>
        </p:nvSpPr>
        <p:spPr>
          <a:xfrm>
            <a:off x="6208891" y="2133601"/>
            <a:ext cx="2286000" cy="393192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i="1" dirty="0"/>
              <a:t>Government:</a:t>
            </a:r>
          </a:p>
          <a:p>
            <a:pPr algn="ctr"/>
            <a:r>
              <a:rPr lang="en-US" sz="2000" dirty="0"/>
              <a:t>Social welfare and insurance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Ding Yuan, ECE344 Operating System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encrypted-tbn0.gstatic.com/images?q=tbn:ANd9GcRmUXEbtunKjuNF2_nxUJEC75eQPXIaJ3oM8Q&amp;usqp=CA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4" y="2605760"/>
            <a:ext cx="1181390" cy="663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4092" y="1754642"/>
            <a:ext cx="1457356" cy="9082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 History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Ding Yuan, ECE344 Operating System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399819" y="3370498"/>
            <a:ext cx="8399893" cy="2962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extBox 8"/>
          <p:cNvSpPr txBox="1"/>
          <p:nvPr/>
        </p:nvSpPr>
        <p:spPr>
          <a:xfrm>
            <a:off x="374840" y="3671743"/>
            <a:ext cx="1050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1967</a:t>
            </a:r>
          </a:p>
          <a:p>
            <a:r>
              <a:rPr lang="en-CA" dirty="0"/>
              <a:t>Multics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97338" y="3663757"/>
            <a:ext cx="1050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1971</a:t>
            </a:r>
          </a:p>
          <a:p>
            <a:r>
              <a:rPr lang="en-CA" dirty="0"/>
              <a:t>Unix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76034" y="3647661"/>
            <a:ext cx="12344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1981 </a:t>
            </a:r>
          </a:p>
          <a:p>
            <a:r>
              <a:rPr lang="en-CA" dirty="0"/>
              <a:t>IBM PC + MS-DOS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75528" y="3666712"/>
            <a:ext cx="12789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1983-84</a:t>
            </a:r>
          </a:p>
          <a:p>
            <a:r>
              <a:rPr lang="en-US" dirty="0"/>
              <a:t>Apple Lisa, Macintosh</a:t>
            </a:r>
            <a:endParaRPr lang="en-CA" dirty="0"/>
          </a:p>
        </p:txBody>
      </p:sp>
      <p:pic>
        <p:nvPicPr>
          <p:cNvPr id="1026" name="Picture 2" descr="Ken Thompson and Dennis Ritchi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22" y="1924241"/>
            <a:ext cx="2181047" cy="141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5113" y="2204660"/>
            <a:ext cx="1195504" cy="110780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1475" y="2203875"/>
            <a:ext cx="1664934" cy="104058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146729" y="3668841"/>
            <a:ext cx="127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1985</a:t>
            </a:r>
          </a:p>
          <a:p>
            <a:r>
              <a:rPr lang="en-US" dirty="0"/>
              <a:t>Windows</a:t>
            </a:r>
            <a:endParaRPr lang="en-CA" dirty="0"/>
          </a:p>
        </p:txBody>
      </p:sp>
      <p:sp>
        <p:nvSpPr>
          <p:cNvPr id="23" name="TextBox 22"/>
          <p:cNvSpPr txBox="1"/>
          <p:nvPr/>
        </p:nvSpPr>
        <p:spPr>
          <a:xfrm>
            <a:off x="7986155" y="3671122"/>
            <a:ext cx="127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2008</a:t>
            </a:r>
          </a:p>
          <a:p>
            <a:r>
              <a:rPr lang="en-US" dirty="0"/>
              <a:t>Android</a:t>
            </a:r>
            <a:endParaRPr lang="en-CA" dirty="0"/>
          </a:p>
        </p:txBody>
      </p:sp>
      <p:pic>
        <p:nvPicPr>
          <p:cNvPr id="1030" name="Picture 6" descr="Tux the pengui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538" y="2191440"/>
            <a:ext cx="881162" cy="1050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6260724" y="3671743"/>
            <a:ext cx="127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1991</a:t>
            </a:r>
            <a:endParaRPr lang="en-CA" dirty="0"/>
          </a:p>
          <a:p>
            <a:r>
              <a:rPr lang="en-US" dirty="0"/>
              <a:t>Linux</a:t>
            </a:r>
            <a:endParaRPr lang="en-CA" dirty="0"/>
          </a:p>
        </p:txBody>
      </p:sp>
      <p:pic>
        <p:nvPicPr>
          <p:cNvPr id="1034" name="Picture 10" descr="Computer macintosh 128k, 1984 (all about Apple onlus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924" y="2087975"/>
            <a:ext cx="1302184" cy="12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7081238" y="3668841"/>
            <a:ext cx="127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1998</a:t>
            </a:r>
            <a:endParaRPr lang="en-CA" dirty="0"/>
          </a:p>
          <a:p>
            <a:r>
              <a:rPr lang="en-US" dirty="0" err="1"/>
              <a:t>vmware</a:t>
            </a:r>
            <a:endParaRPr lang="en-CA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74840" y="5102365"/>
            <a:ext cx="19224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18571" y="5236531"/>
            <a:ext cx="2240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Hobbyist</a:t>
            </a:r>
            <a:endParaRPr lang="en-CA" sz="2400" dirty="0">
              <a:solidFill>
                <a:srgbClr val="0070C0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2600695" y="5102365"/>
            <a:ext cx="418742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211910" y="5236532"/>
            <a:ext cx="2240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PC</a:t>
            </a:r>
            <a:endParaRPr lang="en-CA" sz="2400" dirty="0">
              <a:solidFill>
                <a:srgbClr val="0070C0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6914985" y="5102365"/>
            <a:ext cx="19224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152309" y="5238111"/>
            <a:ext cx="22408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Mobile &amp;</a:t>
            </a:r>
          </a:p>
          <a:p>
            <a:r>
              <a:rPr lang="en-US" sz="2400" dirty="0">
                <a:solidFill>
                  <a:srgbClr val="0070C0"/>
                </a:solidFill>
              </a:rPr>
              <a:t>Cloud</a:t>
            </a:r>
            <a:endParaRPr lang="en-CA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286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learning OS?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556" y="1809048"/>
            <a:ext cx="8523111" cy="4357508"/>
          </a:xfrm>
        </p:spPr>
        <p:txBody>
          <a:bodyPr>
            <a:normAutofit/>
          </a:bodyPr>
          <a:lstStyle/>
          <a:p>
            <a:r>
              <a:rPr lang="en-US" dirty="0"/>
              <a:t>Fulfill requirement?</a:t>
            </a:r>
          </a:p>
          <a:p>
            <a:r>
              <a:rPr lang="en-US" dirty="0"/>
              <a:t>Operating System training is important</a:t>
            </a:r>
          </a:p>
          <a:p>
            <a:pPr lvl="1"/>
            <a:r>
              <a:rPr lang="en-US" sz="2000" dirty="0">
                <a:hlinkClick r:id="rId3"/>
              </a:rPr>
              <a:t>http://www.youtube.com/watch?v=-3Rt2_9d7Jg</a:t>
            </a:r>
            <a:endParaRPr lang="en-US" sz="2000" dirty="0"/>
          </a:p>
          <a:p>
            <a:pPr lvl="2"/>
            <a:r>
              <a:rPr lang="en-US" dirty="0"/>
              <a:t>What course is this?</a:t>
            </a:r>
          </a:p>
          <a:p>
            <a:pPr lvl="2"/>
            <a:r>
              <a:rPr lang="en-US" sz="1600" dirty="0">
                <a:hlinkClick r:id="rId4"/>
              </a:rPr>
              <a:t>http://matt-welsh.blogspot.ca/2010/10/in-defense-of-mark-zuckerberg.html</a:t>
            </a:r>
            <a:endParaRPr lang="en-US" sz="1600" dirty="0"/>
          </a:p>
          <a:p>
            <a:pPr lvl="1"/>
            <a:r>
              <a:rPr lang="en-US" dirty="0"/>
              <a:t>Software companies love OS students</a:t>
            </a:r>
          </a:p>
          <a:p>
            <a:pPr lvl="1"/>
            <a:r>
              <a:rPr lang="en-US" dirty="0"/>
              <a:t>Most big software companies have system positions</a:t>
            </a:r>
          </a:p>
          <a:p>
            <a:r>
              <a:rPr lang="en-US" dirty="0"/>
              <a:t>Academic research in OS is very influential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Ding Yuan, ECE344 Operating System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you want to learn OS?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666" y="1778001"/>
            <a:ext cx="8325555" cy="4374444"/>
          </a:xfrm>
        </p:spPr>
        <p:txBody>
          <a:bodyPr>
            <a:normAutofit/>
          </a:bodyPr>
          <a:lstStyle/>
          <a:p>
            <a:r>
              <a:rPr lang="en-US" dirty="0"/>
              <a:t>Foundation to other software</a:t>
            </a:r>
          </a:p>
          <a:p>
            <a:pPr lvl="1"/>
            <a:r>
              <a:rPr lang="en-US" dirty="0"/>
              <a:t>Databases, Browsers, Computational software, … …</a:t>
            </a:r>
          </a:p>
          <a:p>
            <a:r>
              <a:rPr lang="en-US" dirty="0"/>
              <a:t>OS is one of the hardest software piece to write &amp; debug</a:t>
            </a:r>
          </a:p>
          <a:p>
            <a:pPr lvl="1"/>
            <a:r>
              <a:rPr lang="en-US" dirty="0"/>
              <a:t>Directly talks to hardware (very ugly interfaces)</a:t>
            </a:r>
          </a:p>
          <a:p>
            <a:pPr lvl="1"/>
            <a:r>
              <a:rPr lang="en-US" dirty="0"/>
              <a:t>Abstract into clean interfaces</a:t>
            </a:r>
          </a:p>
          <a:p>
            <a:pPr lvl="1"/>
            <a:r>
              <a:rPr lang="en-US" dirty="0"/>
              <a:t>They are BIG</a:t>
            </a:r>
          </a:p>
          <a:p>
            <a:pPr lvl="1"/>
            <a:r>
              <a:rPr lang="en-US" dirty="0"/>
              <a:t>Lines of code:</a:t>
            </a:r>
          </a:p>
          <a:p>
            <a:pPr lvl="2"/>
            <a:r>
              <a:rPr lang="en-US" dirty="0"/>
              <a:t>Windows Vista (2006): 50M (XP + 10M)</a:t>
            </a:r>
          </a:p>
          <a:p>
            <a:pPr lvl="2"/>
            <a:r>
              <a:rPr lang="en-US" dirty="0"/>
              <a:t>Linux 3.6: 15.9 M</a:t>
            </a:r>
          </a:p>
          <a:p>
            <a:pPr lvl="2"/>
            <a:r>
              <a:rPr lang="en-US" dirty="0"/>
              <a:t>Android 4.0: &gt; 1M</a:t>
            </a:r>
          </a:p>
          <a:p>
            <a:pPr lvl="1"/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Ding Yuan, ECE344 Operating System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you want to learn OS?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666" y="1778001"/>
            <a:ext cx="8325555" cy="4374444"/>
          </a:xfrm>
        </p:spPr>
        <p:txBody>
          <a:bodyPr>
            <a:normAutofit/>
          </a:bodyPr>
          <a:lstStyle/>
          <a:p>
            <a:r>
              <a:rPr lang="en-US" dirty="0"/>
              <a:t>Many OS concepts (e.g., protection, resource management) is needed in other places</a:t>
            </a:r>
          </a:p>
          <a:p>
            <a:pPr lvl="1"/>
            <a:r>
              <a:rPr lang="en-US" dirty="0"/>
              <a:t>E.g., browser</a:t>
            </a:r>
          </a:p>
          <a:p>
            <a:r>
              <a:rPr lang="en-US" dirty="0"/>
              <a:t>OS is used everywhere</a:t>
            </a:r>
          </a:p>
          <a:p>
            <a:pPr lvl="1"/>
            <a:r>
              <a:rPr lang="en-US" dirty="0"/>
              <a:t>Your car is running Linux/Windows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Ding Yuan, ECE344 Operating System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Before the next class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900112" y="2133601"/>
            <a:ext cx="7954328" cy="3931920"/>
          </a:xfrm>
        </p:spPr>
        <p:txBody>
          <a:bodyPr>
            <a:normAutofit/>
          </a:bodyPr>
          <a:lstStyle/>
          <a:p>
            <a:r>
              <a:rPr lang="en-US" dirty="0"/>
              <a:t>Browse the course web site</a:t>
            </a:r>
          </a:p>
          <a:p>
            <a:pPr lvl="1">
              <a:buFont typeface="ZapfDingbats" pitchFamily="82" charset="2"/>
              <a:buNone/>
            </a:pPr>
            <a:r>
              <a:rPr lang="en-US" sz="1800" b="1" dirty="0">
                <a:solidFill>
                  <a:srgbClr val="0000FF"/>
                </a:solidFill>
                <a:latin typeface="Courier New" pitchFamily="26" charset="0"/>
                <a:ea typeface="Courier New" pitchFamily="26" charset="0"/>
                <a:cs typeface="Courier New" pitchFamily="26" charset="0"/>
              </a:rPr>
              <a:t>http://www.eecg.toronto.edu/~yuan/teaching/ece344/</a:t>
            </a:r>
            <a:endParaRPr lang="en-US" sz="1800" dirty="0"/>
          </a:p>
          <a:p>
            <a:r>
              <a:rPr lang="en-US" dirty="0"/>
              <a:t>Enroll yourself on Piazza</a:t>
            </a:r>
          </a:p>
          <a:p>
            <a:r>
              <a:rPr lang="en-US" dirty="0"/>
              <a:t>Contact me if you have any questions</a:t>
            </a:r>
          </a:p>
          <a:p>
            <a:r>
              <a:rPr lang="en-US" dirty="0"/>
              <a:t>Let the fun begin!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Ding Yuan, ECE344 Operating System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Ding Yuan, ECE344 Operating System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7522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Prerequisite (nice to have)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5556" y="1653827"/>
            <a:ext cx="7775222" cy="5400093"/>
          </a:xfrm>
        </p:spPr>
        <p:txBody>
          <a:bodyPr>
            <a:noAutofit/>
          </a:bodyPr>
          <a:lstStyle/>
          <a:p>
            <a:r>
              <a:rPr lang="en-US" dirty="0"/>
              <a:t>You will need these knowledge in this course</a:t>
            </a:r>
          </a:p>
          <a:p>
            <a:pPr lvl="1"/>
            <a:r>
              <a:rPr lang="en-US" dirty="0"/>
              <a:t>Not covered in the lectures</a:t>
            </a:r>
          </a:p>
          <a:p>
            <a:pPr lvl="1"/>
            <a:r>
              <a:rPr lang="en-US" dirty="0"/>
              <a:t>Don’t panic, I trust you are able to learn them on your own</a:t>
            </a:r>
          </a:p>
          <a:p>
            <a:pPr lvl="1"/>
            <a:r>
              <a:rPr lang="en-US" dirty="0"/>
              <a:t>Google and Wikipedia are your friends</a:t>
            </a:r>
          </a:p>
          <a:p>
            <a:r>
              <a:rPr lang="en-US" dirty="0"/>
              <a:t>C programming language</a:t>
            </a:r>
          </a:p>
          <a:p>
            <a:r>
              <a:rPr lang="en-US" dirty="0"/>
              <a:t>Compiler basics</a:t>
            </a:r>
          </a:p>
          <a:p>
            <a:pPr lvl="1"/>
            <a:r>
              <a:rPr lang="en-US" dirty="0"/>
              <a:t>What is “compile”? What is a linker? </a:t>
            </a:r>
          </a:p>
          <a:p>
            <a:r>
              <a:rPr lang="en-US" dirty="0"/>
              <a:t>MIPS Instruction Set Architecture</a:t>
            </a:r>
          </a:p>
          <a:p>
            <a:pPr lvl="1"/>
            <a:r>
              <a:rPr lang="en-US" dirty="0"/>
              <a:t>You will need to understand MIPS assembly in programming assignments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Ding Yuan, ECE344 Operating System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731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of this course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1792111"/>
            <a:ext cx="7345363" cy="4273410"/>
          </a:xfrm>
        </p:spPr>
        <p:txBody>
          <a:bodyPr>
            <a:normAutofit/>
          </a:bodyPr>
          <a:lstStyle/>
          <a:p>
            <a:r>
              <a:rPr lang="en-US" dirty="0"/>
              <a:t>Understand operating system concepts</a:t>
            </a:r>
          </a:p>
          <a:p>
            <a:r>
              <a:rPr lang="en-US" dirty="0"/>
              <a:t>How OS works, and more importantly, </a:t>
            </a:r>
            <a:r>
              <a:rPr lang="en-US" b="1" i="1" dirty="0">
                <a:solidFill>
                  <a:srgbClr val="FF0000"/>
                </a:solidFill>
              </a:rPr>
              <a:t>why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What are the reasons motivated each design?</a:t>
            </a:r>
          </a:p>
          <a:p>
            <a:r>
              <a:rPr lang="en-US" dirty="0"/>
              <a:t>Basis for future learning</a:t>
            </a:r>
          </a:p>
          <a:p>
            <a:r>
              <a:rPr lang="en-US" dirty="0"/>
              <a:t>Get hands dirty</a:t>
            </a:r>
          </a:p>
          <a:p>
            <a:pPr lvl="1"/>
            <a:r>
              <a:rPr lang="en-US" dirty="0"/>
              <a:t>You will </a:t>
            </a:r>
            <a:r>
              <a:rPr lang="en-US" i="1" dirty="0"/>
              <a:t>implement </a:t>
            </a:r>
            <a:r>
              <a:rPr lang="en-US" dirty="0"/>
              <a:t>a real OS</a:t>
            </a:r>
          </a:p>
          <a:p>
            <a:r>
              <a:rPr lang="en-US" sz="2800" i="1" dirty="0"/>
              <a:t>Write efficient &amp; scalable programs!</a:t>
            </a:r>
            <a:endParaRPr lang="en-US" sz="2600" i="1" dirty="0"/>
          </a:p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Ding Yuan, ECE344 Operating System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am 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473" y="1785258"/>
            <a:ext cx="8064137" cy="4437742"/>
          </a:xfrm>
        </p:spPr>
        <p:txBody>
          <a:bodyPr>
            <a:normAutofit/>
          </a:bodyPr>
          <a:lstStyle/>
          <a:p>
            <a:r>
              <a:rPr lang="en-US" dirty="0"/>
              <a:t>Ding Yuan (call me Ding)</a:t>
            </a:r>
          </a:p>
          <a:p>
            <a:r>
              <a:rPr lang="en-US" dirty="0"/>
              <a:t>Research: operating system, systems software</a:t>
            </a:r>
          </a:p>
          <a:p>
            <a:r>
              <a:rPr lang="en-US" dirty="0"/>
              <a:t>Brief BIO:</a:t>
            </a:r>
          </a:p>
          <a:p>
            <a:pPr lvl="1"/>
            <a:r>
              <a:rPr lang="en-US" dirty="0"/>
              <a:t>Ph.D. University of Illinois (UIUC), 2012</a:t>
            </a:r>
          </a:p>
          <a:p>
            <a:pPr lvl="1"/>
            <a:r>
              <a:rPr lang="en-US" dirty="0"/>
              <a:t>Founder of </a:t>
            </a:r>
            <a:r>
              <a:rPr lang="en-US" dirty="0" err="1"/>
              <a:t>YScope</a:t>
            </a:r>
            <a:r>
              <a:rPr lang="en-US" dirty="0"/>
              <a:t> Inc.</a:t>
            </a:r>
          </a:p>
          <a:p>
            <a:pPr lvl="1"/>
            <a:r>
              <a:rPr lang="en-US" dirty="0"/>
              <a:t>Canada Research Chair in Systems Software</a:t>
            </a:r>
          </a:p>
          <a:p>
            <a:pPr lvl="1"/>
            <a:r>
              <a:rPr lang="en-US" dirty="0"/>
              <a:t>Technique invented are requested by many large companies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Ding Yuan, ECE344 Operating System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Personnel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1851381"/>
            <a:ext cx="7345363" cy="3931920"/>
          </a:xfrm>
        </p:spPr>
        <p:txBody>
          <a:bodyPr/>
          <a:lstStyle/>
          <a:p>
            <a:r>
              <a:rPr lang="en-US" dirty="0"/>
              <a:t>Instructor:</a:t>
            </a:r>
          </a:p>
          <a:p>
            <a:pPr lvl="1"/>
            <a:r>
              <a:rPr lang="en-US" dirty="0"/>
              <a:t>Ding Yuan (</a:t>
            </a:r>
            <a:r>
              <a:rPr lang="en-US" i="1" u="sng" dirty="0">
                <a:hlinkClick r:id="rId2"/>
              </a:rPr>
              <a:t>yuan@eecg.toronto.edu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Homepage: </a:t>
            </a:r>
            <a:r>
              <a:rPr lang="en-US" sz="2000" dirty="0">
                <a:hlinkClick r:id="rId3"/>
              </a:rPr>
              <a:t>http://www.eecg.toronto.edu/~yuan</a:t>
            </a:r>
            <a:endParaRPr lang="en-US" sz="2000" dirty="0"/>
          </a:p>
          <a:p>
            <a:r>
              <a:rPr lang="en-US" dirty="0"/>
              <a:t>Teaching Assistants:</a:t>
            </a:r>
          </a:p>
          <a:p>
            <a:pPr lvl="1"/>
            <a:r>
              <a:rPr lang="en-US" dirty="0" err="1"/>
              <a:t>Ruibin</a:t>
            </a:r>
            <a:r>
              <a:rPr lang="en-US" dirty="0"/>
              <a:t> Li, Yi Fan Yu, </a:t>
            </a:r>
            <a:r>
              <a:rPr lang="en-US" dirty="0" err="1"/>
              <a:t>Zongxing</a:t>
            </a:r>
            <a:r>
              <a:rPr lang="en-US" dirty="0"/>
              <a:t> Liu, </a:t>
            </a:r>
            <a:r>
              <a:rPr lang="en-US" dirty="0" err="1"/>
              <a:t>Xiaochong</a:t>
            </a:r>
            <a:r>
              <a:rPr lang="en-US" dirty="0"/>
              <a:t> Wei, Sitao Wang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Ding Yuan, ECE344 Operating System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Prerequisite (must have)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6001" y="1837269"/>
            <a:ext cx="7345363" cy="4286953"/>
          </a:xfrm>
        </p:spPr>
        <p:txBody>
          <a:bodyPr>
            <a:normAutofit/>
          </a:bodyPr>
          <a:lstStyle/>
          <a:p>
            <a:r>
              <a:rPr lang="en-US" sz="2600" dirty="0"/>
              <a:t>Programming experiences (e.g., ECE244)</a:t>
            </a:r>
          </a:p>
          <a:p>
            <a:pPr lvl="1"/>
            <a:r>
              <a:rPr lang="en-US" sz="2400" dirty="0"/>
              <a:t>You will be programming in C (it’s OK if you only know Java)</a:t>
            </a:r>
          </a:p>
          <a:p>
            <a:r>
              <a:rPr lang="en-US" sz="2600" dirty="0"/>
              <a:t>Computer organizations (e.g., ECE243)</a:t>
            </a:r>
          </a:p>
          <a:p>
            <a:pPr lvl="1"/>
            <a:r>
              <a:rPr lang="en-US" sz="2400" dirty="0"/>
              <a:t>What is an Instruction (e.g., </a:t>
            </a:r>
            <a:r>
              <a:rPr lang="en-US" sz="2400" i="1" dirty="0"/>
              <a:t>load</a:t>
            </a:r>
            <a:r>
              <a:rPr lang="en-US" sz="2400" dirty="0"/>
              <a:t>, </a:t>
            </a:r>
            <a:r>
              <a:rPr lang="en-US" sz="2400" i="1" dirty="0"/>
              <a:t>store</a:t>
            </a:r>
            <a:r>
              <a:rPr lang="en-US" sz="2400" dirty="0"/>
              <a:t>)?</a:t>
            </a:r>
          </a:p>
          <a:p>
            <a:pPr lvl="1"/>
            <a:r>
              <a:rPr lang="en-US" sz="2400" dirty="0"/>
              <a:t>What is CPU? Memory? Registers?</a:t>
            </a:r>
          </a:p>
          <a:p>
            <a:pPr lvl="1"/>
            <a:r>
              <a:rPr lang="en-US" sz="2400" dirty="0"/>
              <a:t>What is Stack? Stack pointer? </a:t>
            </a:r>
          </a:p>
          <a:p>
            <a:pPr lvl="1"/>
            <a:r>
              <a:rPr lang="en-US" sz="2400" dirty="0"/>
              <a:t>What is Program Counter (PC)?</a:t>
            </a:r>
          </a:p>
          <a:p>
            <a:pPr lvl="1"/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Ding Yuan, ECE344 Operating System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Course Contents</a:t>
            </a:r>
          </a:p>
        </p:txBody>
      </p:sp>
      <p:sp>
        <p:nvSpPr>
          <p:cNvPr id="666627" name="Rectangle 3"/>
          <p:cNvSpPr>
            <a:spLocks noGrp="1" noChangeArrowheads="1"/>
          </p:cNvSpPr>
          <p:nvPr>
            <p:ph idx="1"/>
          </p:nvPr>
        </p:nvSpPr>
        <p:spPr>
          <a:xfrm>
            <a:off x="900112" y="1879603"/>
            <a:ext cx="7345363" cy="393192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Overview of computer hardware </a:t>
            </a:r>
          </a:p>
          <a:p>
            <a:r>
              <a:rPr lang="en-US" dirty="0"/>
              <a:t>Threads and processes</a:t>
            </a:r>
          </a:p>
          <a:p>
            <a:r>
              <a:rPr lang="en-US" dirty="0"/>
              <a:t>Synchronization and concurrency</a:t>
            </a:r>
          </a:p>
          <a:p>
            <a:r>
              <a:rPr lang="en-US" dirty="0"/>
              <a:t>Scheduling</a:t>
            </a:r>
          </a:p>
          <a:p>
            <a:r>
              <a:rPr lang="en-US" dirty="0"/>
              <a:t>Memory Management, Virtual Memory</a:t>
            </a:r>
          </a:p>
          <a:p>
            <a:r>
              <a:rPr lang="en-US" dirty="0"/>
              <a:t>Disk Management and File Systems</a:t>
            </a:r>
          </a:p>
          <a:p>
            <a:r>
              <a:rPr lang="en-US" dirty="0"/>
              <a:t>Cloud computing and virtualization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Ding Yuan, ECE344 Operating System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7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Web Site</a:t>
            </a:r>
          </a:p>
        </p:txBody>
      </p:sp>
      <p:sp>
        <p:nvSpPr>
          <p:cNvPr id="350218" name="Rectangle 10"/>
          <p:cNvSpPr>
            <a:spLocks noGrp="1" noChangeArrowheads="1"/>
          </p:cNvSpPr>
          <p:nvPr>
            <p:ph idx="1"/>
          </p:nvPr>
        </p:nvSpPr>
        <p:spPr>
          <a:xfrm>
            <a:off x="503853" y="1851381"/>
            <a:ext cx="8074090" cy="4258730"/>
          </a:xfrm>
        </p:spPr>
        <p:txBody>
          <a:bodyPr>
            <a:normAutofit/>
          </a:bodyPr>
          <a:lstStyle/>
          <a:p>
            <a:pPr marL="457200" indent="-457200"/>
            <a:r>
              <a:rPr lang="en-GB" dirty="0"/>
              <a:t>Class web site available from instructor’s home page</a:t>
            </a:r>
          </a:p>
          <a:p>
            <a:pPr marL="685800" lvl="1" indent="-285750"/>
            <a:r>
              <a:rPr lang="en-US" sz="2000" dirty="0">
                <a:solidFill>
                  <a:srgbClr val="0070C0"/>
                </a:solidFill>
                <a:latin typeface="Consolas" panose="020B0609020204030204" pitchFamily="49" charset="0"/>
              </a:rPr>
              <a:t>http://</a:t>
            </a:r>
            <a:r>
              <a:rPr lang="en-US" sz="2000" dirty="0" err="1">
                <a:solidFill>
                  <a:srgbClr val="0070C0"/>
                </a:solidFill>
                <a:latin typeface="Consolas" panose="020B0609020204030204" pitchFamily="49" charset="0"/>
              </a:rPr>
              <a:t>www.eecg.toronto.edu</a:t>
            </a:r>
            <a:r>
              <a:rPr lang="en-US" sz="2000" dirty="0">
                <a:solidFill>
                  <a:srgbClr val="0070C0"/>
                </a:solidFill>
                <a:latin typeface="Consolas" panose="020B0609020204030204" pitchFamily="49" charset="0"/>
              </a:rPr>
              <a:t>/~yuan/teaching/ece344/</a:t>
            </a:r>
          </a:p>
          <a:p>
            <a:pPr marL="742950" lvl="1" indent="-342900"/>
            <a:r>
              <a:rPr lang="en-GB" dirty="0"/>
              <a:t>Provides slides, agenda, grading policy, etc.</a:t>
            </a:r>
          </a:p>
          <a:p>
            <a:pPr marL="742950" lvl="1" indent="-342900"/>
            <a:r>
              <a:rPr lang="en-GB" dirty="0"/>
              <a:t>All information regarding the labs</a:t>
            </a:r>
          </a:p>
          <a:p>
            <a:pPr marL="457200" indent="-457200"/>
            <a:r>
              <a:rPr lang="en-GB" dirty="0"/>
              <a:t>Piazza (link from course homepage) used for discussion</a:t>
            </a:r>
          </a:p>
          <a:p>
            <a:pPr marL="457200" indent="-457200">
              <a:buClr>
                <a:schemeClr val="tx1">
                  <a:lumMod val="85000"/>
                  <a:lumOff val="15000"/>
                </a:schemeClr>
              </a:buClr>
            </a:pPr>
            <a:r>
              <a:rPr lang="en-GB" dirty="0" err="1"/>
              <a:t>UoT</a:t>
            </a:r>
            <a:r>
              <a:rPr lang="en-GB" dirty="0"/>
              <a:t> Quercus is used for grades only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Ding Yuan, ECE344 Operating System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642302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FFFFFF"/>
      </a:dk1>
      <a:lt1>
        <a:srgbClr val="000000"/>
      </a:lt1>
      <a:dk2>
        <a:srgbClr val="7C8F97"/>
      </a:dk2>
      <a:lt2>
        <a:srgbClr val="D1D0C8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9392</TotalTime>
  <Words>1789</Words>
  <Application>Microsoft Macintosh PowerPoint</Application>
  <PresentationFormat>On-screen Show (4:3)</PresentationFormat>
  <Paragraphs>361</Paragraphs>
  <Slides>34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5" baseType="lpstr">
      <vt:lpstr>Brush Script MT</vt:lpstr>
      <vt:lpstr>ZapfDingbats</vt:lpstr>
      <vt:lpstr>Arial</vt:lpstr>
      <vt:lpstr>Calibri</vt:lpstr>
      <vt:lpstr>Calisto MT</vt:lpstr>
      <vt:lpstr>Consolas</vt:lpstr>
      <vt:lpstr>Courier</vt:lpstr>
      <vt:lpstr>Courier New</vt:lpstr>
      <vt:lpstr>Times New Roman</vt:lpstr>
      <vt:lpstr>Wingdings</vt:lpstr>
      <vt:lpstr>Capital</vt:lpstr>
      <vt:lpstr>Operating Systems ECE344 Introduction</vt:lpstr>
      <vt:lpstr>Content of this lecture</vt:lpstr>
      <vt:lpstr>Why learning OS?</vt:lpstr>
      <vt:lpstr>Goals of this course</vt:lpstr>
      <vt:lpstr>Who am I</vt:lpstr>
      <vt:lpstr>Personnel</vt:lpstr>
      <vt:lpstr>Prerequisite (must have)</vt:lpstr>
      <vt:lpstr>Course Contents</vt:lpstr>
      <vt:lpstr>Class Web Site</vt:lpstr>
      <vt:lpstr>Grading</vt:lpstr>
      <vt:lpstr>Lab Assignments</vt:lpstr>
      <vt:lpstr>What to Expect From Lab Assignments</vt:lpstr>
      <vt:lpstr>Suggested Textbooks</vt:lpstr>
      <vt:lpstr>Cheating policy</vt:lpstr>
      <vt:lpstr>How NotTo pass ECE344</vt:lpstr>
      <vt:lpstr>How NotTo pass ECE344 (2)</vt:lpstr>
      <vt:lpstr>Before we start</vt:lpstr>
      <vt:lpstr>What is an OS?</vt:lpstr>
      <vt:lpstr>What is an OS?</vt:lpstr>
      <vt:lpstr>OS is…</vt:lpstr>
      <vt:lpstr>An example comparing life with/without OS</vt:lpstr>
      <vt:lpstr>OS and hardware</vt:lpstr>
      <vt:lpstr>Benefits to Applications</vt:lpstr>
      <vt:lpstr>What does an OS do?</vt:lpstr>
      <vt:lpstr>What does an OS do?</vt:lpstr>
      <vt:lpstr>What does an OS do?</vt:lpstr>
      <vt:lpstr>What does an OS do?</vt:lpstr>
      <vt:lpstr>What does an OS do?</vt:lpstr>
      <vt:lpstr>OS History</vt:lpstr>
      <vt:lpstr>Why you want to learn OS?</vt:lpstr>
      <vt:lpstr>Why you want to learn OS?</vt:lpstr>
      <vt:lpstr>Before the next class</vt:lpstr>
      <vt:lpstr>PowerPoint Presentation</vt:lpstr>
      <vt:lpstr>Prerequisite (nice to have)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Operating Systems ECE344</dc:title>
  <dc:creator>apple</dc:creator>
  <cp:lastModifiedBy>Ding Yuan</cp:lastModifiedBy>
  <cp:revision>65</cp:revision>
  <cp:lastPrinted>2013-01-10T17:18:26Z</cp:lastPrinted>
  <dcterms:created xsi:type="dcterms:W3CDTF">2013-01-10T16:28:45Z</dcterms:created>
  <dcterms:modified xsi:type="dcterms:W3CDTF">2024-01-10T04:15:05Z</dcterms:modified>
</cp:coreProperties>
</file>